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3.xml" ContentType="application/vnd.openxmlformats-officedocument.presentationml.notesSlide+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notesSlides/notesSlide4.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5.xml" ContentType="application/vnd.openxmlformats-officedocument.presentationml.notesSlide+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notesSlides/notesSlide6.xml" ContentType="application/vnd.openxmlformats-officedocument.presentationml.notesSlide+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7.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07" r:id="rId1"/>
  </p:sldMasterIdLst>
  <p:notesMasterIdLst>
    <p:notesMasterId r:id="rId21"/>
  </p:notesMasterIdLst>
  <p:handoutMasterIdLst>
    <p:handoutMasterId r:id="rId22"/>
  </p:handoutMasterIdLst>
  <p:sldIdLst>
    <p:sldId id="256" r:id="rId2"/>
    <p:sldId id="257" r:id="rId3"/>
    <p:sldId id="276" r:id="rId4"/>
    <p:sldId id="297" r:id="rId5"/>
    <p:sldId id="298" r:id="rId6"/>
    <p:sldId id="265" r:id="rId7"/>
    <p:sldId id="266" r:id="rId8"/>
    <p:sldId id="267" r:id="rId9"/>
    <p:sldId id="284" r:id="rId10"/>
    <p:sldId id="300" r:id="rId11"/>
    <p:sldId id="301" r:id="rId12"/>
    <p:sldId id="292" r:id="rId13"/>
    <p:sldId id="302" r:id="rId14"/>
    <p:sldId id="303" r:id="rId15"/>
    <p:sldId id="290" r:id="rId16"/>
    <p:sldId id="304" r:id="rId17"/>
    <p:sldId id="299" r:id="rId18"/>
    <p:sldId id="268" r:id="rId19"/>
    <p:sldId id="263" r:id="rId20"/>
  </p:sldIdLst>
  <p:sldSz cx="9144000" cy="6858000" type="screen4x3"/>
  <p:notesSz cx="7010400" cy="9296400"/>
  <p:defaultTextStyle>
    <a:defPPr>
      <a:defRPr lang="en-US"/>
    </a:defPPr>
    <a:lvl1pPr algn="l" rtl="0" fontAlgn="base">
      <a:spcBef>
        <a:spcPct val="0"/>
      </a:spcBef>
      <a:spcAft>
        <a:spcPct val="0"/>
      </a:spcAft>
      <a:defRPr kumimoji="1" sz="2400" kern="1200">
        <a:solidFill>
          <a:schemeClr val="tx1"/>
        </a:solidFill>
        <a:latin typeface="Arial Narrow" pitchFamily="34" charset="0"/>
        <a:ea typeface="+mn-ea"/>
        <a:cs typeface="+mn-cs"/>
      </a:defRPr>
    </a:lvl1pPr>
    <a:lvl2pPr marL="457200" algn="l" rtl="0" fontAlgn="base">
      <a:spcBef>
        <a:spcPct val="0"/>
      </a:spcBef>
      <a:spcAft>
        <a:spcPct val="0"/>
      </a:spcAft>
      <a:defRPr kumimoji="1" sz="2400" kern="1200">
        <a:solidFill>
          <a:schemeClr val="tx1"/>
        </a:solidFill>
        <a:latin typeface="Arial Narrow" pitchFamily="34" charset="0"/>
        <a:ea typeface="+mn-ea"/>
        <a:cs typeface="+mn-cs"/>
      </a:defRPr>
    </a:lvl2pPr>
    <a:lvl3pPr marL="914400" algn="l" rtl="0" fontAlgn="base">
      <a:spcBef>
        <a:spcPct val="0"/>
      </a:spcBef>
      <a:spcAft>
        <a:spcPct val="0"/>
      </a:spcAft>
      <a:defRPr kumimoji="1" sz="2400" kern="1200">
        <a:solidFill>
          <a:schemeClr val="tx1"/>
        </a:solidFill>
        <a:latin typeface="Arial Narrow" pitchFamily="34" charset="0"/>
        <a:ea typeface="+mn-ea"/>
        <a:cs typeface="+mn-cs"/>
      </a:defRPr>
    </a:lvl3pPr>
    <a:lvl4pPr marL="1371600" algn="l" rtl="0" fontAlgn="base">
      <a:spcBef>
        <a:spcPct val="0"/>
      </a:spcBef>
      <a:spcAft>
        <a:spcPct val="0"/>
      </a:spcAft>
      <a:defRPr kumimoji="1" sz="2400" kern="1200">
        <a:solidFill>
          <a:schemeClr val="tx1"/>
        </a:solidFill>
        <a:latin typeface="Arial Narrow" pitchFamily="34" charset="0"/>
        <a:ea typeface="+mn-ea"/>
        <a:cs typeface="+mn-cs"/>
      </a:defRPr>
    </a:lvl4pPr>
    <a:lvl5pPr marL="1828800" algn="l" rtl="0" fontAlgn="base">
      <a:spcBef>
        <a:spcPct val="0"/>
      </a:spcBef>
      <a:spcAft>
        <a:spcPct val="0"/>
      </a:spcAft>
      <a:defRPr kumimoji="1" sz="2400" kern="1200">
        <a:solidFill>
          <a:schemeClr val="tx1"/>
        </a:solidFill>
        <a:latin typeface="Arial Narrow" pitchFamily="34" charset="0"/>
        <a:ea typeface="+mn-ea"/>
        <a:cs typeface="+mn-cs"/>
      </a:defRPr>
    </a:lvl5pPr>
    <a:lvl6pPr marL="2286000" algn="l" defTabSz="914400" rtl="0" eaLnBrk="1" latinLnBrk="0" hangingPunct="1">
      <a:defRPr kumimoji="1" sz="2400" kern="1200">
        <a:solidFill>
          <a:schemeClr val="tx1"/>
        </a:solidFill>
        <a:latin typeface="Arial Narrow" pitchFamily="34" charset="0"/>
        <a:ea typeface="+mn-ea"/>
        <a:cs typeface="+mn-cs"/>
      </a:defRPr>
    </a:lvl6pPr>
    <a:lvl7pPr marL="2743200" algn="l" defTabSz="914400" rtl="0" eaLnBrk="1" latinLnBrk="0" hangingPunct="1">
      <a:defRPr kumimoji="1" sz="2400" kern="1200">
        <a:solidFill>
          <a:schemeClr val="tx1"/>
        </a:solidFill>
        <a:latin typeface="Arial Narrow" pitchFamily="34" charset="0"/>
        <a:ea typeface="+mn-ea"/>
        <a:cs typeface="+mn-cs"/>
      </a:defRPr>
    </a:lvl7pPr>
    <a:lvl8pPr marL="3200400" algn="l" defTabSz="914400" rtl="0" eaLnBrk="1" latinLnBrk="0" hangingPunct="1">
      <a:defRPr kumimoji="1" sz="2400" kern="1200">
        <a:solidFill>
          <a:schemeClr val="tx1"/>
        </a:solidFill>
        <a:latin typeface="Arial Narrow" pitchFamily="34" charset="0"/>
        <a:ea typeface="+mn-ea"/>
        <a:cs typeface="+mn-cs"/>
      </a:defRPr>
    </a:lvl8pPr>
    <a:lvl9pPr marL="3657600" algn="l" defTabSz="914400" rtl="0" eaLnBrk="1" latinLnBrk="0" hangingPunct="1">
      <a:defRPr kumimoji="1" sz="2400" kern="1200">
        <a:solidFill>
          <a:schemeClr val="tx1"/>
        </a:solidFill>
        <a:latin typeface="Arial Narrow"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99"/>
    <a:srgbClr val="008080"/>
    <a:srgbClr val="003399"/>
    <a:srgbClr val="3366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15" autoAdjust="0"/>
    <p:restoredTop sz="90955" autoAdjust="0"/>
  </p:normalViewPr>
  <p:slideViewPr>
    <p:cSldViewPr>
      <p:cViewPr varScale="1">
        <p:scale>
          <a:sx n="106" d="100"/>
          <a:sy n="106" d="100"/>
        </p:scale>
        <p:origin x="1386" y="96"/>
      </p:cViewPr>
      <p:guideLst>
        <p:guide orient="horz" pos="2160"/>
        <p:guide pos="2880"/>
      </p:guideLst>
    </p:cSldViewPr>
  </p:slideViewPr>
  <p:outlineViewPr>
    <p:cViewPr>
      <p:scale>
        <a:sx n="33" d="100"/>
        <a:sy n="33" d="100"/>
      </p:scale>
      <p:origin x="36"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9" d="100"/>
          <a:sy n="79" d="100"/>
        </p:scale>
        <p:origin x="-2046" y="-90"/>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3038372" cy="464184"/>
          </a:xfrm>
          <a:prstGeom prst="rect">
            <a:avLst/>
          </a:prstGeom>
          <a:noFill/>
          <a:ln w="9525">
            <a:noFill/>
            <a:miter lim="800000"/>
            <a:headEnd/>
            <a:tailEnd/>
          </a:ln>
          <a:effectLst/>
        </p:spPr>
        <p:txBody>
          <a:bodyPr vert="horz" wrap="square" lIns="93165" tIns="46583" rIns="93165" bIns="46583" numCol="1" anchor="t" anchorCtr="0" compatLnSpc="1">
            <a:prstTxWarp prst="textNoShape">
              <a:avLst/>
            </a:prstTxWarp>
          </a:bodyPr>
          <a:lstStyle>
            <a:lvl1pPr defTabSz="932415">
              <a:defRPr sz="1200">
                <a:latin typeface="Times New Roman" pitchFamily="18" charset="0"/>
              </a:defRPr>
            </a:lvl1pPr>
          </a:lstStyle>
          <a:p>
            <a:endParaRPr lang="fr-FR"/>
          </a:p>
        </p:txBody>
      </p:sp>
      <p:sp>
        <p:nvSpPr>
          <p:cNvPr id="19459" name="Rectangle 3"/>
          <p:cNvSpPr>
            <a:spLocks noGrp="1" noChangeArrowheads="1"/>
          </p:cNvSpPr>
          <p:nvPr>
            <p:ph type="dt" sz="quarter" idx="1"/>
          </p:nvPr>
        </p:nvSpPr>
        <p:spPr bwMode="auto">
          <a:xfrm>
            <a:off x="3972029" y="0"/>
            <a:ext cx="3038371" cy="464184"/>
          </a:xfrm>
          <a:prstGeom prst="rect">
            <a:avLst/>
          </a:prstGeom>
          <a:noFill/>
          <a:ln w="9525">
            <a:noFill/>
            <a:miter lim="800000"/>
            <a:headEnd/>
            <a:tailEnd/>
          </a:ln>
          <a:effectLst/>
        </p:spPr>
        <p:txBody>
          <a:bodyPr vert="horz" wrap="square" lIns="93165" tIns="46583" rIns="93165" bIns="46583" numCol="1" anchor="t" anchorCtr="0" compatLnSpc="1">
            <a:prstTxWarp prst="textNoShape">
              <a:avLst/>
            </a:prstTxWarp>
          </a:bodyPr>
          <a:lstStyle>
            <a:lvl1pPr algn="r" defTabSz="932415">
              <a:defRPr sz="1200">
                <a:latin typeface="Times New Roman" pitchFamily="18" charset="0"/>
              </a:defRPr>
            </a:lvl1pPr>
          </a:lstStyle>
          <a:p>
            <a:fld id="{8453E049-9C2B-4EA9-9C2C-A994B47849EB}" type="datetime1">
              <a:rPr lang="fr-FR"/>
              <a:pPr/>
              <a:t>17/10/2017</a:t>
            </a:fld>
            <a:endParaRPr lang="fr-FR"/>
          </a:p>
        </p:txBody>
      </p:sp>
      <p:sp>
        <p:nvSpPr>
          <p:cNvPr id="19460" name="Rectangle 4"/>
          <p:cNvSpPr>
            <a:spLocks noGrp="1" noChangeArrowheads="1"/>
          </p:cNvSpPr>
          <p:nvPr>
            <p:ph type="ftr" sz="quarter" idx="2"/>
          </p:nvPr>
        </p:nvSpPr>
        <p:spPr bwMode="auto">
          <a:xfrm>
            <a:off x="0" y="8832216"/>
            <a:ext cx="3038372" cy="464184"/>
          </a:xfrm>
          <a:prstGeom prst="rect">
            <a:avLst/>
          </a:prstGeom>
          <a:noFill/>
          <a:ln w="9525">
            <a:noFill/>
            <a:miter lim="800000"/>
            <a:headEnd/>
            <a:tailEnd/>
          </a:ln>
          <a:effectLst/>
        </p:spPr>
        <p:txBody>
          <a:bodyPr vert="horz" wrap="square" lIns="93165" tIns="46583" rIns="93165" bIns="46583" numCol="1" anchor="b" anchorCtr="0" compatLnSpc="1">
            <a:prstTxWarp prst="textNoShape">
              <a:avLst/>
            </a:prstTxWarp>
          </a:bodyPr>
          <a:lstStyle>
            <a:lvl1pPr defTabSz="932415">
              <a:defRPr sz="1200">
                <a:latin typeface="Times New Roman" pitchFamily="18" charset="0"/>
              </a:defRPr>
            </a:lvl1pPr>
          </a:lstStyle>
          <a:p>
            <a:endParaRPr lang="fr-FR"/>
          </a:p>
        </p:txBody>
      </p:sp>
      <p:sp>
        <p:nvSpPr>
          <p:cNvPr id="19461" name="Rectangle 5"/>
          <p:cNvSpPr>
            <a:spLocks noGrp="1" noChangeArrowheads="1"/>
          </p:cNvSpPr>
          <p:nvPr>
            <p:ph type="sldNum" sz="quarter" idx="3"/>
          </p:nvPr>
        </p:nvSpPr>
        <p:spPr bwMode="auto">
          <a:xfrm>
            <a:off x="3972029" y="8832216"/>
            <a:ext cx="3038371" cy="464184"/>
          </a:xfrm>
          <a:prstGeom prst="rect">
            <a:avLst/>
          </a:prstGeom>
          <a:noFill/>
          <a:ln w="9525">
            <a:noFill/>
            <a:miter lim="800000"/>
            <a:headEnd/>
            <a:tailEnd/>
          </a:ln>
          <a:effectLst/>
        </p:spPr>
        <p:txBody>
          <a:bodyPr vert="horz" wrap="square" lIns="93165" tIns="46583" rIns="93165" bIns="46583" numCol="1" anchor="b" anchorCtr="0" compatLnSpc="1">
            <a:prstTxWarp prst="textNoShape">
              <a:avLst/>
            </a:prstTxWarp>
          </a:bodyPr>
          <a:lstStyle>
            <a:lvl1pPr algn="r" defTabSz="932415">
              <a:defRPr sz="1200">
                <a:latin typeface="Times New Roman" pitchFamily="18" charset="0"/>
              </a:defRPr>
            </a:lvl1pPr>
          </a:lstStyle>
          <a:p>
            <a:fld id="{2A8BA98C-FCB5-4DCD-8B5E-E16DAFD91CD9}" type="slidenum">
              <a:rPr lang="fr-FR"/>
              <a:pPr/>
              <a:t>‹N°›</a:t>
            </a:fld>
            <a:endParaRPr lang="fr-FR"/>
          </a:p>
        </p:txBody>
      </p:sp>
    </p:spTree>
    <p:extLst>
      <p:ext uri="{BB962C8B-B14F-4D97-AF65-F5344CB8AC3E}">
        <p14:creationId xmlns:p14="http://schemas.microsoft.com/office/powerpoint/2010/main" val="125944600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0" y="0"/>
            <a:ext cx="3038372" cy="464184"/>
          </a:xfrm>
          <a:prstGeom prst="rect">
            <a:avLst/>
          </a:prstGeom>
          <a:noFill/>
          <a:ln w="9525">
            <a:noFill/>
            <a:miter lim="800000"/>
            <a:headEnd/>
            <a:tailEnd/>
          </a:ln>
        </p:spPr>
        <p:txBody>
          <a:bodyPr vert="horz" wrap="square" lIns="93165" tIns="46583" rIns="93165" bIns="46583" numCol="1" anchor="t" anchorCtr="0" compatLnSpc="1">
            <a:prstTxWarp prst="textNoShape">
              <a:avLst/>
            </a:prstTxWarp>
          </a:bodyPr>
          <a:lstStyle>
            <a:lvl1pPr defTabSz="932415" eaLnBrk="0" hangingPunct="0">
              <a:defRPr kumimoji="0" sz="1200">
                <a:latin typeface="Times New Roman" pitchFamily="18" charset="0"/>
              </a:defRPr>
            </a:lvl1pPr>
          </a:lstStyle>
          <a:p>
            <a:endParaRPr lang="fr-FR"/>
          </a:p>
        </p:txBody>
      </p:sp>
      <p:sp>
        <p:nvSpPr>
          <p:cNvPr id="16387" name="Rectangle 3"/>
          <p:cNvSpPr>
            <a:spLocks noGrp="1" noChangeArrowheads="1"/>
          </p:cNvSpPr>
          <p:nvPr>
            <p:ph type="dt" idx="1"/>
          </p:nvPr>
        </p:nvSpPr>
        <p:spPr bwMode="auto">
          <a:xfrm>
            <a:off x="3972029" y="0"/>
            <a:ext cx="3038371" cy="464184"/>
          </a:xfrm>
          <a:prstGeom prst="rect">
            <a:avLst/>
          </a:prstGeom>
          <a:noFill/>
          <a:ln w="9525">
            <a:noFill/>
            <a:miter lim="800000"/>
            <a:headEnd/>
            <a:tailEnd/>
          </a:ln>
        </p:spPr>
        <p:txBody>
          <a:bodyPr vert="horz" wrap="square" lIns="93165" tIns="46583" rIns="93165" bIns="46583" numCol="1" anchor="t" anchorCtr="0" compatLnSpc="1">
            <a:prstTxWarp prst="textNoShape">
              <a:avLst/>
            </a:prstTxWarp>
          </a:bodyPr>
          <a:lstStyle>
            <a:lvl1pPr algn="r" defTabSz="932415" eaLnBrk="0" hangingPunct="0">
              <a:defRPr kumimoji="0" sz="1200">
                <a:latin typeface="Times New Roman" pitchFamily="18" charset="0"/>
              </a:defRPr>
            </a:lvl1pPr>
          </a:lstStyle>
          <a:p>
            <a:fld id="{761A97E4-DACA-4087-9E84-21168F05A010}" type="datetime1">
              <a:rPr lang="fr-FR"/>
              <a:pPr/>
              <a:t>17/10/2017</a:t>
            </a:fld>
            <a:endParaRPr lang="fr-FR"/>
          </a:p>
        </p:txBody>
      </p:sp>
      <p:sp>
        <p:nvSpPr>
          <p:cNvPr id="16388"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ffectLst/>
        </p:spPr>
      </p:sp>
      <p:sp>
        <p:nvSpPr>
          <p:cNvPr id="16389" name="Rectangle 5"/>
          <p:cNvSpPr>
            <a:spLocks noGrp="1" noChangeArrowheads="1"/>
          </p:cNvSpPr>
          <p:nvPr>
            <p:ph type="body" sz="quarter" idx="3"/>
          </p:nvPr>
        </p:nvSpPr>
        <p:spPr bwMode="auto">
          <a:xfrm>
            <a:off x="935252" y="4416108"/>
            <a:ext cx="5139898" cy="4182427"/>
          </a:xfrm>
          <a:prstGeom prst="rect">
            <a:avLst/>
          </a:prstGeom>
          <a:noFill/>
          <a:ln w="9525">
            <a:noFill/>
            <a:miter lim="800000"/>
            <a:headEnd/>
            <a:tailEnd/>
          </a:ln>
        </p:spPr>
        <p:txBody>
          <a:bodyPr vert="horz" wrap="square" lIns="93165" tIns="46583" rIns="93165" bIns="46583"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16390" name="Rectangle 6"/>
          <p:cNvSpPr>
            <a:spLocks noGrp="1" noChangeArrowheads="1"/>
          </p:cNvSpPr>
          <p:nvPr>
            <p:ph type="ftr" sz="quarter" idx="4"/>
          </p:nvPr>
        </p:nvSpPr>
        <p:spPr bwMode="auto">
          <a:xfrm>
            <a:off x="0" y="8832216"/>
            <a:ext cx="3038372" cy="464184"/>
          </a:xfrm>
          <a:prstGeom prst="rect">
            <a:avLst/>
          </a:prstGeom>
          <a:noFill/>
          <a:ln w="9525">
            <a:noFill/>
            <a:miter lim="800000"/>
            <a:headEnd/>
            <a:tailEnd/>
          </a:ln>
        </p:spPr>
        <p:txBody>
          <a:bodyPr vert="horz" wrap="square" lIns="93165" tIns="46583" rIns="93165" bIns="46583" numCol="1" anchor="b" anchorCtr="0" compatLnSpc="1">
            <a:prstTxWarp prst="textNoShape">
              <a:avLst/>
            </a:prstTxWarp>
          </a:bodyPr>
          <a:lstStyle>
            <a:lvl1pPr defTabSz="932415" eaLnBrk="0" hangingPunct="0">
              <a:defRPr kumimoji="0" sz="1200">
                <a:latin typeface="Times New Roman" pitchFamily="18" charset="0"/>
              </a:defRPr>
            </a:lvl1pPr>
          </a:lstStyle>
          <a:p>
            <a:endParaRPr lang="fr-FR"/>
          </a:p>
        </p:txBody>
      </p:sp>
      <p:sp>
        <p:nvSpPr>
          <p:cNvPr id="16391" name="Rectangle 7"/>
          <p:cNvSpPr>
            <a:spLocks noGrp="1" noChangeArrowheads="1"/>
          </p:cNvSpPr>
          <p:nvPr>
            <p:ph type="sldNum" sz="quarter" idx="5"/>
          </p:nvPr>
        </p:nvSpPr>
        <p:spPr bwMode="auto">
          <a:xfrm>
            <a:off x="3972029" y="8832216"/>
            <a:ext cx="3038371" cy="464184"/>
          </a:xfrm>
          <a:prstGeom prst="rect">
            <a:avLst/>
          </a:prstGeom>
          <a:noFill/>
          <a:ln w="9525">
            <a:noFill/>
            <a:miter lim="800000"/>
            <a:headEnd/>
            <a:tailEnd/>
          </a:ln>
        </p:spPr>
        <p:txBody>
          <a:bodyPr vert="horz" wrap="square" lIns="93165" tIns="46583" rIns="93165" bIns="46583" numCol="1" anchor="b" anchorCtr="0" compatLnSpc="1">
            <a:prstTxWarp prst="textNoShape">
              <a:avLst/>
            </a:prstTxWarp>
          </a:bodyPr>
          <a:lstStyle>
            <a:lvl1pPr algn="r" defTabSz="932415" eaLnBrk="0" hangingPunct="0">
              <a:defRPr kumimoji="0" sz="1200">
                <a:latin typeface="Times New Roman" pitchFamily="18" charset="0"/>
              </a:defRPr>
            </a:lvl1pPr>
          </a:lstStyle>
          <a:p>
            <a:fld id="{FF0EE6E7-647F-4187-92A9-EBF29BBF9CD1}" type="slidenum">
              <a:rPr lang="fr-FR"/>
              <a:pPr/>
              <a:t>‹N°›</a:t>
            </a:fld>
            <a:endParaRPr lang="fr-FR"/>
          </a:p>
        </p:txBody>
      </p:sp>
    </p:spTree>
    <p:extLst>
      <p:ext uri="{BB962C8B-B14F-4D97-AF65-F5344CB8AC3E}">
        <p14:creationId xmlns:p14="http://schemas.microsoft.com/office/powerpoint/2010/main" val="372173497"/>
      </p:ext>
    </p:extLst>
  </p:cSld>
  <p:clrMap bg1="lt1" tx1="dk1" bg2="lt2" tx2="dk2" accent1="accent1" accent2="accent2" accent3="accent3" accent4="accent4" accent5="accent5" accent6="accent6" hlink="hlink" folHlink="folHlink"/>
  <p:hf ftr="0" dt="0"/>
  <p:notesStyle>
    <a:lvl1pPr algn="l" rtl="0" fontAlgn="base">
      <a:spcBef>
        <a:spcPct val="30000"/>
      </a:spcBef>
      <a:spcAft>
        <a:spcPct val="0"/>
      </a:spcAft>
      <a:defRPr kumimoji="1" sz="1200" kern="1200">
        <a:solidFill>
          <a:schemeClr val="tx1"/>
        </a:solidFill>
        <a:latin typeface="Arial" pitchFamily="34" charset="0"/>
        <a:ea typeface="+mn-ea"/>
        <a:cs typeface="+mn-cs"/>
      </a:defRPr>
    </a:lvl1pPr>
    <a:lvl2pPr marL="457200" algn="l" rtl="0" fontAlgn="base">
      <a:spcBef>
        <a:spcPct val="30000"/>
      </a:spcBef>
      <a:spcAft>
        <a:spcPct val="0"/>
      </a:spcAft>
      <a:defRPr kumimoji="1" sz="1200" kern="1200">
        <a:solidFill>
          <a:schemeClr val="tx1"/>
        </a:solidFill>
        <a:latin typeface="Arial" pitchFamily="34" charset="0"/>
        <a:ea typeface="+mn-ea"/>
        <a:cs typeface="+mn-cs"/>
      </a:defRPr>
    </a:lvl2pPr>
    <a:lvl3pPr marL="914400" algn="l" rtl="0" fontAlgn="base">
      <a:spcBef>
        <a:spcPct val="30000"/>
      </a:spcBef>
      <a:spcAft>
        <a:spcPct val="0"/>
      </a:spcAft>
      <a:defRPr kumimoji="1" sz="1200" kern="1200">
        <a:solidFill>
          <a:schemeClr val="tx1"/>
        </a:solidFill>
        <a:latin typeface="Arial" pitchFamily="34" charset="0"/>
        <a:ea typeface="+mn-ea"/>
        <a:cs typeface="+mn-cs"/>
      </a:defRPr>
    </a:lvl3pPr>
    <a:lvl4pPr marL="1371600" algn="l" rtl="0" fontAlgn="base">
      <a:spcBef>
        <a:spcPct val="30000"/>
      </a:spcBef>
      <a:spcAft>
        <a:spcPct val="0"/>
      </a:spcAft>
      <a:defRPr kumimoji="1" sz="1200" kern="1200">
        <a:solidFill>
          <a:schemeClr val="tx1"/>
        </a:solidFill>
        <a:latin typeface="Arial" pitchFamily="34" charset="0"/>
        <a:ea typeface="+mn-ea"/>
        <a:cs typeface="+mn-cs"/>
      </a:defRPr>
    </a:lvl4pPr>
    <a:lvl5pPr marL="1828800" algn="l" rtl="0" fontAlgn="base">
      <a:spcBef>
        <a:spcPct val="30000"/>
      </a:spcBef>
      <a:spcAft>
        <a:spcPct val="0"/>
      </a:spcAft>
      <a:defRPr kumimoji="1"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92F956-68BA-4975-9CC2-7D81310E173D}" type="slidenum">
              <a:rPr lang="fr-FR"/>
              <a:pPr/>
              <a:t>1</a:t>
            </a:fld>
            <a:endParaRPr lang="fr-FR"/>
          </a:p>
        </p:txBody>
      </p:sp>
      <p:sp>
        <p:nvSpPr>
          <p:cNvPr id="22530" name="Rectangle 2050"/>
          <p:cNvSpPr>
            <a:spLocks noGrp="1" noRot="1" noChangeAspect="1" noChangeArrowheads="1" noTextEdit="1"/>
          </p:cNvSpPr>
          <p:nvPr>
            <p:ph type="sldImg"/>
          </p:nvPr>
        </p:nvSpPr>
        <p:spPr>
          <a:ln/>
        </p:spPr>
      </p:sp>
      <p:sp>
        <p:nvSpPr>
          <p:cNvPr id="22531" name="Rectangle 2051"/>
          <p:cNvSpPr>
            <a:spLocks noGrp="1" noChangeArrowheads="1"/>
          </p:cNvSpPr>
          <p:nvPr>
            <p:ph type="body" idx="1"/>
          </p:nvPr>
        </p:nvSpPr>
        <p:spPr/>
        <p:txBody>
          <a:bodyPr/>
          <a:lstStyle/>
          <a:p>
            <a:endParaRPr lang="fr-FR" dirty="0"/>
          </a:p>
        </p:txBody>
      </p:sp>
      <p:sp>
        <p:nvSpPr>
          <p:cNvPr id="10" name="Espace réservé de l'en-tête 9"/>
          <p:cNvSpPr>
            <a:spLocks noGrp="1"/>
          </p:cNvSpPr>
          <p:nvPr>
            <p:ph type="hdr" sz="quarter" idx="10"/>
          </p:nvPr>
        </p:nvSpPr>
        <p:spPr/>
        <p:txBody>
          <a:bodyPr/>
          <a:lstStyle/>
          <a:p>
            <a:endParaRPr lang="fr-FR"/>
          </a:p>
        </p:txBody>
      </p:sp>
    </p:spTree>
    <p:extLst>
      <p:ext uri="{BB962C8B-B14F-4D97-AF65-F5344CB8AC3E}">
        <p14:creationId xmlns:p14="http://schemas.microsoft.com/office/powerpoint/2010/main" val="39638731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001A9A5-764E-4F1D-90C7-EA45CB0FAC4B}" type="slidenum">
              <a:rPr lang="fr-FR"/>
              <a:pPr/>
              <a:t>2</a:t>
            </a:fld>
            <a:endParaRPr lang="fr-FR"/>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endParaRPr lang="fr-FR"/>
          </a:p>
        </p:txBody>
      </p:sp>
      <p:sp>
        <p:nvSpPr>
          <p:cNvPr id="10" name="Espace réservé de l'en-tête 9"/>
          <p:cNvSpPr>
            <a:spLocks noGrp="1"/>
          </p:cNvSpPr>
          <p:nvPr>
            <p:ph type="hdr" sz="quarter" idx="10"/>
          </p:nvPr>
        </p:nvSpPr>
        <p:spPr/>
        <p:txBody>
          <a:bodyPr/>
          <a:lstStyle/>
          <a:p>
            <a:endParaRPr lang="fr-FR"/>
          </a:p>
        </p:txBody>
      </p:sp>
    </p:spTree>
    <p:extLst>
      <p:ext uri="{BB962C8B-B14F-4D97-AF65-F5344CB8AC3E}">
        <p14:creationId xmlns:p14="http://schemas.microsoft.com/office/powerpoint/2010/main" val="7291902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02D382-B278-4E8C-93FD-649653789ED4}" type="slidenum">
              <a:rPr lang="fr-FR"/>
              <a:pPr/>
              <a:t>6</a:t>
            </a:fld>
            <a:endParaRPr lang="fr-FR"/>
          </a:p>
        </p:txBody>
      </p:sp>
      <p:sp>
        <p:nvSpPr>
          <p:cNvPr id="66562" name="Rectangle 1026"/>
          <p:cNvSpPr>
            <a:spLocks noGrp="1" noRot="1" noChangeAspect="1" noChangeArrowheads="1" noTextEdit="1"/>
          </p:cNvSpPr>
          <p:nvPr>
            <p:ph type="sldImg"/>
          </p:nvPr>
        </p:nvSpPr>
        <p:spPr>
          <a:ln/>
        </p:spPr>
      </p:sp>
      <p:sp>
        <p:nvSpPr>
          <p:cNvPr id="66563" name="Rectangle 1027"/>
          <p:cNvSpPr>
            <a:spLocks noGrp="1" noChangeArrowheads="1"/>
          </p:cNvSpPr>
          <p:nvPr>
            <p:ph type="body" idx="1"/>
          </p:nvPr>
        </p:nvSpPr>
        <p:spPr/>
        <p:txBody>
          <a:bodyPr/>
          <a:lstStyle/>
          <a:p>
            <a:endParaRPr lang="fr-CA"/>
          </a:p>
        </p:txBody>
      </p:sp>
      <p:sp>
        <p:nvSpPr>
          <p:cNvPr id="10" name="Espace réservé de l'en-tête 9"/>
          <p:cNvSpPr>
            <a:spLocks noGrp="1"/>
          </p:cNvSpPr>
          <p:nvPr>
            <p:ph type="hdr" sz="quarter" idx="10"/>
          </p:nvPr>
        </p:nvSpPr>
        <p:spPr/>
        <p:txBody>
          <a:bodyPr/>
          <a:lstStyle/>
          <a:p>
            <a:endParaRPr lang="fr-FR"/>
          </a:p>
        </p:txBody>
      </p:sp>
    </p:spTree>
    <p:extLst>
      <p:ext uri="{BB962C8B-B14F-4D97-AF65-F5344CB8AC3E}">
        <p14:creationId xmlns:p14="http://schemas.microsoft.com/office/powerpoint/2010/main" val="2037189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0AA4D2-5CE4-44BA-972F-274A4942B241}" type="slidenum">
              <a:rPr lang="fr-FR"/>
              <a:pPr/>
              <a:t>7</a:t>
            </a:fld>
            <a:endParaRPr lang="fr-FR"/>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fr-CA"/>
          </a:p>
        </p:txBody>
      </p:sp>
      <p:sp>
        <p:nvSpPr>
          <p:cNvPr id="10" name="Espace réservé de l'en-tête 9"/>
          <p:cNvSpPr>
            <a:spLocks noGrp="1"/>
          </p:cNvSpPr>
          <p:nvPr>
            <p:ph type="hdr" sz="quarter" idx="10"/>
          </p:nvPr>
        </p:nvSpPr>
        <p:spPr/>
        <p:txBody>
          <a:bodyPr/>
          <a:lstStyle/>
          <a:p>
            <a:endParaRPr lang="fr-FR"/>
          </a:p>
        </p:txBody>
      </p:sp>
    </p:spTree>
    <p:extLst>
      <p:ext uri="{BB962C8B-B14F-4D97-AF65-F5344CB8AC3E}">
        <p14:creationId xmlns:p14="http://schemas.microsoft.com/office/powerpoint/2010/main" val="2453280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B8B6D9C-C25B-470C-9EBB-3A1F5B905A0C}" type="slidenum">
              <a:rPr lang="fr-FR"/>
              <a:pPr/>
              <a:t>8</a:t>
            </a:fld>
            <a:endParaRPr lang="fr-FR"/>
          </a:p>
        </p:txBody>
      </p:sp>
      <p:sp>
        <p:nvSpPr>
          <p:cNvPr id="69634" name="Rectangle 1026"/>
          <p:cNvSpPr>
            <a:spLocks noGrp="1" noRot="1" noChangeAspect="1" noChangeArrowheads="1" noTextEdit="1"/>
          </p:cNvSpPr>
          <p:nvPr>
            <p:ph type="sldImg"/>
          </p:nvPr>
        </p:nvSpPr>
        <p:spPr>
          <a:ln/>
        </p:spPr>
      </p:sp>
      <p:sp>
        <p:nvSpPr>
          <p:cNvPr id="69635" name="Rectangle 1027"/>
          <p:cNvSpPr>
            <a:spLocks noGrp="1" noChangeArrowheads="1"/>
          </p:cNvSpPr>
          <p:nvPr>
            <p:ph type="body" idx="1"/>
          </p:nvPr>
        </p:nvSpPr>
        <p:spPr/>
        <p:txBody>
          <a:bodyPr/>
          <a:lstStyle/>
          <a:p>
            <a:endParaRPr lang="fr-CA"/>
          </a:p>
        </p:txBody>
      </p:sp>
      <p:sp>
        <p:nvSpPr>
          <p:cNvPr id="10" name="Espace réservé de l'en-tête 9"/>
          <p:cNvSpPr>
            <a:spLocks noGrp="1"/>
          </p:cNvSpPr>
          <p:nvPr>
            <p:ph type="hdr" sz="quarter" idx="10"/>
          </p:nvPr>
        </p:nvSpPr>
        <p:spPr/>
        <p:txBody>
          <a:bodyPr/>
          <a:lstStyle/>
          <a:p>
            <a:endParaRPr lang="fr-FR"/>
          </a:p>
        </p:txBody>
      </p:sp>
    </p:spTree>
    <p:extLst>
      <p:ext uri="{BB962C8B-B14F-4D97-AF65-F5344CB8AC3E}">
        <p14:creationId xmlns:p14="http://schemas.microsoft.com/office/powerpoint/2010/main" val="1612941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CA" dirty="0"/>
          </a:p>
        </p:txBody>
      </p:sp>
      <p:sp>
        <p:nvSpPr>
          <p:cNvPr id="4" name="Espace réservé de l'en-tête 3"/>
          <p:cNvSpPr>
            <a:spLocks noGrp="1"/>
          </p:cNvSpPr>
          <p:nvPr>
            <p:ph type="hdr" sz="quarter" idx="10"/>
          </p:nvPr>
        </p:nvSpPr>
        <p:spPr/>
        <p:txBody>
          <a:bodyPr/>
          <a:lstStyle/>
          <a:p>
            <a:endParaRPr lang="fr-FR"/>
          </a:p>
        </p:txBody>
      </p:sp>
      <p:sp>
        <p:nvSpPr>
          <p:cNvPr id="5" name="Espace réservé du numéro de diapositive 4"/>
          <p:cNvSpPr>
            <a:spLocks noGrp="1"/>
          </p:cNvSpPr>
          <p:nvPr>
            <p:ph type="sldNum" sz="quarter" idx="11"/>
          </p:nvPr>
        </p:nvSpPr>
        <p:spPr/>
        <p:txBody>
          <a:bodyPr/>
          <a:lstStyle/>
          <a:p>
            <a:fld id="{FF0EE6E7-647F-4187-92A9-EBF29BBF9CD1}" type="slidenum">
              <a:rPr lang="fr-FR" smtClean="0"/>
              <a:pPr/>
              <a:t>12</a:t>
            </a:fld>
            <a:endParaRPr lang="fr-FR"/>
          </a:p>
        </p:txBody>
      </p:sp>
    </p:spTree>
    <p:extLst>
      <p:ext uri="{BB962C8B-B14F-4D97-AF65-F5344CB8AC3E}">
        <p14:creationId xmlns:p14="http://schemas.microsoft.com/office/powerpoint/2010/main" val="4287688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3C95C55-61F7-49B0-AF16-32AF7EBFA461}" type="slidenum">
              <a:rPr lang="fr-FR"/>
              <a:pPr/>
              <a:t>18</a:t>
            </a:fld>
            <a:endParaRPr lang="fr-FR"/>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fr-CA"/>
          </a:p>
        </p:txBody>
      </p:sp>
      <p:sp>
        <p:nvSpPr>
          <p:cNvPr id="10" name="Espace réservé de l'en-tête 9"/>
          <p:cNvSpPr>
            <a:spLocks noGrp="1"/>
          </p:cNvSpPr>
          <p:nvPr>
            <p:ph type="hdr" sz="quarter" idx="10"/>
          </p:nvPr>
        </p:nvSpPr>
        <p:spPr/>
        <p:txBody>
          <a:bodyPr/>
          <a:lstStyle/>
          <a:p>
            <a:endParaRPr lang="fr-FR"/>
          </a:p>
        </p:txBody>
      </p:sp>
    </p:spTree>
    <p:extLst>
      <p:ext uri="{BB962C8B-B14F-4D97-AF65-F5344CB8AC3E}">
        <p14:creationId xmlns:p14="http://schemas.microsoft.com/office/powerpoint/2010/main" val="20545127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24EAA65-F651-4ED3-8485-0AE735C73243}" type="slidenum">
              <a:rPr lang="fr-FR"/>
              <a:pPr/>
              <a:t>19</a:t>
            </a:fld>
            <a:endParaRPr lang="fr-FR"/>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fr-FR"/>
          </a:p>
        </p:txBody>
      </p:sp>
      <p:sp>
        <p:nvSpPr>
          <p:cNvPr id="10" name="Espace réservé de l'en-tête 9"/>
          <p:cNvSpPr>
            <a:spLocks noGrp="1"/>
          </p:cNvSpPr>
          <p:nvPr>
            <p:ph type="hdr" sz="quarter" idx="10"/>
          </p:nvPr>
        </p:nvSpPr>
        <p:spPr/>
        <p:txBody>
          <a:bodyPr/>
          <a:lstStyle/>
          <a:p>
            <a:endParaRPr lang="fr-FR"/>
          </a:p>
        </p:txBody>
      </p:sp>
    </p:spTree>
    <p:extLst>
      <p:ext uri="{BB962C8B-B14F-4D97-AF65-F5344CB8AC3E}">
        <p14:creationId xmlns:p14="http://schemas.microsoft.com/office/powerpoint/2010/main" val="40855858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Titr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a:xfrm>
            <a:off x="6400800" y="6355080"/>
            <a:ext cx="2286000" cy="365760"/>
          </a:xfrm>
        </p:spPr>
        <p:txBody>
          <a:bodyPr/>
          <a:lstStyle>
            <a:lvl1pPr>
              <a:defRPr sz="1400"/>
            </a:lvl1pPr>
          </a:lstStyle>
          <a:p>
            <a:endParaRPr lang="fr-FR"/>
          </a:p>
        </p:txBody>
      </p:sp>
      <p:sp>
        <p:nvSpPr>
          <p:cNvPr id="17" name="Espace réservé du pied de page 16"/>
          <p:cNvSpPr>
            <a:spLocks noGrp="1"/>
          </p:cNvSpPr>
          <p:nvPr>
            <p:ph type="ftr" sz="quarter" idx="11"/>
          </p:nvPr>
        </p:nvSpPr>
        <p:spPr>
          <a:xfrm>
            <a:off x="2898648" y="6355080"/>
            <a:ext cx="3474720" cy="365760"/>
          </a:xfrm>
        </p:spPr>
        <p:txBody>
          <a:bodyPr/>
          <a:lstStyle/>
          <a:p>
            <a:endParaRPr lang="fr-FR"/>
          </a:p>
        </p:txBody>
      </p:sp>
      <p:sp>
        <p:nvSpPr>
          <p:cNvPr id="29" name="Espace réservé du numéro de diapositive 28"/>
          <p:cNvSpPr>
            <a:spLocks noGrp="1"/>
          </p:cNvSpPr>
          <p:nvPr>
            <p:ph type="sldNum" sz="quarter" idx="12"/>
          </p:nvPr>
        </p:nvSpPr>
        <p:spPr>
          <a:xfrm>
            <a:off x="1216152" y="6355080"/>
            <a:ext cx="1219200" cy="365760"/>
          </a:xfrm>
        </p:spPr>
        <p:txBody>
          <a:bodyPr/>
          <a:lstStyle/>
          <a:p>
            <a:fld id="{B4AD0E46-C4CD-4709-97B9-CF71C021098A}" type="slidenum">
              <a:rPr lang="fr-FR" smtClean="0"/>
              <a:pPr/>
              <a:t>‹N°›</a:t>
            </a:fld>
            <a:endParaRPr lang="fr-F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A231C5E-5C89-4044-9416-0CEB38A283F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05CBECA-513B-4241-B0AC-AF2B2DCF07C0}" type="slidenum">
              <a:rPr lang="fr-FR" smtClean="0"/>
              <a:pPr/>
              <a:t>‹N°›</a:t>
            </a:fld>
            <a:endParaRPr lang="fr-FR"/>
          </a:p>
        </p:txBody>
      </p:sp>
      <p:sp>
        <p:nvSpPr>
          <p:cNvPr id="7" name="Connecteur droit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le isocè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cteur droit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57CCC0B-DFB8-48A0-A4C5-EAFDDA380E64}" type="slidenum">
              <a:rPr lang="fr-FR" smtClean="0"/>
              <a:pPr/>
              <a:t>‹N°›</a:t>
            </a:fld>
            <a:endParaRPr lang="fr-FR"/>
          </a:p>
        </p:txBody>
      </p:sp>
      <p:sp>
        <p:nvSpPr>
          <p:cNvPr id="8" name="Espace réservé du contenu 7"/>
          <p:cNvSpPr>
            <a:spLocks noGrp="1"/>
          </p:cNvSpPr>
          <p:nvPr>
            <p:ph sz="quarter" idx="1"/>
          </p:nvPr>
        </p:nvSpPr>
        <p:spPr>
          <a:xfrm>
            <a:off x="457200" y="1219200"/>
            <a:ext cx="8229600"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a:xfrm>
            <a:off x="6400800" y="6355080"/>
            <a:ext cx="2286000" cy="365760"/>
          </a:xfrm>
        </p:spPr>
        <p:txBody>
          <a:bodyPr/>
          <a:lstStyle/>
          <a:p>
            <a:endParaRPr lang="fr-FR"/>
          </a:p>
        </p:txBody>
      </p:sp>
      <p:sp>
        <p:nvSpPr>
          <p:cNvPr id="5" name="Espace réservé du pied de page 4"/>
          <p:cNvSpPr>
            <a:spLocks noGrp="1"/>
          </p:cNvSpPr>
          <p:nvPr>
            <p:ph type="ftr" sz="quarter" idx="11"/>
          </p:nvPr>
        </p:nvSpPr>
        <p:spPr>
          <a:xfrm>
            <a:off x="2898648" y="6355080"/>
            <a:ext cx="3474720" cy="365760"/>
          </a:xfrm>
        </p:spPr>
        <p:txBody>
          <a:bodyPr/>
          <a:lstStyle/>
          <a:p>
            <a:endParaRPr lang="fr-FR"/>
          </a:p>
        </p:txBody>
      </p:sp>
      <p:sp>
        <p:nvSpPr>
          <p:cNvPr id="6" name="Espace réservé du numéro de diapositive 5"/>
          <p:cNvSpPr>
            <a:spLocks noGrp="1"/>
          </p:cNvSpPr>
          <p:nvPr>
            <p:ph type="sldNum" sz="quarter" idx="12"/>
          </p:nvPr>
        </p:nvSpPr>
        <p:spPr>
          <a:xfrm>
            <a:off x="1069848" y="6355080"/>
            <a:ext cx="1520952" cy="365760"/>
          </a:xfrm>
        </p:spPr>
        <p:txBody>
          <a:bodyPr/>
          <a:lstStyle/>
          <a:p>
            <a:fld id="{B138B2E5-7EDA-4B5B-BCA3-B9116F4F3B0E}" type="slidenum">
              <a:rPr lang="fr-FR" smtClean="0"/>
              <a:pPr/>
              <a:t>‹N°›</a:t>
            </a:fld>
            <a:endParaRPr lang="fr-F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351D8C1-3311-4528-B287-0D0BD57D3138}" type="slidenum">
              <a:rPr lang="fr-FR" smtClean="0"/>
              <a:pPr/>
              <a:t>‹N°›</a:t>
            </a:fld>
            <a:endParaRPr lang="fr-FR"/>
          </a:p>
        </p:txBody>
      </p:sp>
      <p:sp>
        <p:nvSpPr>
          <p:cNvPr id="9" name="Espace réservé du contenu 8"/>
          <p:cNvSpPr>
            <a:spLocks noGrp="1"/>
          </p:cNvSpPr>
          <p:nvPr>
            <p:ph sz="quarter" idx="1"/>
          </p:nvPr>
        </p:nvSpPr>
        <p:spPr>
          <a:xfrm>
            <a:off x="457200" y="1219200"/>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632198" y="1216152"/>
            <a:ext cx="4041648" cy="493776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nchor="ctr"/>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2AAB73F-AF81-48F1-8530-454FF1FAEA8B}" type="slidenum">
              <a:rPr lang="fr-FR" smtClean="0"/>
              <a:pPr/>
              <a:t>‹N°›</a:t>
            </a:fld>
            <a:endParaRPr lang="fr-FR"/>
          </a:p>
        </p:txBody>
      </p:sp>
      <p:sp>
        <p:nvSpPr>
          <p:cNvPr id="11" name="Espace réservé du contenu 10"/>
          <p:cNvSpPr>
            <a:spLocks noGrp="1"/>
          </p:cNvSpPr>
          <p:nvPr>
            <p:ph sz="quarter" idx="2"/>
          </p:nvPr>
        </p:nvSpPr>
        <p:spPr>
          <a:xfrm>
            <a:off x="457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648200" y="2133600"/>
            <a:ext cx="4038600" cy="40386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28600"/>
            <a:ext cx="8229600" cy="914400"/>
          </a:xfrm>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FB34097-AC1D-46B4-AA6C-060B6795C33B}" type="slidenum">
              <a:rPr lang="fr-FR" smtClean="0"/>
              <a:pPr/>
              <a:t>‹N°›</a:t>
            </a:fld>
            <a:endParaRPr lang="fr-FR"/>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219B143-4BF2-4210-8D79-80AD69FDCBB8}" type="slidenum">
              <a:rPr lang="fr-FR" smtClean="0"/>
              <a:pPr/>
              <a:t>‹N°›</a:t>
            </a:fld>
            <a:endParaRPr lang="fr-FR"/>
          </a:p>
        </p:txBody>
      </p:sp>
      <p:sp>
        <p:nvSpPr>
          <p:cNvPr id="5" name="Connecteur droit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le isocè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0D5813F-780A-4909-8BB7-E05C355A46AD}"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cteur droit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Espace réservé du contenu 11"/>
          <p:cNvSpPr>
            <a:spLocks noGrp="1"/>
          </p:cNvSpPr>
          <p:nvPr>
            <p:ph sz="quarter" idx="1"/>
          </p:nvPr>
        </p:nvSpPr>
        <p:spPr>
          <a:xfrm>
            <a:off x="304800" y="304800"/>
            <a:ext cx="5715000" cy="5715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BAEA350-93D9-4C6E-8993-719BCD33EDCD}" type="slidenum">
              <a:rPr lang="fr-FR" smtClean="0"/>
              <a:pPr/>
              <a:t>‹N°›</a:t>
            </a:fld>
            <a:endParaRPr lang="fr-FR"/>
          </a:p>
        </p:txBody>
      </p:sp>
      <p:sp>
        <p:nvSpPr>
          <p:cNvPr id="8" name="Connecteur droit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le isocè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Espace réservé du titre 21"/>
          <p:cNvSpPr>
            <a:spLocks noGrp="1"/>
          </p:cNvSpPr>
          <p:nvPr>
            <p:ph type="title"/>
          </p:nvPr>
        </p:nvSpPr>
        <p:spPr>
          <a:xfrm>
            <a:off x="457200" y="152400"/>
            <a:ext cx="8229600" cy="990600"/>
          </a:xfrm>
          <a:prstGeom prst="rect">
            <a:avLst/>
          </a:prstGeom>
        </p:spPr>
        <p:txBody>
          <a:bodyPr vert="horz"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endParaRPr lang="fr-FR"/>
          </a:p>
        </p:txBody>
      </p:sp>
      <p:sp>
        <p:nvSpPr>
          <p:cNvPr id="3" name="Espace réservé du pied de page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1057EB9-7F3C-4419-9A54-23DA985F2C6C}" type="slidenum">
              <a:rPr lang="fr-FR" smtClean="0"/>
              <a:pPr/>
              <a:t>‹N°›</a:t>
            </a:fld>
            <a:endParaRPr lang="fr-FR"/>
          </a:p>
        </p:txBody>
      </p:sp>
      <p:sp>
        <p:nvSpPr>
          <p:cNvPr id="28" name="Connecteur droit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cteur droit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le isocè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108" r:id="rId1"/>
    <p:sldLayoutId id="2147484109" r:id="rId2"/>
    <p:sldLayoutId id="2147484110" r:id="rId3"/>
    <p:sldLayoutId id="2147484111" r:id="rId4"/>
    <p:sldLayoutId id="2147484112" r:id="rId5"/>
    <p:sldLayoutId id="2147484113" r:id="rId6"/>
    <p:sldLayoutId id="2147484114" r:id="rId7"/>
    <p:sldLayoutId id="2147484115" r:id="rId8"/>
    <p:sldLayoutId id="2147484116" r:id="rId9"/>
    <p:sldLayoutId id="2147484117" r:id="rId10"/>
    <p:sldLayoutId id="2147484118" r:id="rId11"/>
  </p:sldLayoutIdLst>
  <p:hf hdr="0" ft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slideLayout" Target="../slideLayouts/slideLayout2.xml"/><Relationship Id="rId4" Type="http://schemas.openxmlformats.org/officeDocument/2006/relationships/tags" Target="../tags/tag47.xml"/></Relationships>
</file>

<file path=ppt/slides/_rels/slide12.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notesSlide" Target="../notesSlides/notesSlide6.xml"/><Relationship Id="rId5" Type="http://schemas.openxmlformats.org/officeDocument/2006/relationships/slideLayout" Target="../slideLayouts/slideLayout2.xml"/><Relationship Id="rId4" Type="http://schemas.openxmlformats.org/officeDocument/2006/relationships/tags" Target="../tags/tag51.xml"/></Relationships>
</file>

<file path=ppt/slides/_rels/slide13.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tags" Target="../tags/tag52.xml"/><Relationship Id="rId5" Type="http://schemas.openxmlformats.org/officeDocument/2006/relationships/slideLayout" Target="../slideLayouts/slideLayout2.xml"/><Relationship Id="rId4" Type="http://schemas.openxmlformats.org/officeDocument/2006/relationships/tags" Target="../tags/tag55.xml"/></Relationships>
</file>

<file path=ppt/slides/_rels/slide14.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tags" Target="../tags/tag56.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0.xml"/><Relationship Id="rId1" Type="http://schemas.openxmlformats.org/officeDocument/2006/relationships/tags" Target="../tags/tag59.xml"/></Relationships>
</file>

<file path=ppt/slides/_rels/slide16.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5" Type="http://schemas.openxmlformats.org/officeDocument/2006/relationships/slideLayout" Target="../slideLayouts/slideLayout4.xml"/><Relationship Id="rId4" Type="http://schemas.openxmlformats.org/officeDocument/2006/relationships/tags" Target="../tags/tag13.xml"/></Relationships>
</file>

<file path=ppt/slides/_rels/slide5.xml.rels><?xml version="1.0" encoding="UTF-8" standalone="yes"?>
<Relationships xmlns="http://schemas.openxmlformats.org/package/2006/relationships"><Relationship Id="rId3" Type="http://schemas.openxmlformats.org/officeDocument/2006/relationships/tags" Target="../tags/tag16.xml"/><Relationship Id="rId2" Type="http://schemas.openxmlformats.org/officeDocument/2006/relationships/tags" Target="../tags/tag15.xml"/><Relationship Id="rId1" Type="http://schemas.openxmlformats.org/officeDocument/2006/relationships/tags" Target="../tags/tag14.xml"/><Relationship Id="rId5" Type="http://schemas.openxmlformats.org/officeDocument/2006/relationships/slideLayout" Target="../slideLayouts/slideLayout4.xml"/><Relationship Id="rId4" Type="http://schemas.openxmlformats.org/officeDocument/2006/relationships/tags" Target="../tags/tag17.xml"/></Relationships>
</file>

<file path=ppt/slides/_rels/slide6.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tags" Target="../tags/tag34.xml"/><Relationship Id="rId13" Type="http://schemas.openxmlformats.org/officeDocument/2006/relationships/tags" Target="../tags/tag39.xml"/><Relationship Id="rId3" Type="http://schemas.openxmlformats.org/officeDocument/2006/relationships/tags" Target="../tags/tag29.xml"/><Relationship Id="rId7" Type="http://schemas.openxmlformats.org/officeDocument/2006/relationships/tags" Target="../tags/tag33.xml"/><Relationship Id="rId12" Type="http://schemas.openxmlformats.org/officeDocument/2006/relationships/tags" Target="../tags/tag38.xml"/><Relationship Id="rId2" Type="http://schemas.openxmlformats.org/officeDocument/2006/relationships/tags" Target="../tags/tag28.xml"/><Relationship Id="rId1" Type="http://schemas.openxmlformats.org/officeDocument/2006/relationships/tags" Target="../tags/tag27.xml"/><Relationship Id="rId6" Type="http://schemas.openxmlformats.org/officeDocument/2006/relationships/tags" Target="../tags/tag32.xml"/><Relationship Id="rId11" Type="http://schemas.openxmlformats.org/officeDocument/2006/relationships/tags" Target="../tags/tag37.xml"/><Relationship Id="rId5" Type="http://schemas.openxmlformats.org/officeDocument/2006/relationships/tags" Target="../tags/tag31.xml"/><Relationship Id="rId15" Type="http://schemas.openxmlformats.org/officeDocument/2006/relationships/slideLayout" Target="../slideLayouts/slideLayout6.xml"/><Relationship Id="rId10" Type="http://schemas.openxmlformats.org/officeDocument/2006/relationships/tags" Target="../tags/tag36.xml"/><Relationship Id="rId4" Type="http://schemas.openxmlformats.org/officeDocument/2006/relationships/tags" Target="../tags/tag30.xml"/><Relationship Id="rId9" Type="http://schemas.openxmlformats.org/officeDocument/2006/relationships/tags" Target="../tags/tag35.xml"/><Relationship Id="rId14" Type="http://schemas.openxmlformats.org/officeDocument/2006/relationships/tags" Target="../tags/tag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custDataLst>
              <p:tags r:id="rId1"/>
            </p:custDataLst>
          </p:nvPr>
        </p:nvSpPr>
        <p:spPr>
          <a:xfrm>
            <a:off x="853852" y="807992"/>
            <a:ext cx="7543800" cy="1522413"/>
          </a:xfrm>
          <a:noFill/>
          <a:ln/>
        </p:spPr>
        <p:txBody>
          <a:bodyPr lIns="92075" tIns="46038" rIns="92075" bIns="46038">
            <a:normAutofit fontScale="90000"/>
          </a:bodyPr>
          <a:lstStyle/>
          <a:p>
            <a:pPr algn="ctr"/>
            <a:r>
              <a:rPr lang="fr-FR" sz="4800" dirty="0">
                <a:solidFill>
                  <a:srgbClr val="008080"/>
                </a:solidFill>
              </a:rPr>
              <a:t>Sécurité d'emploi du </a:t>
            </a:r>
            <a:r>
              <a:rPr lang="fr-FR" sz="4800" dirty="0" smtClean="0">
                <a:solidFill>
                  <a:srgbClr val="008080"/>
                </a:solidFill>
              </a:rPr>
              <a:t>secteur </a:t>
            </a:r>
            <a:r>
              <a:rPr lang="fr-FR" sz="4800" dirty="0">
                <a:solidFill>
                  <a:srgbClr val="008080"/>
                </a:solidFill>
              </a:rPr>
              <a:t>général</a:t>
            </a:r>
          </a:p>
        </p:txBody>
      </p:sp>
      <p:sp>
        <p:nvSpPr>
          <p:cNvPr id="7" name="Rectangle 16"/>
          <p:cNvSpPr>
            <a:spLocks noGrp="1" noChangeArrowheads="1"/>
          </p:cNvSpPr>
          <p:nvPr>
            <p:ph type="sldNum" sz="quarter" idx="12"/>
            <p:custDataLst>
              <p:tags r:id="rId2"/>
            </p:custDataLst>
          </p:nvPr>
        </p:nvSpPr>
        <p:spPr/>
        <p:txBody>
          <a:bodyPr/>
          <a:lstStyle/>
          <a:p>
            <a:fld id="{BF3544CF-0FDC-4B07-B221-3BEC23D24B43}" type="slidenum">
              <a:rPr lang="fr-FR"/>
              <a:pPr/>
              <a:t>1</a:t>
            </a:fld>
            <a:endParaRPr lang="fr-FR"/>
          </a:p>
        </p:txBody>
      </p:sp>
      <p:sp>
        <p:nvSpPr>
          <p:cNvPr id="4101" name="Text Box 5"/>
          <p:cNvSpPr txBox="1">
            <a:spLocks noChangeArrowheads="1"/>
          </p:cNvSpPr>
          <p:nvPr>
            <p:custDataLst>
              <p:tags r:id="rId3"/>
            </p:custDataLst>
          </p:nvPr>
        </p:nvSpPr>
        <p:spPr bwMode="auto">
          <a:xfrm>
            <a:off x="1475656" y="5085184"/>
            <a:ext cx="6283424" cy="549381"/>
          </a:xfrm>
          <a:prstGeom prst="rect">
            <a:avLst/>
          </a:prstGeom>
          <a:noFill/>
          <a:ln w="9525">
            <a:noFill/>
            <a:miter lim="800000"/>
            <a:headEnd/>
            <a:tailEnd/>
          </a:ln>
          <a:effectLst/>
        </p:spPr>
        <p:txBody>
          <a:bodyPr wrap="square">
            <a:spAutoFit/>
          </a:bodyPr>
          <a:lstStyle/>
          <a:p>
            <a:pPr algn="ctr">
              <a:lnSpc>
                <a:spcPct val="90000"/>
              </a:lnSpc>
              <a:spcBef>
                <a:spcPct val="20000"/>
              </a:spcBef>
              <a:buClr>
                <a:srgbClr val="FFFF00"/>
              </a:buClr>
              <a:buSzPct val="80000"/>
              <a:buFont typeface="Wingdings" pitchFamily="2" charset="2"/>
              <a:buNone/>
            </a:pPr>
            <a:r>
              <a:rPr kumimoji="0" lang="fr-FR" sz="1100" dirty="0">
                <a:latin typeface="Arial" pitchFamily="34" charset="0"/>
              </a:rPr>
              <a:t>N.B. : Ce document est un outil d’information dont l’objectif est de répondre aux questions les plus courantes. Il est important de se rappeler que les </a:t>
            </a:r>
            <a:r>
              <a:rPr kumimoji="0" lang="fr-FR" sz="1100" dirty="0" smtClean="0">
                <a:latin typeface="Arial" pitchFamily="34" charset="0"/>
              </a:rPr>
              <a:t>textes </a:t>
            </a:r>
            <a:r>
              <a:rPr kumimoji="0" lang="fr-FR" sz="1100" dirty="0">
                <a:latin typeface="Arial" pitchFamily="34" charset="0"/>
              </a:rPr>
              <a:t>officiels demeurent ceux prévus </a:t>
            </a:r>
            <a:r>
              <a:rPr kumimoji="0" lang="fr-FR" sz="1100" dirty="0" smtClean="0">
                <a:latin typeface="Arial" pitchFamily="34" charset="0"/>
              </a:rPr>
              <a:t>à la convention nationale S3 2010-2015</a:t>
            </a:r>
            <a:endParaRPr lang="fr-CA" sz="11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normAutofit fontScale="90000"/>
          </a:bodyPr>
          <a:lstStyle/>
          <a:p>
            <a:r>
              <a:rPr lang="fr-CA" dirty="0" smtClean="0"/>
              <a:t/>
            </a:r>
            <a:br>
              <a:rPr lang="fr-CA" dirty="0" smtClean="0"/>
            </a:br>
            <a:r>
              <a:rPr lang="fr-CA" sz="3600" dirty="0" smtClean="0">
                <a:solidFill>
                  <a:srgbClr val="009999"/>
                </a:solidFill>
              </a:rPr>
              <a:t>Salarié régulier permanent </a:t>
            </a:r>
            <a:br>
              <a:rPr lang="fr-CA" sz="3600" dirty="0" smtClean="0">
                <a:solidFill>
                  <a:srgbClr val="009999"/>
                </a:solidFill>
              </a:rPr>
            </a:br>
            <a:r>
              <a:rPr lang="fr-CA" sz="3600" dirty="0" smtClean="0">
                <a:solidFill>
                  <a:srgbClr val="009999"/>
                </a:solidFill>
              </a:rPr>
              <a:t>ou non-permanent</a:t>
            </a:r>
            <a:endParaRPr lang="fr-CA" sz="3600" dirty="0">
              <a:solidFill>
                <a:srgbClr val="009999"/>
              </a:solidFill>
            </a:endParaRPr>
          </a:p>
        </p:txBody>
      </p:sp>
      <p:sp>
        <p:nvSpPr>
          <p:cNvPr id="3" name="Espace réservé du numéro de diapositive 2"/>
          <p:cNvSpPr>
            <a:spLocks noGrp="1"/>
          </p:cNvSpPr>
          <p:nvPr>
            <p:ph type="sldNum" sz="quarter" idx="12"/>
            <p:custDataLst>
              <p:tags r:id="rId2"/>
            </p:custDataLst>
          </p:nvPr>
        </p:nvSpPr>
        <p:spPr/>
        <p:txBody>
          <a:bodyPr/>
          <a:lstStyle/>
          <a:p>
            <a:fld id="{857CCC0B-DFB8-48A0-A4C5-EAFDDA380E64}" type="slidenum">
              <a:rPr lang="fr-FR" smtClean="0"/>
              <a:pPr/>
              <a:t>10</a:t>
            </a:fld>
            <a:endParaRPr lang="fr-FR"/>
          </a:p>
        </p:txBody>
      </p:sp>
      <p:sp>
        <p:nvSpPr>
          <p:cNvPr id="4" name="Espace réservé du contenu 3"/>
          <p:cNvSpPr>
            <a:spLocks noGrp="1"/>
          </p:cNvSpPr>
          <p:nvPr>
            <p:ph sz="quarter" idx="1"/>
            <p:custDataLst>
              <p:tags r:id="rId3"/>
            </p:custDataLst>
          </p:nvPr>
        </p:nvSpPr>
        <p:spPr>
          <a:xfrm>
            <a:off x="467544" y="2492896"/>
            <a:ext cx="8229600" cy="2497832"/>
          </a:xfrm>
        </p:spPr>
        <p:txBody>
          <a:bodyPr/>
          <a:lstStyle/>
          <a:p>
            <a:pPr>
              <a:spcBef>
                <a:spcPct val="50000"/>
              </a:spcBef>
              <a:buNone/>
            </a:pPr>
            <a:r>
              <a:rPr lang="fr-CA" sz="2400" dirty="0" smtClean="0">
                <a:latin typeface="+mj-lt"/>
              </a:rPr>
              <a:t>Si je ne suis pas aboli ou supplanté :</a:t>
            </a:r>
          </a:p>
          <a:p>
            <a:pPr algn="ctr">
              <a:spcBef>
                <a:spcPct val="50000"/>
              </a:spcBef>
            </a:pPr>
            <a:endParaRPr lang="fr-CA" sz="2800" b="1" i="1" dirty="0" smtClean="0">
              <a:latin typeface="+mj-lt"/>
            </a:endParaRPr>
          </a:p>
          <a:p>
            <a:pPr>
              <a:spcBef>
                <a:spcPct val="50000"/>
              </a:spcBef>
              <a:buFont typeface="Arial" pitchFamily="34" charset="0"/>
              <a:buChar char="•"/>
            </a:pPr>
            <a:r>
              <a:rPr lang="fr-CA" sz="2000" dirty="0" smtClean="0">
                <a:latin typeface="+mj-lt"/>
              </a:rPr>
              <a:t>Je garde mon poste</a:t>
            </a:r>
          </a:p>
          <a:p>
            <a:endParaRPr lang="fr-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normAutofit fontScale="90000"/>
          </a:bodyPr>
          <a:lstStyle/>
          <a:p>
            <a:r>
              <a:rPr lang="fr-CA" dirty="0" smtClean="0"/>
              <a:t/>
            </a:r>
            <a:br>
              <a:rPr lang="fr-CA" dirty="0" smtClean="0"/>
            </a:br>
            <a:r>
              <a:rPr lang="fr-CA" dirty="0" smtClean="0"/>
              <a:t/>
            </a:r>
            <a:br>
              <a:rPr lang="fr-CA" dirty="0" smtClean="0"/>
            </a:br>
            <a:r>
              <a:rPr lang="fr-CA" dirty="0" smtClean="0"/>
              <a:t/>
            </a:r>
            <a:br>
              <a:rPr lang="fr-CA" dirty="0" smtClean="0"/>
            </a:br>
            <a:r>
              <a:rPr lang="fr-CA" sz="3600" dirty="0" smtClean="0">
                <a:solidFill>
                  <a:srgbClr val="009999"/>
                </a:solidFill>
              </a:rPr>
              <a:t>Salarié régulier permanent </a:t>
            </a:r>
            <a:br>
              <a:rPr lang="fr-CA" sz="3600" dirty="0" smtClean="0">
                <a:solidFill>
                  <a:srgbClr val="009999"/>
                </a:solidFill>
              </a:rPr>
            </a:br>
            <a:r>
              <a:rPr lang="fr-CA" sz="3600" dirty="0" smtClean="0">
                <a:solidFill>
                  <a:srgbClr val="009999"/>
                </a:solidFill>
              </a:rPr>
              <a:t>ou non permanent</a:t>
            </a:r>
            <a:endParaRPr lang="fr-CA" sz="3600" dirty="0">
              <a:solidFill>
                <a:srgbClr val="009999"/>
              </a:solidFill>
            </a:endParaRPr>
          </a:p>
        </p:txBody>
      </p:sp>
      <p:sp>
        <p:nvSpPr>
          <p:cNvPr id="3" name="Espace réservé du numéro de diapositive 2"/>
          <p:cNvSpPr>
            <a:spLocks noGrp="1"/>
          </p:cNvSpPr>
          <p:nvPr>
            <p:ph type="sldNum" sz="quarter" idx="12"/>
            <p:custDataLst>
              <p:tags r:id="rId2"/>
            </p:custDataLst>
          </p:nvPr>
        </p:nvSpPr>
        <p:spPr/>
        <p:txBody>
          <a:bodyPr/>
          <a:lstStyle/>
          <a:p>
            <a:fld id="{857CCC0B-DFB8-48A0-A4C5-EAFDDA380E64}" type="slidenum">
              <a:rPr lang="fr-FR" smtClean="0"/>
              <a:pPr/>
              <a:t>11</a:t>
            </a:fld>
            <a:endParaRPr lang="fr-FR"/>
          </a:p>
        </p:txBody>
      </p:sp>
      <p:sp>
        <p:nvSpPr>
          <p:cNvPr id="4" name="Espace réservé du contenu 3"/>
          <p:cNvSpPr>
            <a:spLocks noGrp="1"/>
          </p:cNvSpPr>
          <p:nvPr>
            <p:ph sz="quarter" idx="1"/>
            <p:custDataLst>
              <p:tags r:id="rId3"/>
            </p:custDataLst>
          </p:nvPr>
        </p:nvSpPr>
        <p:spPr/>
        <p:txBody>
          <a:bodyPr>
            <a:normAutofit fontScale="85000" lnSpcReduction="20000"/>
          </a:bodyPr>
          <a:lstStyle/>
          <a:p>
            <a:r>
              <a:rPr lang="fr-CA" sz="2200" dirty="0" smtClean="0">
                <a:solidFill>
                  <a:srgbClr val="FF0000"/>
                </a:solidFill>
                <a:latin typeface="+mj-lt"/>
              </a:rPr>
              <a:t>Si mon poste est aboli</a:t>
            </a:r>
          </a:p>
          <a:p>
            <a:endParaRPr lang="fr-CA" sz="2200" dirty="0" smtClean="0">
              <a:solidFill>
                <a:schemeClr val="tx2"/>
              </a:solidFill>
              <a:latin typeface="+mj-lt"/>
            </a:endParaRPr>
          </a:p>
          <a:p>
            <a:pPr>
              <a:lnSpc>
                <a:spcPct val="90000"/>
              </a:lnSpc>
              <a:spcBef>
                <a:spcPct val="20000"/>
              </a:spcBef>
              <a:buClr>
                <a:srgbClr val="FFFF00"/>
              </a:buClr>
              <a:buSzPct val="80000"/>
              <a:buNone/>
            </a:pPr>
            <a:r>
              <a:rPr lang="fr-CA" sz="2200" dirty="0" smtClean="0">
                <a:latin typeface="+mj-lt"/>
              </a:rPr>
              <a:t>	Je dois choisir </a:t>
            </a:r>
            <a:r>
              <a:rPr lang="fr-CA" sz="2200" u="sng" dirty="0" smtClean="0">
                <a:latin typeface="+mj-lt"/>
              </a:rPr>
              <a:t>dans ma classe d'emplois</a:t>
            </a:r>
            <a:r>
              <a:rPr lang="fr-CA" sz="2200" dirty="0" smtClean="0">
                <a:latin typeface="+mj-lt"/>
              </a:rPr>
              <a:t>, entre :</a:t>
            </a:r>
          </a:p>
          <a:p>
            <a:pPr>
              <a:lnSpc>
                <a:spcPct val="90000"/>
              </a:lnSpc>
              <a:spcBef>
                <a:spcPct val="20000"/>
              </a:spcBef>
              <a:buClr>
                <a:srgbClr val="FFFF00"/>
              </a:buClr>
              <a:buSzPct val="80000"/>
              <a:buFont typeface="Wingdings" pitchFamily="2" charset="2"/>
              <a:buNone/>
            </a:pPr>
            <a:endParaRPr lang="fr-CA" sz="2200" dirty="0" smtClean="0">
              <a:latin typeface="+mj-lt"/>
            </a:endParaRPr>
          </a:p>
          <a:p>
            <a:pPr lvl="1">
              <a:lnSpc>
                <a:spcPct val="90000"/>
              </a:lnSpc>
              <a:spcBef>
                <a:spcPts val="0"/>
              </a:spcBef>
              <a:buClr>
                <a:srgbClr val="CC0000"/>
              </a:buClr>
              <a:buSzPct val="70000"/>
              <a:buFont typeface="Wingdings" pitchFamily="2" charset="2"/>
              <a:buChar char="ü"/>
            </a:pPr>
            <a:r>
              <a:rPr lang="fr-CA" sz="2200" dirty="0" smtClean="0">
                <a:latin typeface="+mj-lt"/>
              </a:rPr>
              <a:t>Poste vacant</a:t>
            </a:r>
          </a:p>
          <a:p>
            <a:pPr lvl="1">
              <a:lnSpc>
                <a:spcPct val="90000"/>
              </a:lnSpc>
              <a:spcBef>
                <a:spcPts val="0"/>
              </a:spcBef>
              <a:buClr>
                <a:srgbClr val="CC0000"/>
              </a:buClr>
              <a:buSzPct val="70000"/>
              <a:buFont typeface="Wingdings" pitchFamily="2" charset="2"/>
              <a:buNone/>
            </a:pPr>
            <a:r>
              <a:rPr lang="fr-CA" sz="2200" dirty="0" smtClean="0">
                <a:latin typeface="+mj-lt"/>
              </a:rPr>
              <a:t>		      </a:t>
            </a:r>
          </a:p>
          <a:p>
            <a:pPr lvl="1">
              <a:lnSpc>
                <a:spcPct val="90000"/>
              </a:lnSpc>
              <a:spcBef>
                <a:spcPts val="0"/>
              </a:spcBef>
              <a:buClr>
                <a:srgbClr val="CC0000"/>
              </a:buClr>
              <a:buSzPct val="70000"/>
              <a:buFont typeface="Wingdings" pitchFamily="2" charset="2"/>
              <a:buChar char="ü"/>
            </a:pPr>
            <a:r>
              <a:rPr lang="fr-CA" sz="2200" dirty="0" smtClean="0">
                <a:latin typeface="+mj-lt"/>
              </a:rPr>
              <a:t>Supplanter une personne qui possède moins d’ancienneté</a:t>
            </a:r>
          </a:p>
          <a:p>
            <a:pPr lvl="1">
              <a:lnSpc>
                <a:spcPct val="90000"/>
              </a:lnSpc>
              <a:spcBef>
                <a:spcPct val="20000"/>
              </a:spcBef>
              <a:buClr>
                <a:srgbClr val="CC0000"/>
              </a:buClr>
              <a:buSzPct val="70000"/>
            </a:pPr>
            <a:endParaRPr lang="fr-CA" sz="2200" dirty="0" smtClean="0">
              <a:latin typeface="+mj-lt"/>
            </a:endParaRPr>
          </a:p>
          <a:p>
            <a:pPr marL="274320" lvl="1" indent="0">
              <a:lnSpc>
                <a:spcPct val="90000"/>
              </a:lnSpc>
              <a:spcBef>
                <a:spcPct val="20000"/>
              </a:spcBef>
              <a:buClr>
                <a:srgbClr val="CC0000"/>
              </a:buClr>
              <a:buSzPct val="70000"/>
              <a:buNone/>
            </a:pPr>
            <a:endParaRPr lang="fr-CA" sz="2200" dirty="0" smtClean="0">
              <a:latin typeface="+mj-lt"/>
            </a:endParaRPr>
          </a:p>
          <a:p>
            <a:pPr marL="274320" lvl="1" indent="0">
              <a:lnSpc>
                <a:spcPct val="90000"/>
              </a:lnSpc>
              <a:spcBef>
                <a:spcPct val="20000"/>
              </a:spcBef>
              <a:buClr>
                <a:srgbClr val="CC0000"/>
              </a:buClr>
              <a:buSzPct val="70000"/>
              <a:buNone/>
            </a:pPr>
            <a:r>
              <a:rPr lang="fr-CA" sz="2200" b="1" dirty="0" smtClean="0">
                <a:latin typeface="+mj-lt"/>
              </a:rPr>
              <a:t>À défaut</a:t>
            </a:r>
            <a:r>
              <a:rPr lang="fr-CA" sz="2200" dirty="0" smtClean="0">
                <a:latin typeface="+mj-lt"/>
              </a:rPr>
              <a:t>, je dois choisir dans une </a:t>
            </a:r>
            <a:r>
              <a:rPr lang="fr-CA" sz="2200" u="sng" dirty="0" smtClean="0">
                <a:latin typeface="+mj-lt"/>
              </a:rPr>
              <a:t>autre classe*</a:t>
            </a:r>
            <a:r>
              <a:rPr lang="fr-CA" sz="2200" dirty="0" smtClean="0">
                <a:latin typeface="+mj-lt"/>
              </a:rPr>
              <a:t> d'emplois, entre :</a:t>
            </a:r>
          </a:p>
          <a:p>
            <a:pPr lvl="1">
              <a:lnSpc>
                <a:spcPct val="90000"/>
              </a:lnSpc>
              <a:spcBef>
                <a:spcPct val="20000"/>
              </a:spcBef>
              <a:buClr>
                <a:srgbClr val="CC0000"/>
              </a:buClr>
              <a:buSzPct val="70000"/>
              <a:buFont typeface="Wingdings" pitchFamily="2" charset="2"/>
              <a:buNone/>
            </a:pPr>
            <a:endParaRPr lang="fr-CA" sz="2200" dirty="0" smtClean="0">
              <a:latin typeface="+mj-lt"/>
            </a:endParaRPr>
          </a:p>
          <a:p>
            <a:pPr lvl="1">
              <a:spcBef>
                <a:spcPts val="0"/>
              </a:spcBef>
              <a:buClr>
                <a:srgbClr val="CC0000"/>
              </a:buClr>
              <a:buSzPct val="70000"/>
              <a:buFont typeface="Wingdings" pitchFamily="2" charset="2"/>
              <a:buChar char="ü"/>
            </a:pPr>
            <a:r>
              <a:rPr lang="fr-CA" sz="2200" dirty="0" smtClean="0">
                <a:latin typeface="+mj-lt"/>
              </a:rPr>
              <a:t>Poste vacant</a:t>
            </a:r>
          </a:p>
          <a:p>
            <a:pPr lvl="1">
              <a:spcBef>
                <a:spcPts val="0"/>
              </a:spcBef>
              <a:buClr>
                <a:srgbClr val="CC0000"/>
              </a:buClr>
              <a:buSzPct val="70000"/>
              <a:buFont typeface="Wingdings" pitchFamily="2" charset="2"/>
              <a:buNone/>
            </a:pPr>
            <a:r>
              <a:rPr lang="fr-CA" sz="2200" dirty="0" smtClean="0">
                <a:latin typeface="+mj-lt"/>
              </a:rPr>
              <a:t>		</a:t>
            </a:r>
          </a:p>
          <a:p>
            <a:pPr lvl="1">
              <a:spcBef>
                <a:spcPts val="0"/>
              </a:spcBef>
              <a:buClr>
                <a:srgbClr val="CC0000"/>
              </a:buClr>
              <a:buSzPct val="70000"/>
              <a:buFont typeface="Wingdings" pitchFamily="2" charset="2"/>
              <a:buChar char="ü"/>
            </a:pPr>
            <a:r>
              <a:rPr lang="fr-CA" sz="2200" dirty="0" smtClean="0">
                <a:latin typeface="+mj-lt"/>
              </a:rPr>
              <a:t>Supplanter une personne qui possède moins d’ancienneté</a:t>
            </a:r>
          </a:p>
          <a:p>
            <a:pPr marL="274320" lvl="1" indent="0">
              <a:spcBef>
                <a:spcPts val="0"/>
              </a:spcBef>
              <a:buClr>
                <a:srgbClr val="CC0000"/>
              </a:buClr>
              <a:buSzPct val="70000"/>
              <a:buNone/>
            </a:pPr>
            <a:endParaRPr lang="fr-CA" sz="2200" dirty="0" smtClean="0">
              <a:latin typeface="+mj-lt"/>
            </a:endParaRPr>
          </a:p>
          <a:p>
            <a:pPr lvl="1">
              <a:spcBef>
                <a:spcPts val="0"/>
              </a:spcBef>
              <a:buClr>
                <a:srgbClr val="CC0000"/>
              </a:buClr>
              <a:buSzPct val="70000"/>
            </a:pPr>
            <a:endParaRPr lang="fr-CA" sz="2200" dirty="0" smtClean="0">
              <a:latin typeface="+mj-lt"/>
            </a:endParaRPr>
          </a:p>
          <a:p>
            <a:pPr marL="274320" lvl="1" indent="0">
              <a:spcBef>
                <a:spcPts val="0"/>
              </a:spcBef>
              <a:buClr>
                <a:srgbClr val="CC0000"/>
              </a:buClr>
              <a:buSzPct val="70000"/>
              <a:buNone/>
            </a:pPr>
            <a:r>
              <a:rPr lang="fr-CA" sz="2200" b="1" dirty="0" smtClean="0">
                <a:latin typeface="+mj-lt"/>
              </a:rPr>
              <a:t>À défaut </a:t>
            </a:r>
            <a:r>
              <a:rPr lang="fr-CA" sz="2200" dirty="0" smtClean="0">
                <a:latin typeface="+mj-lt"/>
              </a:rPr>
              <a:t>de pouvoir faire l’un de ces choix, le salarié permanent est mis en disponibilité et le non permanent est mis à pied. </a:t>
            </a:r>
          </a:p>
          <a:p>
            <a:endParaRPr lang="fr-CA" sz="2000" dirty="0">
              <a:latin typeface="+mj-lt"/>
            </a:endParaRPr>
          </a:p>
        </p:txBody>
      </p:sp>
      <p:sp>
        <p:nvSpPr>
          <p:cNvPr id="5" name="ZoneTexte 4"/>
          <p:cNvSpPr txBox="1"/>
          <p:nvPr>
            <p:custDataLst>
              <p:tags r:id="rId4"/>
            </p:custDataLst>
          </p:nvPr>
        </p:nvSpPr>
        <p:spPr>
          <a:xfrm>
            <a:off x="457200" y="5894685"/>
            <a:ext cx="7848872" cy="461665"/>
          </a:xfrm>
          <a:prstGeom prst="rect">
            <a:avLst/>
          </a:prstGeom>
          <a:noFill/>
        </p:spPr>
        <p:txBody>
          <a:bodyPr wrap="square" rtlCol="0">
            <a:spAutoFit/>
          </a:bodyPr>
          <a:lstStyle/>
          <a:p>
            <a:pPr lvl="1" algn="just">
              <a:spcBef>
                <a:spcPts val="0"/>
              </a:spcBef>
              <a:buClr>
                <a:srgbClr val="CC0000"/>
              </a:buClr>
              <a:buSzPct val="70000"/>
            </a:pPr>
            <a:r>
              <a:rPr kumimoji="0" lang="fr-CA" sz="800" dirty="0" smtClean="0">
                <a:latin typeface="Arial" pitchFamily="34" charset="0"/>
              </a:rPr>
              <a:t>*À chacune des étapes du mouvement, pour accéder à une autre classe d’emplois il faut répondre aux exigences du poste et posséder les qualifications requises. Il faut choisir une classe d’emplois dont le traitement est égal ou inférieur. Donc pas de promotion possible dans le cadre du mouvement de personnel.</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custDataLst>
              <p:tags r:id="rId1"/>
            </p:custDataLst>
          </p:nvPr>
        </p:nvSpPr>
        <p:spPr>
          <a:xfrm>
            <a:off x="467544" y="116632"/>
            <a:ext cx="8460432" cy="962004"/>
          </a:xfrm>
        </p:spPr>
        <p:txBody>
          <a:bodyPr>
            <a:noAutofit/>
          </a:bodyPr>
          <a:lstStyle/>
          <a:p>
            <a:r>
              <a:rPr lang="fr-CA" dirty="0" smtClean="0">
                <a:solidFill>
                  <a:srgbClr val="009999"/>
                </a:solidFill>
              </a:rPr>
              <a:t>Salarié régulier permanent </a:t>
            </a:r>
            <a:br>
              <a:rPr lang="fr-CA" dirty="0" smtClean="0">
                <a:solidFill>
                  <a:srgbClr val="009999"/>
                </a:solidFill>
              </a:rPr>
            </a:br>
            <a:r>
              <a:rPr lang="fr-CA" dirty="0" smtClean="0">
                <a:solidFill>
                  <a:srgbClr val="009999"/>
                </a:solidFill>
              </a:rPr>
              <a:t>ou non permanent</a:t>
            </a:r>
            <a:endParaRPr lang="fr-CA" dirty="0"/>
          </a:p>
        </p:txBody>
      </p:sp>
      <p:sp>
        <p:nvSpPr>
          <p:cNvPr id="7" name="Espace réservé du numéro de diapositive 5"/>
          <p:cNvSpPr>
            <a:spLocks noGrp="1"/>
          </p:cNvSpPr>
          <p:nvPr>
            <p:ph type="sldNum" sz="quarter" idx="12"/>
            <p:custDataLst>
              <p:tags r:id="rId2"/>
            </p:custDataLst>
          </p:nvPr>
        </p:nvSpPr>
        <p:spPr>
          <a:xfrm>
            <a:off x="683568" y="6381328"/>
            <a:ext cx="1981200" cy="365760"/>
          </a:xfrm>
        </p:spPr>
        <p:txBody>
          <a:bodyPr>
            <a:normAutofit/>
          </a:bodyPr>
          <a:lstStyle/>
          <a:p>
            <a:fld id="{28DC1743-2C4E-41B9-AC33-8322D05D4A3A}" type="slidenum">
              <a:rPr lang="fr-FR"/>
              <a:pPr/>
              <a:t>12</a:t>
            </a:fld>
            <a:endParaRPr lang="fr-FR" dirty="0"/>
          </a:p>
        </p:txBody>
      </p:sp>
      <p:sp>
        <p:nvSpPr>
          <p:cNvPr id="102403" name="Rectangle 3"/>
          <p:cNvSpPr>
            <a:spLocks noGrp="1" noChangeArrowheads="1"/>
          </p:cNvSpPr>
          <p:nvPr>
            <p:ph sz="quarter" idx="1"/>
            <p:custDataLst>
              <p:tags r:id="rId3"/>
            </p:custDataLst>
          </p:nvPr>
        </p:nvSpPr>
        <p:spPr>
          <a:xfrm>
            <a:off x="251520" y="1268760"/>
            <a:ext cx="8640960" cy="4392488"/>
          </a:xfrm>
        </p:spPr>
        <p:txBody>
          <a:bodyPr>
            <a:normAutofit fontScale="92500" lnSpcReduction="10000"/>
          </a:bodyPr>
          <a:lstStyle/>
          <a:p>
            <a:pPr>
              <a:lnSpc>
                <a:spcPct val="90000"/>
              </a:lnSpc>
              <a:buNone/>
            </a:pPr>
            <a:r>
              <a:rPr lang="fr-CA" sz="2000" dirty="0" smtClean="0">
                <a:solidFill>
                  <a:srgbClr val="FF0000"/>
                </a:solidFill>
                <a:latin typeface="+mj-lt"/>
              </a:rPr>
              <a:t>Si je suis la première personne supplantée</a:t>
            </a:r>
          </a:p>
          <a:p>
            <a:pPr>
              <a:lnSpc>
                <a:spcPct val="90000"/>
              </a:lnSpc>
              <a:buNone/>
            </a:pPr>
            <a:endParaRPr lang="fr-CA" sz="2000" dirty="0" smtClean="0">
              <a:solidFill>
                <a:srgbClr val="FF0000"/>
              </a:solidFill>
              <a:latin typeface="+mj-lt"/>
            </a:endParaRPr>
          </a:p>
          <a:p>
            <a:pPr>
              <a:lnSpc>
                <a:spcPct val="90000"/>
              </a:lnSpc>
              <a:buNone/>
            </a:pPr>
            <a:r>
              <a:rPr lang="fr-CA" sz="2000" dirty="0" smtClean="0">
                <a:latin typeface="+mj-lt"/>
              </a:rPr>
              <a:t>Je </a:t>
            </a:r>
            <a:r>
              <a:rPr lang="fr-CA" sz="2000" dirty="0">
                <a:latin typeface="+mj-lt"/>
              </a:rPr>
              <a:t>dois choisir dans </a:t>
            </a:r>
            <a:r>
              <a:rPr lang="fr-CA" sz="2000" u="sng" dirty="0">
                <a:latin typeface="+mj-lt"/>
              </a:rPr>
              <a:t>ma classe </a:t>
            </a:r>
            <a:r>
              <a:rPr lang="fr-CA" sz="2000" u="sng" dirty="0" smtClean="0">
                <a:latin typeface="+mj-lt"/>
              </a:rPr>
              <a:t>d'emplois*</a:t>
            </a:r>
            <a:r>
              <a:rPr lang="fr-CA" sz="2000" dirty="0" smtClean="0">
                <a:latin typeface="+mj-lt"/>
              </a:rPr>
              <a:t>, </a:t>
            </a:r>
            <a:r>
              <a:rPr lang="fr-CA" sz="2000" dirty="0">
                <a:latin typeface="+mj-lt"/>
              </a:rPr>
              <a:t>entre </a:t>
            </a:r>
            <a:r>
              <a:rPr lang="fr-CA" sz="2000" dirty="0" smtClean="0">
                <a:latin typeface="+mj-lt"/>
              </a:rPr>
              <a:t>:</a:t>
            </a:r>
          </a:p>
          <a:p>
            <a:pPr>
              <a:lnSpc>
                <a:spcPct val="90000"/>
              </a:lnSpc>
              <a:buNone/>
            </a:pPr>
            <a:endParaRPr lang="fr-CA" sz="2000" dirty="0">
              <a:latin typeface="+mj-lt"/>
            </a:endParaRPr>
          </a:p>
          <a:p>
            <a:pPr lvl="1">
              <a:lnSpc>
                <a:spcPct val="90000"/>
              </a:lnSpc>
              <a:spcBef>
                <a:spcPts val="0"/>
              </a:spcBef>
              <a:buFont typeface="Wingdings" pitchFamily="2" charset="2"/>
              <a:buChar char="ü"/>
            </a:pPr>
            <a:r>
              <a:rPr lang="fr-CA" sz="2000" dirty="0">
                <a:solidFill>
                  <a:schemeClr val="tx1"/>
                </a:solidFill>
                <a:latin typeface="+mj-lt"/>
              </a:rPr>
              <a:t>Poste vacant</a:t>
            </a:r>
          </a:p>
          <a:p>
            <a:pPr lvl="1">
              <a:lnSpc>
                <a:spcPct val="90000"/>
              </a:lnSpc>
              <a:spcBef>
                <a:spcPts val="0"/>
              </a:spcBef>
              <a:buFont typeface="Wingdings" pitchFamily="2" charset="2"/>
              <a:buNone/>
            </a:pPr>
            <a:r>
              <a:rPr lang="fr-CA" sz="2000" dirty="0">
                <a:solidFill>
                  <a:schemeClr val="tx1"/>
                </a:solidFill>
                <a:latin typeface="+mj-lt"/>
              </a:rPr>
              <a:t>		      </a:t>
            </a:r>
          </a:p>
          <a:p>
            <a:pPr lvl="1">
              <a:lnSpc>
                <a:spcPct val="90000"/>
              </a:lnSpc>
              <a:spcBef>
                <a:spcPts val="0"/>
              </a:spcBef>
              <a:buFont typeface="Wingdings" pitchFamily="2" charset="2"/>
              <a:buChar char="ü"/>
            </a:pPr>
            <a:r>
              <a:rPr lang="fr-CA" sz="2000" dirty="0">
                <a:solidFill>
                  <a:schemeClr val="tx1"/>
                </a:solidFill>
                <a:latin typeface="+mj-lt"/>
              </a:rPr>
              <a:t>Supplanter </a:t>
            </a:r>
            <a:r>
              <a:rPr lang="fr-CA" sz="2000" dirty="0" smtClean="0">
                <a:solidFill>
                  <a:schemeClr val="tx1"/>
                </a:solidFill>
                <a:latin typeface="+mj-lt"/>
              </a:rPr>
              <a:t> </a:t>
            </a:r>
            <a:r>
              <a:rPr lang="fr-CA" sz="2000" b="1" u="sng" dirty="0" smtClean="0">
                <a:solidFill>
                  <a:schemeClr val="tx1"/>
                </a:solidFill>
                <a:latin typeface="+mj-lt"/>
              </a:rPr>
              <a:t>la</a:t>
            </a:r>
            <a:r>
              <a:rPr lang="fr-CA" sz="2000" dirty="0" smtClean="0">
                <a:solidFill>
                  <a:schemeClr val="tx1"/>
                </a:solidFill>
                <a:latin typeface="+mj-lt"/>
              </a:rPr>
              <a:t>  </a:t>
            </a:r>
            <a:r>
              <a:rPr lang="fr-CA" sz="2000" dirty="0">
                <a:solidFill>
                  <a:schemeClr val="tx1"/>
                </a:solidFill>
                <a:latin typeface="+mj-lt"/>
              </a:rPr>
              <a:t>personne qui possède moins d’ancienneté </a:t>
            </a:r>
            <a:r>
              <a:rPr lang="fr-CA" sz="2000" dirty="0" smtClean="0">
                <a:solidFill>
                  <a:schemeClr val="tx1"/>
                </a:solidFill>
                <a:latin typeface="+mj-lt"/>
              </a:rPr>
              <a:t>par localité</a:t>
            </a:r>
          </a:p>
          <a:p>
            <a:pPr lvl="1">
              <a:lnSpc>
                <a:spcPct val="90000"/>
              </a:lnSpc>
              <a:buFont typeface="Wingdings" pitchFamily="2" charset="2"/>
              <a:buNone/>
            </a:pPr>
            <a:endParaRPr lang="fr-CA" sz="2000" dirty="0" smtClean="0">
              <a:solidFill>
                <a:schemeClr val="tx1"/>
              </a:solidFill>
              <a:latin typeface="+mj-lt"/>
            </a:endParaRPr>
          </a:p>
          <a:p>
            <a:pPr lvl="1">
              <a:lnSpc>
                <a:spcPct val="90000"/>
              </a:lnSpc>
              <a:buFont typeface="Wingdings" pitchFamily="2" charset="2"/>
              <a:buNone/>
            </a:pPr>
            <a:endParaRPr lang="fr-CA" sz="2000" dirty="0" smtClean="0">
              <a:solidFill>
                <a:schemeClr val="tx1"/>
              </a:solidFill>
              <a:latin typeface="+mj-lt"/>
            </a:endParaRPr>
          </a:p>
          <a:p>
            <a:pPr marL="273050" lvl="1" indent="-273050">
              <a:lnSpc>
                <a:spcPct val="90000"/>
              </a:lnSpc>
              <a:buFont typeface="Wingdings" pitchFamily="2" charset="2"/>
              <a:buNone/>
            </a:pPr>
            <a:r>
              <a:rPr lang="fr-CA" sz="2000" b="1" dirty="0" smtClean="0">
                <a:solidFill>
                  <a:schemeClr val="tx1"/>
                </a:solidFill>
                <a:latin typeface="+mj-lt"/>
              </a:rPr>
              <a:t>À défaut</a:t>
            </a:r>
            <a:r>
              <a:rPr lang="fr-CA" sz="2000" dirty="0" smtClean="0">
                <a:solidFill>
                  <a:schemeClr val="tx1"/>
                </a:solidFill>
                <a:latin typeface="+mj-lt"/>
              </a:rPr>
              <a:t>, </a:t>
            </a:r>
            <a:r>
              <a:rPr lang="fr-CA" sz="2000" dirty="0">
                <a:solidFill>
                  <a:schemeClr val="tx1"/>
                </a:solidFill>
                <a:latin typeface="+mj-lt"/>
              </a:rPr>
              <a:t>je dois choisir </a:t>
            </a:r>
            <a:r>
              <a:rPr lang="fr-CA" sz="2000" u="sng" dirty="0">
                <a:solidFill>
                  <a:schemeClr val="tx1"/>
                </a:solidFill>
                <a:latin typeface="+mj-lt"/>
              </a:rPr>
              <a:t>dans une autre classe </a:t>
            </a:r>
            <a:r>
              <a:rPr lang="fr-CA" sz="2000" u="sng" dirty="0" smtClean="0">
                <a:solidFill>
                  <a:schemeClr val="tx1"/>
                </a:solidFill>
                <a:latin typeface="+mj-lt"/>
              </a:rPr>
              <a:t>d'emplois</a:t>
            </a:r>
            <a:r>
              <a:rPr lang="fr-CA" sz="2000" dirty="0" smtClean="0">
                <a:solidFill>
                  <a:schemeClr val="tx1"/>
                </a:solidFill>
                <a:latin typeface="+mj-lt"/>
              </a:rPr>
              <a:t>*, entre : </a:t>
            </a:r>
            <a:endParaRPr lang="fr-CA" sz="2000" dirty="0">
              <a:solidFill>
                <a:schemeClr val="tx1"/>
              </a:solidFill>
              <a:latin typeface="+mj-lt"/>
            </a:endParaRPr>
          </a:p>
          <a:p>
            <a:pPr lvl="1">
              <a:lnSpc>
                <a:spcPct val="90000"/>
              </a:lnSpc>
              <a:buFont typeface="Wingdings" pitchFamily="2" charset="2"/>
              <a:buNone/>
            </a:pPr>
            <a:endParaRPr lang="fr-CA" sz="2000" dirty="0">
              <a:solidFill>
                <a:schemeClr val="tx1"/>
              </a:solidFill>
              <a:latin typeface="+mj-lt"/>
            </a:endParaRPr>
          </a:p>
          <a:p>
            <a:pPr lvl="1">
              <a:lnSpc>
                <a:spcPct val="90000"/>
              </a:lnSpc>
              <a:spcBef>
                <a:spcPts val="0"/>
              </a:spcBef>
              <a:buFont typeface="Wingdings" pitchFamily="2" charset="2"/>
              <a:buChar char="ü"/>
            </a:pPr>
            <a:r>
              <a:rPr lang="fr-CA" sz="2000" dirty="0">
                <a:solidFill>
                  <a:schemeClr val="tx1"/>
                </a:solidFill>
                <a:latin typeface="+mj-lt"/>
              </a:rPr>
              <a:t>Poste vacant</a:t>
            </a:r>
          </a:p>
          <a:p>
            <a:pPr lvl="1">
              <a:lnSpc>
                <a:spcPct val="90000"/>
              </a:lnSpc>
              <a:spcBef>
                <a:spcPts val="0"/>
              </a:spcBef>
              <a:buFont typeface="Wingdings" pitchFamily="2" charset="2"/>
              <a:buNone/>
            </a:pPr>
            <a:r>
              <a:rPr lang="fr-CA" sz="2000" dirty="0">
                <a:solidFill>
                  <a:schemeClr val="tx1"/>
                </a:solidFill>
                <a:latin typeface="+mj-lt"/>
              </a:rPr>
              <a:t>		      </a:t>
            </a:r>
          </a:p>
          <a:p>
            <a:pPr lvl="1">
              <a:lnSpc>
                <a:spcPct val="90000"/>
              </a:lnSpc>
              <a:spcBef>
                <a:spcPts val="0"/>
              </a:spcBef>
              <a:buFont typeface="Wingdings" pitchFamily="2" charset="2"/>
              <a:buChar char="ü"/>
            </a:pPr>
            <a:r>
              <a:rPr lang="fr-CA" sz="2000" dirty="0">
                <a:solidFill>
                  <a:schemeClr val="tx1"/>
                </a:solidFill>
                <a:latin typeface="+mj-lt"/>
              </a:rPr>
              <a:t>Supplanter </a:t>
            </a:r>
            <a:r>
              <a:rPr lang="fr-CA" sz="2000" b="1" u="sng" dirty="0">
                <a:solidFill>
                  <a:schemeClr val="tx1"/>
                </a:solidFill>
                <a:latin typeface="+mj-lt"/>
              </a:rPr>
              <a:t>la</a:t>
            </a:r>
            <a:r>
              <a:rPr lang="fr-CA" sz="2000" dirty="0">
                <a:solidFill>
                  <a:schemeClr val="tx1"/>
                </a:solidFill>
                <a:latin typeface="+mj-lt"/>
              </a:rPr>
              <a:t> personne qui possède moins d’ancienneté </a:t>
            </a:r>
            <a:r>
              <a:rPr lang="fr-CA" sz="2000" dirty="0" smtClean="0">
                <a:solidFill>
                  <a:schemeClr val="tx1"/>
                </a:solidFill>
                <a:latin typeface="+mj-lt"/>
              </a:rPr>
              <a:t>par localité</a:t>
            </a:r>
          </a:p>
          <a:p>
            <a:pPr lvl="1">
              <a:lnSpc>
                <a:spcPct val="90000"/>
              </a:lnSpc>
              <a:spcBef>
                <a:spcPts val="0"/>
              </a:spcBef>
              <a:buFont typeface="Wingdings" pitchFamily="2" charset="2"/>
              <a:buChar char="ü"/>
            </a:pPr>
            <a:endParaRPr lang="fr-CA" sz="2000" dirty="0" smtClean="0">
              <a:solidFill>
                <a:schemeClr val="tx1"/>
              </a:solidFill>
              <a:latin typeface="+mj-lt"/>
            </a:endParaRPr>
          </a:p>
          <a:p>
            <a:pPr lvl="1">
              <a:lnSpc>
                <a:spcPct val="90000"/>
              </a:lnSpc>
              <a:spcBef>
                <a:spcPts val="0"/>
              </a:spcBef>
              <a:buFont typeface="Wingdings" pitchFamily="2" charset="2"/>
              <a:buChar char="ü"/>
            </a:pPr>
            <a:endParaRPr lang="fr-CA" sz="2000" dirty="0"/>
          </a:p>
          <a:p>
            <a:pPr lvl="1">
              <a:lnSpc>
                <a:spcPct val="90000"/>
              </a:lnSpc>
              <a:buFont typeface="Wingdings" pitchFamily="2" charset="2"/>
              <a:buNone/>
            </a:pPr>
            <a:endParaRPr lang="fr-CA" sz="1800" dirty="0"/>
          </a:p>
          <a:p>
            <a:pPr lvl="1" algn="just">
              <a:lnSpc>
                <a:spcPct val="90000"/>
              </a:lnSpc>
              <a:buFont typeface="Wingdings" pitchFamily="2" charset="2"/>
              <a:buNone/>
            </a:pPr>
            <a:endParaRPr lang="fr-CA" sz="1400" dirty="0" smtClean="0"/>
          </a:p>
          <a:p>
            <a:pPr lvl="1" algn="just">
              <a:lnSpc>
                <a:spcPct val="90000"/>
              </a:lnSpc>
              <a:buFont typeface="Wingdings" pitchFamily="2" charset="2"/>
              <a:buNone/>
            </a:pPr>
            <a:endParaRPr lang="fr-CA" sz="1400" dirty="0"/>
          </a:p>
          <a:p>
            <a:pPr lvl="1" algn="just">
              <a:lnSpc>
                <a:spcPct val="90000"/>
              </a:lnSpc>
              <a:buFont typeface="Wingdings" pitchFamily="2" charset="2"/>
              <a:buNone/>
            </a:pPr>
            <a:endParaRPr lang="fr-CA" sz="1400" dirty="0"/>
          </a:p>
        </p:txBody>
      </p:sp>
      <p:sp>
        <p:nvSpPr>
          <p:cNvPr id="8" name="Rectangle 7"/>
          <p:cNvSpPr/>
          <p:nvPr>
            <p:custDataLst>
              <p:tags r:id="rId4"/>
            </p:custDataLst>
          </p:nvPr>
        </p:nvSpPr>
        <p:spPr>
          <a:xfrm>
            <a:off x="179512" y="5661248"/>
            <a:ext cx="8064896" cy="687881"/>
          </a:xfrm>
          <a:prstGeom prst="rect">
            <a:avLst/>
          </a:prstGeom>
        </p:spPr>
        <p:txBody>
          <a:bodyPr wrap="square">
            <a:spAutoFit/>
          </a:bodyPr>
          <a:lstStyle/>
          <a:p>
            <a:pPr lvl="1">
              <a:lnSpc>
                <a:spcPct val="90000"/>
              </a:lnSpc>
              <a:buFont typeface="Wingdings" pitchFamily="2" charset="2"/>
              <a:buNone/>
            </a:pPr>
            <a:endParaRPr lang="fr-CA" sz="1600" dirty="0" smtClean="0"/>
          </a:p>
          <a:p>
            <a:pPr lvl="1" algn="just">
              <a:lnSpc>
                <a:spcPct val="90000"/>
              </a:lnSpc>
              <a:buFont typeface="Wingdings" pitchFamily="2" charset="2"/>
              <a:buNone/>
            </a:pPr>
            <a:r>
              <a:rPr lang="fr-CA" sz="1100" dirty="0" smtClean="0"/>
              <a:t>*La personne touchée à cette étape, qui se voit offrir un poste à temps partiel alors qu’elle occupait un poste à temps complet, peut aller supplanter la personne occupant un poste à temps complet possédant le moins d’ancienneté de sa classe d’emploi</a:t>
            </a:r>
            <a:r>
              <a:rPr lang="fr-CA" sz="1600" dirty="0" smtClean="0"/>
              <a:t>.</a:t>
            </a:r>
            <a:endParaRPr lang="fr-CA"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noAutofit/>
          </a:bodyPr>
          <a:lstStyle/>
          <a:p>
            <a:r>
              <a:rPr lang="fr-CA" dirty="0" smtClean="0">
                <a:solidFill>
                  <a:srgbClr val="009999"/>
                </a:solidFill>
              </a:rPr>
              <a:t>Salarié régulier permanent </a:t>
            </a:r>
            <a:br>
              <a:rPr lang="fr-CA" dirty="0" smtClean="0">
                <a:solidFill>
                  <a:srgbClr val="009999"/>
                </a:solidFill>
              </a:rPr>
            </a:br>
            <a:r>
              <a:rPr lang="fr-CA" dirty="0" smtClean="0">
                <a:solidFill>
                  <a:srgbClr val="009999"/>
                </a:solidFill>
              </a:rPr>
              <a:t>ou non permanent</a:t>
            </a:r>
            <a:endParaRPr lang="fr-CA" dirty="0"/>
          </a:p>
        </p:txBody>
      </p:sp>
      <p:sp>
        <p:nvSpPr>
          <p:cNvPr id="3" name="Espace réservé du numéro de diapositive 2"/>
          <p:cNvSpPr>
            <a:spLocks noGrp="1"/>
          </p:cNvSpPr>
          <p:nvPr>
            <p:ph type="sldNum" sz="quarter" idx="12"/>
            <p:custDataLst>
              <p:tags r:id="rId2"/>
            </p:custDataLst>
          </p:nvPr>
        </p:nvSpPr>
        <p:spPr/>
        <p:txBody>
          <a:bodyPr/>
          <a:lstStyle/>
          <a:p>
            <a:fld id="{857CCC0B-DFB8-48A0-A4C5-EAFDDA380E64}" type="slidenum">
              <a:rPr lang="fr-FR" smtClean="0"/>
              <a:pPr/>
              <a:t>13</a:t>
            </a:fld>
            <a:endParaRPr lang="fr-FR" dirty="0"/>
          </a:p>
        </p:txBody>
      </p:sp>
      <p:sp>
        <p:nvSpPr>
          <p:cNvPr id="4" name="Espace réservé du contenu 3"/>
          <p:cNvSpPr>
            <a:spLocks noGrp="1"/>
          </p:cNvSpPr>
          <p:nvPr>
            <p:ph sz="quarter" idx="1"/>
            <p:custDataLst>
              <p:tags r:id="rId3"/>
            </p:custDataLst>
          </p:nvPr>
        </p:nvSpPr>
        <p:spPr>
          <a:xfrm>
            <a:off x="457200" y="1219200"/>
            <a:ext cx="8363272" cy="4658072"/>
          </a:xfrm>
        </p:spPr>
        <p:txBody>
          <a:bodyPr>
            <a:normAutofit fontScale="92500" lnSpcReduction="20000"/>
          </a:bodyPr>
          <a:lstStyle/>
          <a:p>
            <a:pPr>
              <a:lnSpc>
                <a:spcPct val="90000"/>
              </a:lnSpc>
              <a:buNone/>
            </a:pPr>
            <a:r>
              <a:rPr lang="fr-CA" sz="2000" dirty="0" smtClean="0">
                <a:solidFill>
                  <a:srgbClr val="FF0000"/>
                </a:solidFill>
                <a:latin typeface="+mj-lt"/>
              </a:rPr>
              <a:t>Si je suis la deuxième personne supplantée</a:t>
            </a:r>
          </a:p>
          <a:p>
            <a:pPr>
              <a:lnSpc>
                <a:spcPct val="90000"/>
              </a:lnSpc>
              <a:buNone/>
            </a:pPr>
            <a:endParaRPr lang="fr-CA" sz="2000" dirty="0" smtClean="0">
              <a:latin typeface="+mj-lt"/>
            </a:endParaRPr>
          </a:p>
          <a:p>
            <a:pPr>
              <a:lnSpc>
                <a:spcPct val="90000"/>
              </a:lnSpc>
              <a:buNone/>
            </a:pPr>
            <a:r>
              <a:rPr lang="fr-CA" sz="2000" dirty="0" smtClean="0">
                <a:latin typeface="+mj-lt"/>
              </a:rPr>
              <a:t>Je dois choisir </a:t>
            </a:r>
            <a:r>
              <a:rPr lang="fr-CA" sz="2000" u="sng" dirty="0" smtClean="0">
                <a:latin typeface="+mj-lt"/>
              </a:rPr>
              <a:t>dans ma classe d'emplois</a:t>
            </a:r>
            <a:r>
              <a:rPr lang="fr-CA" sz="2000" dirty="0" smtClean="0">
                <a:latin typeface="+mj-lt"/>
              </a:rPr>
              <a:t>*, entre :</a:t>
            </a:r>
          </a:p>
          <a:p>
            <a:pPr>
              <a:lnSpc>
                <a:spcPct val="90000"/>
              </a:lnSpc>
            </a:pPr>
            <a:endParaRPr lang="fr-CA" sz="2000" dirty="0" smtClean="0">
              <a:latin typeface="+mj-lt"/>
            </a:endParaRPr>
          </a:p>
          <a:p>
            <a:pPr lvl="1">
              <a:lnSpc>
                <a:spcPct val="90000"/>
              </a:lnSpc>
              <a:buFont typeface="Wingdings" pitchFamily="2" charset="2"/>
              <a:buChar char="ü"/>
            </a:pPr>
            <a:r>
              <a:rPr lang="fr-CA" sz="2000" dirty="0" smtClean="0">
                <a:solidFill>
                  <a:schemeClr val="tx1"/>
                </a:solidFill>
                <a:latin typeface="+mj-lt"/>
              </a:rPr>
              <a:t>Poste vacant</a:t>
            </a:r>
          </a:p>
          <a:p>
            <a:pPr lvl="1">
              <a:lnSpc>
                <a:spcPct val="90000"/>
              </a:lnSpc>
              <a:buFont typeface="Wingdings" pitchFamily="2" charset="2"/>
              <a:buNone/>
            </a:pPr>
            <a:r>
              <a:rPr lang="fr-CA" sz="2000" dirty="0" smtClean="0">
                <a:solidFill>
                  <a:schemeClr val="tx1"/>
                </a:solidFill>
                <a:latin typeface="+mj-lt"/>
              </a:rPr>
              <a:t>		      </a:t>
            </a:r>
          </a:p>
          <a:p>
            <a:pPr lvl="1">
              <a:lnSpc>
                <a:spcPct val="90000"/>
              </a:lnSpc>
              <a:buFont typeface="Wingdings" pitchFamily="2" charset="2"/>
              <a:buChar char="ü"/>
            </a:pPr>
            <a:r>
              <a:rPr lang="fr-CA" sz="2000" dirty="0" smtClean="0">
                <a:solidFill>
                  <a:schemeClr val="tx1"/>
                </a:solidFill>
                <a:latin typeface="+mj-lt"/>
              </a:rPr>
              <a:t>Supplanter </a:t>
            </a:r>
            <a:r>
              <a:rPr lang="fr-CA" sz="2000" b="1" u="sng" dirty="0" smtClean="0">
                <a:solidFill>
                  <a:schemeClr val="tx1"/>
                </a:solidFill>
                <a:latin typeface="+mj-lt"/>
              </a:rPr>
              <a:t>la</a:t>
            </a:r>
            <a:r>
              <a:rPr lang="fr-CA" sz="2000" dirty="0" smtClean="0">
                <a:solidFill>
                  <a:schemeClr val="tx1"/>
                </a:solidFill>
                <a:latin typeface="+mj-lt"/>
              </a:rPr>
              <a:t> personne qui possède le moins d’ancienneté </a:t>
            </a:r>
            <a:r>
              <a:rPr lang="fr-CA" sz="2000" u="sng" dirty="0" smtClean="0">
                <a:solidFill>
                  <a:schemeClr val="tx1"/>
                </a:solidFill>
                <a:latin typeface="+mj-lt"/>
              </a:rPr>
              <a:t>du territoire de la CSP</a:t>
            </a:r>
          </a:p>
          <a:p>
            <a:pPr lvl="1">
              <a:lnSpc>
                <a:spcPct val="90000"/>
              </a:lnSpc>
              <a:buFont typeface="Wingdings" pitchFamily="2" charset="2"/>
              <a:buNone/>
            </a:pPr>
            <a:endParaRPr lang="fr-CA" sz="2000" dirty="0" smtClean="0">
              <a:solidFill>
                <a:schemeClr val="tx1"/>
              </a:solidFill>
              <a:latin typeface="+mj-lt"/>
            </a:endParaRPr>
          </a:p>
          <a:p>
            <a:pPr lvl="1">
              <a:lnSpc>
                <a:spcPct val="90000"/>
              </a:lnSpc>
              <a:buFont typeface="Wingdings" pitchFamily="2" charset="2"/>
              <a:buNone/>
            </a:pPr>
            <a:endParaRPr lang="fr-CA" sz="2000" dirty="0" smtClean="0">
              <a:solidFill>
                <a:schemeClr val="tx1"/>
              </a:solidFill>
              <a:latin typeface="+mj-lt"/>
            </a:endParaRPr>
          </a:p>
          <a:p>
            <a:pPr marL="0" lvl="1" indent="0">
              <a:lnSpc>
                <a:spcPct val="90000"/>
              </a:lnSpc>
              <a:buFont typeface="Wingdings" pitchFamily="2" charset="2"/>
              <a:buNone/>
            </a:pPr>
            <a:r>
              <a:rPr lang="fr-CA" sz="2000" b="1" dirty="0" smtClean="0">
                <a:solidFill>
                  <a:schemeClr val="tx1"/>
                </a:solidFill>
                <a:latin typeface="+mj-lt"/>
              </a:rPr>
              <a:t>À défaut</a:t>
            </a:r>
            <a:r>
              <a:rPr lang="fr-CA" sz="2000" dirty="0" smtClean="0">
                <a:solidFill>
                  <a:schemeClr val="tx1"/>
                </a:solidFill>
                <a:latin typeface="+mj-lt"/>
              </a:rPr>
              <a:t>, je dois choisir dans </a:t>
            </a:r>
            <a:r>
              <a:rPr lang="fr-CA" sz="2000" u="sng" dirty="0" smtClean="0">
                <a:solidFill>
                  <a:schemeClr val="tx1"/>
                </a:solidFill>
                <a:latin typeface="+mj-lt"/>
              </a:rPr>
              <a:t>une autre classe d'emplois</a:t>
            </a:r>
            <a:r>
              <a:rPr lang="fr-CA" sz="2000" dirty="0" smtClean="0">
                <a:solidFill>
                  <a:schemeClr val="tx1"/>
                </a:solidFill>
                <a:latin typeface="+mj-lt"/>
              </a:rPr>
              <a:t>*, entre :</a:t>
            </a:r>
          </a:p>
          <a:p>
            <a:pPr lvl="1">
              <a:lnSpc>
                <a:spcPct val="90000"/>
              </a:lnSpc>
              <a:buFont typeface="Wingdings" pitchFamily="2" charset="2"/>
              <a:buNone/>
            </a:pPr>
            <a:endParaRPr lang="fr-CA" sz="2000" dirty="0" smtClean="0">
              <a:solidFill>
                <a:schemeClr val="tx1"/>
              </a:solidFill>
              <a:latin typeface="+mj-lt"/>
            </a:endParaRPr>
          </a:p>
          <a:p>
            <a:pPr lvl="1">
              <a:lnSpc>
                <a:spcPct val="90000"/>
              </a:lnSpc>
              <a:buFont typeface="Wingdings" pitchFamily="2" charset="2"/>
              <a:buChar char="ü"/>
            </a:pPr>
            <a:r>
              <a:rPr lang="fr-CA" sz="2000" dirty="0" smtClean="0">
                <a:solidFill>
                  <a:schemeClr val="tx1"/>
                </a:solidFill>
                <a:latin typeface="+mj-lt"/>
              </a:rPr>
              <a:t>Poste vacant</a:t>
            </a:r>
          </a:p>
          <a:p>
            <a:pPr lvl="1">
              <a:lnSpc>
                <a:spcPct val="90000"/>
              </a:lnSpc>
              <a:buFont typeface="Wingdings" pitchFamily="2" charset="2"/>
              <a:buNone/>
            </a:pPr>
            <a:r>
              <a:rPr lang="fr-CA" sz="2000" dirty="0" smtClean="0">
                <a:solidFill>
                  <a:schemeClr val="tx1"/>
                </a:solidFill>
                <a:latin typeface="+mj-lt"/>
              </a:rPr>
              <a:t>		      </a:t>
            </a:r>
          </a:p>
          <a:p>
            <a:pPr lvl="1">
              <a:lnSpc>
                <a:spcPct val="90000"/>
              </a:lnSpc>
              <a:buFont typeface="Wingdings" pitchFamily="2" charset="2"/>
              <a:buChar char="ü"/>
            </a:pPr>
            <a:r>
              <a:rPr lang="fr-CA" sz="2000" dirty="0" smtClean="0">
                <a:solidFill>
                  <a:schemeClr val="tx1"/>
                </a:solidFill>
                <a:latin typeface="+mj-lt"/>
              </a:rPr>
              <a:t>Supplanter  </a:t>
            </a:r>
            <a:r>
              <a:rPr lang="fr-CA" sz="2000" b="1" u="sng" dirty="0" smtClean="0">
                <a:solidFill>
                  <a:schemeClr val="tx1"/>
                </a:solidFill>
                <a:latin typeface="+mj-lt"/>
              </a:rPr>
              <a:t>la</a:t>
            </a:r>
            <a:r>
              <a:rPr lang="fr-CA" sz="2000" dirty="0" smtClean="0">
                <a:solidFill>
                  <a:schemeClr val="tx1"/>
                </a:solidFill>
                <a:latin typeface="+mj-lt"/>
              </a:rPr>
              <a:t>  personne qui possède le moins d’ancienneté </a:t>
            </a:r>
            <a:r>
              <a:rPr lang="fr-CA" sz="2000" u="sng" dirty="0" smtClean="0">
                <a:solidFill>
                  <a:schemeClr val="tx1"/>
                </a:solidFill>
                <a:latin typeface="+mj-lt"/>
              </a:rPr>
              <a:t>du territoire de la CSP</a:t>
            </a:r>
            <a:r>
              <a:rPr lang="fr-CA" sz="2000" dirty="0" smtClean="0">
                <a:solidFill>
                  <a:schemeClr val="tx1"/>
                </a:solidFill>
                <a:latin typeface="+mj-lt"/>
              </a:rPr>
              <a:t> </a:t>
            </a:r>
            <a:endParaRPr lang="fr-CA" dirty="0"/>
          </a:p>
        </p:txBody>
      </p:sp>
      <p:sp>
        <p:nvSpPr>
          <p:cNvPr id="7" name="Rectangle 6"/>
          <p:cNvSpPr/>
          <p:nvPr>
            <p:custDataLst>
              <p:tags r:id="rId4"/>
            </p:custDataLst>
          </p:nvPr>
        </p:nvSpPr>
        <p:spPr>
          <a:xfrm>
            <a:off x="646184" y="5890069"/>
            <a:ext cx="7632848" cy="466281"/>
          </a:xfrm>
          <a:prstGeom prst="rect">
            <a:avLst/>
          </a:prstGeom>
        </p:spPr>
        <p:txBody>
          <a:bodyPr wrap="square">
            <a:spAutoFit/>
          </a:bodyPr>
          <a:lstStyle/>
          <a:p>
            <a:pPr lvl="1" algn="just">
              <a:lnSpc>
                <a:spcPct val="90000"/>
              </a:lnSpc>
              <a:buFont typeface="Wingdings" pitchFamily="2" charset="2"/>
              <a:buNone/>
            </a:pPr>
            <a:r>
              <a:rPr lang="fr-CA" sz="1100" dirty="0" smtClean="0"/>
              <a:t>*La personne touchée à cette étape, qui se voit offrir un poste à temps partiel alors qu’elle occupait un poste à temps complet, peut aller supplanter la personne occupant un poste à temps complet possédant le moins d’ancienneté de sa classe d’emploi</a:t>
            </a:r>
            <a:r>
              <a:rPr lang="fr-CA" sz="1600" dirty="0" smtClean="0"/>
              <a:t>.</a:t>
            </a:r>
            <a:endParaRPr lang="fr-CA" sz="1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normAutofit fontScale="90000"/>
          </a:bodyPr>
          <a:lstStyle/>
          <a:p>
            <a:pPr lvl="1" algn="l" rtl="0">
              <a:spcBef>
                <a:spcPct val="0"/>
              </a:spcBef>
            </a:pPr>
            <a:r>
              <a:rPr lang="fr-CA" sz="3200" dirty="0" smtClean="0">
                <a:solidFill>
                  <a:srgbClr val="009999"/>
                </a:solidFill>
                <a:latin typeface="+mj-lt"/>
              </a:rPr>
              <a:t/>
            </a:r>
            <a:br>
              <a:rPr lang="fr-CA" sz="3200" dirty="0" smtClean="0">
                <a:solidFill>
                  <a:srgbClr val="009999"/>
                </a:solidFill>
                <a:latin typeface="+mj-lt"/>
              </a:rPr>
            </a:br>
            <a:r>
              <a:rPr lang="fr-CA" sz="3600" dirty="0" smtClean="0">
                <a:solidFill>
                  <a:srgbClr val="009999"/>
                </a:solidFill>
                <a:latin typeface="+mj-lt"/>
              </a:rPr>
              <a:t>Salarié </a:t>
            </a:r>
            <a:r>
              <a:rPr lang="fr-CA" sz="3600" dirty="0">
                <a:solidFill>
                  <a:srgbClr val="009999"/>
                </a:solidFill>
                <a:latin typeface="+mj-lt"/>
              </a:rPr>
              <a:t>permanent ou </a:t>
            </a:r>
            <a:br>
              <a:rPr lang="fr-CA" sz="3600" dirty="0">
                <a:solidFill>
                  <a:srgbClr val="009999"/>
                </a:solidFill>
                <a:latin typeface="+mj-lt"/>
              </a:rPr>
            </a:br>
            <a:r>
              <a:rPr lang="fr-CA" sz="3600" dirty="0">
                <a:solidFill>
                  <a:srgbClr val="009999"/>
                </a:solidFill>
                <a:latin typeface="+mj-lt"/>
              </a:rPr>
              <a:t>non permanent</a:t>
            </a:r>
            <a:endParaRPr lang="fr-CA" sz="3600" dirty="0">
              <a:latin typeface="+mj-lt"/>
            </a:endParaRPr>
          </a:p>
        </p:txBody>
      </p:sp>
      <p:sp>
        <p:nvSpPr>
          <p:cNvPr id="3" name="Espace réservé du numéro de diapositive 2"/>
          <p:cNvSpPr>
            <a:spLocks noGrp="1"/>
          </p:cNvSpPr>
          <p:nvPr>
            <p:ph type="sldNum" sz="quarter" idx="12"/>
            <p:custDataLst>
              <p:tags r:id="rId2"/>
            </p:custDataLst>
          </p:nvPr>
        </p:nvSpPr>
        <p:spPr/>
        <p:txBody>
          <a:bodyPr/>
          <a:lstStyle/>
          <a:p>
            <a:fld id="{857CCC0B-DFB8-48A0-A4C5-EAFDDA380E64}" type="slidenum">
              <a:rPr lang="fr-FR" smtClean="0"/>
              <a:pPr/>
              <a:t>14</a:t>
            </a:fld>
            <a:endParaRPr lang="fr-FR"/>
          </a:p>
        </p:txBody>
      </p:sp>
      <p:sp>
        <p:nvSpPr>
          <p:cNvPr id="4" name="Espace réservé du contenu 3"/>
          <p:cNvSpPr>
            <a:spLocks noGrp="1"/>
          </p:cNvSpPr>
          <p:nvPr>
            <p:ph sz="quarter" idx="1"/>
            <p:custDataLst>
              <p:tags r:id="rId3"/>
            </p:custDataLst>
          </p:nvPr>
        </p:nvSpPr>
        <p:spPr/>
        <p:txBody>
          <a:bodyPr>
            <a:normAutofit/>
          </a:bodyPr>
          <a:lstStyle/>
          <a:p>
            <a:pPr marL="0" indent="0">
              <a:buNone/>
            </a:pPr>
            <a:r>
              <a:rPr lang="fr-CA" sz="2000" dirty="0" smtClean="0">
                <a:solidFill>
                  <a:srgbClr val="FF0000"/>
                </a:solidFill>
                <a:latin typeface="+mj-lt"/>
              </a:rPr>
              <a:t>Si je suis la troisième personne supplantée</a:t>
            </a:r>
          </a:p>
          <a:p>
            <a:endParaRPr lang="fr-CA" sz="2000" dirty="0" smtClean="0">
              <a:solidFill>
                <a:srgbClr val="FF0000"/>
              </a:solidFill>
              <a:latin typeface="+mj-lt"/>
            </a:endParaRPr>
          </a:p>
          <a:p>
            <a:pPr>
              <a:lnSpc>
                <a:spcPct val="90000"/>
              </a:lnSpc>
              <a:buNone/>
            </a:pPr>
            <a:r>
              <a:rPr lang="fr-CA" sz="2000" dirty="0" smtClean="0">
                <a:latin typeface="+mj-lt"/>
              </a:rPr>
              <a:t>Je dois choisir dans ma classe d’emplois ou dans une </a:t>
            </a:r>
          </a:p>
          <a:p>
            <a:pPr>
              <a:lnSpc>
                <a:spcPct val="90000"/>
              </a:lnSpc>
              <a:buNone/>
            </a:pPr>
            <a:r>
              <a:rPr lang="fr-CA" sz="2000" dirty="0" smtClean="0">
                <a:latin typeface="+mj-lt"/>
              </a:rPr>
              <a:t>autre classe d’emplois parmi :</a:t>
            </a:r>
          </a:p>
          <a:p>
            <a:pPr>
              <a:lnSpc>
                <a:spcPct val="90000"/>
              </a:lnSpc>
            </a:pPr>
            <a:endParaRPr lang="fr-CA" sz="2000" dirty="0" smtClean="0">
              <a:latin typeface="+mj-lt"/>
            </a:endParaRPr>
          </a:p>
          <a:p>
            <a:pPr lvl="1">
              <a:lnSpc>
                <a:spcPct val="90000"/>
              </a:lnSpc>
              <a:buFont typeface="Wingdings" pitchFamily="2" charset="2"/>
              <a:buChar char="ü"/>
            </a:pPr>
            <a:r>
              <a:rPr lang="fr-CA" sz="2000" dirty="0" smtClean="0">
                <a:solidFill>
                  <a:schemeClr val="tx1"/>
                </a:solidFill>
                <a:latin typeface="+mj-lt"/>
              </a:rPr>
              <a:t>Poste vacant</a:t>
            </a:r>
          </a:p>
          <a:p>
            <a:pPr lvl="1">
              <a:lnSpc>
                <a:spcPct val="90000"/>
              </a:lnSpc>
              <a:buFont typeface="Wingdings" pitchFamily="2" charset="2"/>
              <a:buNone/>
            </a:pPr>
            <a:endParaRPr lang="fr-CA" sz="2000" dirty="0" smtClean="0">
              <a:solidFill>
                <a:schemeClr val="tx1"/>
              </a:solidFill>
              <a:latin typeface="+mj-lt"/>
            </a:endParaRPr>
          </a:p>
          <a:p>
            <a:pPr marL="0" lvl="1" indent="9525">
              <a:lnSpc>
                <a:spcPct val="90000"/>
              </a:lnSpc>
              <a:buFont typeface="Wingdings" pitchFamily="2" charset="2"/>
              <a:buNone/>
              <a:tabLst>
                <a:tab pos="0" algn="l"/>
              </a:tabLst>
            </a:pPr>
            <a:r>
              <a:rPr lang="fr-CA" sz="2000" b="1" dirty="0" smtClean="0">
                <a:solidFill>
                  <a:schemeClr val="tx1"/>
                </a:solidFill>
                <a:latin typeface="+mj-lt"/>
              </a:rPr>
              <a:t>À défaut; </a:t>
            </a:r>
            <a:r>
              <a:rPr lang="fr-CA" sz="2000" dirty="0" smtClean="0">
                <a:solidFill>
                  <a:schemeClr val="tx1"/>
                </a:solidFill>
                <a:latin typeface="+mj-lt"/>
              </a:rPr>
              <a:t>je suis mis en disponibilité ou mis à pied selon le cas.</a:t>
            </a:r>
          </a:p>
          <a:p>
            <a:pPr lvl="1">
              <a:lnSpc>
                <a:spcPct val="90000"/>
              </a:lnSpc>
              <a:buFont typeface="Wingdings" pitchFamily="2" charset="2"/>
              <a:buNone/>
            </a:pPr>
            <a:endParaRPr lang="fr-CA" sz="2000" dirty="0" smtClean="0">
              <a:solidFill>
                <a:schemeClr val="tx1"/>
              </a:solidFill>
              <a:latin typeface="+mj-lt"/>
            </a:endParaRPr>
          </a:p>
          <a:p>
            <a:pPr lvl="1" algn="just">
              <a:lnSpc>
                <a:spcPct val="90000"/>
              </a:lnSpc>
              <a:buNone/>
            </a:pPr>
            <a:r>
              <a:rPr lang="fr-CA" sz="2000" dirty="0" smtClean="0">
                <a:solidFill>
                  <a:schemeClr val="tx1"/>
                </a:solidFill>
                <a:latin typeface="+mj-lt"/>
              </a:rPr>
              <a:t>* Si la troisième personne n’a d’autre choix qu’un poste vacant comportant moins d’heures, son nombre d’heures est maintenu sous réserve d’une prestation de travail correspondante.</a:t>
            </a:r>
          </a:p>
          <a:p>
            <a:pPr>
              <a:buNone/>
            </a:pPr>
            <a:endParaRPr lang="fr-CA" sz="2000" dirty="0" smtClean="0">
              <a:solidFill>
                <a:srgbClr val="FF0000"/>
              </a:solidFill>
              <a:latin typeface="+mj-lt"/>
            </a:endParaRPr>
          </a:p>
          <a:p>
            <a:endParaRPr lang="fr-CA" sz="2000" dirty="0">
              <a:solidFill>
                <a:srgbClr val="FF0000"/>
              </a:solidFill>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numéro de diapositive 3"/>
          <p:cNvSpPr>
            <a:spLocks noGrp="1"/>
          </p:cNvSpPr>
          <p:nvPr>
            <p:ph type="sldNum" sz="quarter" idx="12"/>
            <p:custDataLst>
              <p:tags r:id="rId1"/>
            </p:custDataLst>
          </p:nvPr>
        </p:nvSpPr>
        <p:spPr/>
        <p:txBody>
          <a:bodyPr/>
          <a:lstStyle/>
          <a:p>
            <a:fld id="{AD635D78-4A92-411A-A9EE-EC8D33809D6D}" type="slidenum">
              <a:rPr lang="fr-FR"/>
              <a:pPr/>
              <a:t>15</a:t>
            </a:fld>
            <a:endParaRPr lang="fr-FR"/>
          </a:p>
        </p:txBody>
      </p:sp>
      <p:sp>
        <p:nvSpPr>
          <p:cNvPr id="99330" name="Rectangle 2"/>
          <p:cNvSpPr>
            <a:spLocks noChangeArrowheads="1"/>
          </p:cNvSpPr>
          <p:nvPr>
            <p:custDataLst>
              <p:tags r:id="rId2"/>
            </p:custDataLst>
          </p:nvPr>
        </p:nvSpPr>
        <p:spPr bwMode="auto">
          <a:xfrm>
            <a:off x="1187624" y="764704"/>
            <a:ext cx="6400800" cy="4401205"/>
          </a:xfrm>
          <a:prstGeom prst="rect">
            <a:avLst/>
          </a:prstGeom>
          <a:noFill/>
          <a:ln w="9525">
            <a:noFill/>
            <a:miter lim="800000"/>
            <a:headEnd/>
            <a:tailEnd/>
          </a:ln>
          <a:effectLst/>
        </p:spPr>
        <p:txBody>
          <a:bodyPr>
            <a:spAutoFit/>
          </a:bodyPr>
          <a:lstStyle/>
          <a:p>
            <a:pPr algn="ctr">
              <a:spcBef>
                <a:spcPct val="50000"/>
              </a:spcBef>
            </a:pPr>
            <a:endParaRPr kumimoji="0" lang="fr-CA" sz="4400" dirty="0">
              <a:solidFill>
                <a:schemeClr val="tx2"/>
              </a:solidFill>
              <a:latin typeface="Arial" pitchFamily="34" charset="0"/>
            </a:endParaRPr>
          </a:p>
          <a:p>
            <a:pPr algn="ctr">
              <a:spcBef>
                <a:spcPct val="50000"/>
              </a:spcBef>
            </a:pPr>
            <a:r>
              <a:rPr kumimoji="0" lang="fr-CA" sz="3200" dirty="0" smtClean="0">
                <a:solidFill>
                  <a:schemeClr val="tx2"/>
                </a:solidFill>
                <a:latin typeface="Arial" pitchFamily="34" charset="0"/>
              </a:rPr>
              <a:t>Salarié à </a:t>
            </a:r>
            <a:r>
              <a:rPr kumimoji="0" lang="fr-CA" sz="3200" dirty="0">
                <a:solidFill>
                  <a:schemeClr val="tx2"/>
                </a:solidFill>
                <a:latin typeface="Arial" pitchFamily="34" charset="0"/>
              </a:rPr>
              <a:t>l’essai</a:t>
            </a:r>
          </a:p>
          <a:p>
            <a:pPr algn="ctr">
              <a:spcBef>
                <a:spcPct val="50000"/>
              </a:spcBef>
            </a:pPr>
            <a:r>
              <a:rPr kumimoji="0" lang="fr-CA" sz="2800" dirty="0">
                <a:solidFill>
                  <a:schemeClr val="tx2"/>
                </a:solidFill>
                <a:latin typeface="Arial" pitchFamily="34" charset="0"/>
              </a:rPr>
              <a:t>Si je ne suis pas aboli ou supplanté :</a:t>
            </a:r>
          </a:p>
          <a:p>
            <a:pPr algn="ctr">
              <a:spcBef>
                <a:spcPct val="50000"/>
              </a:spcBef>
            </a:pPr>
            <a:endParaRPr kumimoji="0" lang="fr-FR" sz="4400" dirty="0">
              <a:solidFill>
                <a:schemeClr val="tx2"/>
              </a:solidFill>
              <a:latin typeface="Arial" pitchFamily="34" charset="0"/>
            </a:endParaRPr>
          </a:p>
          <a:p>
            <a:pPr algn="ctr">
              <a:spcBef>
                <a:spcPct val="50000"/>
              </a:spcBef>
              <a:buFontTx/>
              <a:buChar char="•"/>
            </a:pPr>
            <a:r>
              <a:rPr kumimoji="0" lang="fr-CA" sz="3200" b="1" i="1" dirty="0">
                <a:latin typeface="Arial" pitchFamily="34" charset="0"/>
              </a:rPr>
              <a:t>Je garde mon </a:t>
            </a:r>
            <a:r>
              <a:rPr kumimoji="0" lang="fr-CA" sz="3200" b="1" i="1" dirty="0" smtClean="0">
                <a:latin typeface="Arial" pitchFamily="34" charset="0"/>
              </a:rPr>
              <a:t>poste et poursuis ma période d’essai</a:t>
            </a:r>
            <a:endParaRPr kumimoji="0" lang="fr-CA" sz="3200" b="1" i="1" dirty="0">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p:txBody>
          <a:bodyPr/>
          <a:lstStyle/>
          <a:p>
            <a:r>
              <a:rPr lang="fr-CA" dirty="0" smtClean="0">
                <a:solidFill>
                  <a:srgbClr val="009999"/>
                </a:solidFill>
              </a:rPr>
              <a:t>Salarié à l’essai</a:t>
            </a:r>
            <a:endParaRPr lang="fr-CA" dirty="0">
              <a:solidFill>
                <a:srgbClr val="009999"/>
              </a:solidFill>
            </a:endParaRPr>
          </a:p>
        </p:txBody>
      </p:sp>
      <p:sp>
        <p:nvSpPr>
          <p:cNvPr id="3" name="Espace réservé du numéro de diapositive 2"/>
          <p:cNvSpPr>
            <a:spLocks noGrp="1"/>
          </p:cNvSpPr>
          <p:nvPr>
            <p:ph type="sldNum" sz="quarter" idx="12"/>
            <p:custDataLst>
              <p:tags r:id="rId2"/>
            </p:custDataLst>
          </p:nvPr>
        </p:nvSpPr>
        <p:spPr/>
        <p:txBody>
          <a:bodyPr/>
          <a:lstStyle/>
          <a:p>
            <a:fld id="{857CCC0B-DFB8-48A0-A4C5-EAFDDA380E64}" type="slidenum">
              <a:rPr lang="fr-FR" smtClean="0"/>
              <a:pPr/>
              <a:t>16</a:t>
            </a:fld>
            <a:endParaRPr lang="fr-FR"/>
          </a:p>
        </p:txBody>
      </p:sp>
      <p:sp>
        <p:nvSpPr>
          <p:cNvPr id="4" name="Espace réservé du contenu 3"/>
          <p:cNvSpPr>
            <a:spLocks noGrp="1"/>
          </p:cNvSpPr>
          <p:nvPr>
            <p:ph sz="quarter" idx="1"/>
            <p:custDataLst>
              <p:tags r:id="rId3"/>
            </p:custDataLst>
          </p:nvPr>
        </p:nvSpPr>
        <p:spPr/>
        <p:txBody>
          <a:bodyPr/>
          <a:lstStyle/>
          <a:p>
            <a:pPr marL="0" indent="0">
              <a:buNone/>
            </a:pPr>
            <a:r>
              <a:rPr lang="fr-CA" sz="2000" dirty="0" smtClean="0">
                <a:solidFill>
                  <a:srgbClr val="FF0000"/>
                </a:solidFill>
                <a:latin typeface="+mj-lt"/>
              </a:rPr>
              <a:t>Si je suis aboli ou supplanté</a:t>
            </a:r>
          </a:p>
          <a:p>
            <a:endParaRPr lang="fr-CA" sz="2000" dirty="0" smtClean="0">
              <a:latin typeface="+mj-lt"/>
            </a:endParaRPr>
          </a:p>
          <a:p>
            <a:r>
              <a:rPr lang="fr-CA" sz="2000" dirty="0" smtClean="0">
                <a:latin typeface="+mj-lt"/>
              </a:rPr>
              <a:t>Mon emploi prend fin</a:t>
            </a:r>
          </a:p>
          <a:p>
            <a:pPr>
              <a:buNone/>
            </a:pPr>
            <a:r>
              <a:rPr lang="fr-CA" sz="2000" dirty="0" smtClean="0">
                <a:latin typeface="+mj-lt"/>
              </a:rPr>
              <a:t>	Toutefois, le salarié à l’essai dont le poste est aboli ou qui est supplanté, est réputé demeurer un salarié temporaire inscrit sur la liste de priorité d’embauche, s’il répond aux qualifications et autres exigences.</a:t>
            </a:r>
          </a:p>
          <a:p>
            <a:endParaRPr lang="fr-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custDataLst>
              <p:tags r:id="rId1"/>
            </p:custDataLst>
          </p:nvPr>
        </p:nvSpPr>
        <p:spPr/>
        <p:txBody>
          <a:bodyPr/>
          <a:lstStyle/>
          <a:p>
            <a:r>
              <a:rPr lang="fr-CA" dirty="0">
                <a:solidFill>
                  <a:srgbClr val="009999"/>
                </a:solidFill>
              </a:rPr>
              <a:t>Quand tout ça prend </a:t>
            </a:r>
            <a:r>
              <a:rPr lang="fr-CA" dirty="0" smtClean="0">
                <a:solidFill>
                  <a:srgbClr val="009999"/>
                </a:solidFill>
              </a:rPr>
              <a:t>effet?</a:t>
            </a:r>
            <a:endParaRPr lang="fr-CA" dirty="0">
              <a:solidFill>
                <a:srgbClr val="009999"/>
              </a:solidFill>
            </a:endParaRPr>
          </a:p>
        </p:txBody>
      </p:sp>
      <p:sp>
        <p:nvSpPr>
          <p:cNvPr id="6" name="Espace réservé du numéro de diapositive 5"/>
          <p:cNvSpPr>
            <a:spLocks noGrp="1"/>
          </p:cNvSpPr>
          <p:nvPr>
            <p:ph type="sldNum" sz="quarter" idx="12"/>
            <p:custDataLst>
              <p:tags r:id="rId2"/>
            </p:custDataLst>
          </p:nvPr>
        </p:nvSpPr>
        <p:spPr/>
        <p:txBody>
          <a:bodyPr>
            <a:normAutofit/>
          </a:bodyPr>
          <a:lstStyle/>
          <a:p>
            <a:fld id="{F35F0333-ED1C-4EA3-B888-FD83F9826FAC}" type="slidenum">
              <a:rPr lang="fr-FR"/>
              <a:pPr/>
              <a:t>17</a:t>
            </a:fld>
            <a:endParaRPr lang="fr-FR"/>
          </a:p>
        </p:txBody>
      </p:sp>
      <p:sp>
        <p:nvSpPr>
          <p:cNvPr id="111619" name="Rectangle 3"/>
          <p:cNvSpPr>
            <a:spLocks noGrp="1" noChangeArrowheads="1"/>
          </p:cNvSpPr>
          <p:nvPr>
            <p:ph sz="quarter" idx="1"/>
            <p:custDataLst>
              <p:tags r:id="rId3"/>
            </p:custDataLst>
          </p:nvPr>
        </p:nvSpPr>
        <p:spPr>
          <a:xfrm>
            <a:off x="914400" y="2209800"/>
            <a:ext cx="7848600" cy="2209800"/>
          </a:xfrm>
        </p:spPr>
        <p:txBody>
          <a:bodyPr>
            <a:normAutofit/>
          </a:bodyPr>
          <a:lstStyle/>
          <a:p>
            <a:r>
              <a:rPr lang="fr-CA" sz="2000" dirty="0" smtClean="0">
                <a:latin typeface="+mj-lt"/>
              </a:rPr>
              <a:t>Tous </a:t>
            </a:r>
            <a:r>
              <a:rPr lang="fr-CA" sz="2000" dirty="0">
                <a:latin typeface="+mj-lt"/>
              </a:rPr>
              <a:t>les </a:t>
            </a:r>
            <a:r>
              <a:rPr lang="fr-CA" sz="2000" dirty="0" smtClean="0">
                <a:latin typeface="+mj-lt"/>
              </a:rPr>
              <a:t>changements de poste résultant du mouvement </a:t>
            </a:r>
            <a:r>
              <a:rPr lang="fr-CA" sz="2000" dirty="0">
                <a:latin typeface="+mj-lt"/>
              </a:rPr>
              <a:t>de </a:t>
            </a:r>
            <a:r>
              <a:rPr lang="fr-CA" sz="2000" dirty="0" smtClean="0">
                <a:latin typeface="+mj-lt"/>
              </a:rPr>
              <a:t>personnel </a:t>
            </a:r>
            <a:r>
              <a:rPr lang="fr-CA" sz="2000" dirty="0">
                <a:latin typeface="+mj-lt"/>
              </a:rPr>
              <a:t>prennent effet </a:t>
            </a:r>
            <a:r>
              <a:rPr lang="fr-CA" sz="2000" dirty="0" smtClean="0">
                <a:latin typeface="+mj-lt"/>
              </a:rPr>
              <a:t>le 1er juillet.</a:t>
            </a:r>
            <a:endParaRPr lang="fr-CA" sz="2000" dirty="0">
              <a:latin typeface="+mj-l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custDataLst>
              <p:tags r:id="rId1"/>
            </p:custDataLst>
          </p:nvPr>
        </p:nvSpPr>
        <p:spPr/>
        <p:txBody>
          <a:bodyPr/>
          <a:lstStyle/>
          <a:p>
            <a:r>
              <a:rPr lang="fr-FR" dirty="0">
                <a:solidFill>
                  <a:srgbClr val="009999"/>
                </a:solidFill>
              </a:rPr>
              <a:t>Abolition de postes</a:t>
            </a:r>
            <a:endParaRPr lang="fr-CA" dirty="0">
              <a:solidFill>
                <a:srgbClr val="009999"/>
              </a:solidFill>
            </a:endParaRPr>
          </a:p>
        </p:txBody>
      </p:sp>
      <p:sp>
        <p:nvSpPr>
          <p:cNvPr id="6" name="Espace réservé du numéro de diapositive 5"/>
          <p:cNvSpPr>
            <a:spLocks noGrp="1"/>
          </p:cNvSpPr>
          <p:nvPr>
            <p:ph type="sldNum" sz="quarter" idx="12"/>
            <p:custDataLst>
              <p:tags r:id="rId2"/>
            </p:custDataLst>
          </p:nvPr>
        </p:nvSpPr>
        <p:spPr/>
        <p:txBody>
          <a:bodyPr/>
          <a:lstStyle/>
          <a:p>
            <a:fld id="{7BBF7EBF-E73E-4D80-995E-57C2A9E397C4}" type="slidenum">
              <a:rPr lang="fr-FR"/>
              <a:pPr/>
              <a:t>18</a:t>
            </a:fld>
            <a:endParaRPr lang="fr-FR"/>
          </a:p>
        </p:txBody>
      </p:sp>
      <p:sp>
        <p:nvSpPr>
          <p:cNvPr id="44035" name="Rectangle 3"/>
          <p:cNvSpPr>
            <a:spLocks noGrp="1" noChangeArrowheads="1"/>
          </p:cNvSpPr>
          <p:nvPr>
            <p:ph sz="quarter" idx="1"/>
            <p:custDataLst>
              <p:tags r:id="rId3"/>
            </p:custDataLst>
          </p:nvPr>
        </p:nvSpPr>
        <p:spPr>
          <a:xfrm>
            <a:off x="395536" y="1628800"/>
            <a:ext cx="8424936" cy="4226024"/>
          </a:xfrm>
        </p:spPr>
        <p:txBody>
          <a:bodyPr>
            <a:normAutofit/>
          </a:bodyPr>
          <a:lstStyle/>
          <a:p>
            <a:pPr>
              <a:lnSpc>
                <a:spcPct val="90000"/>
              </a:lnSpc>
              <a:buFont typeface="Wingdings" pitchFamily="2" charset="2"/>
              <a:buNone/>
            </a:pPr>
            <a:r>
              <a:rPr lang="fr-FR" sz="2000" dirty="0">
                <a:latin typeface="+mj-lt"/>
                <a:cs typeface="Times New Roman" pitchFamily="18" charset="0"/>
              </a:rPr>
              <a:t>7-3.16 Assignation des tâches lors </a:t>
            </a:r>
            <a:r>
              <a:rPr lang="fr-FR" sz="2000" dirty="0" smtClean="0">
                <a:latin typeface="+mj-lt"/>
                <a:cs typeface="Times New Roman" pitchFamily="18" charset="0"/>
              </a:rPr>
              <a:t>de l’abolition </a:t>
            </a:r>
            <a:r>
              <a:rPr lang="fr-FR" sz="2000" dirty="0">
                <a:latin typeface="+mj-lt"/>
                <a:cs typeface="Times New Roman" pitchFamily="18" charset="0"/>
              </a:rPr>
              <a:t>d’un poste</a:t>
            </a:r>
          </a:p>
          <a:p>
            <a:pPr>
              <a:lnSpc>
                <a:spcPct val="90000"/>
              </a:lnSpc>
              <a:buFont typeface="Wingdings" pitchFamily="2" charset="2"/>
              <a:buNone/>
            </a:pPr>
            <a:endParaRPr lang="fr-CA" sz="2000" dirty="0">
              <a:latin typeface="+mj-lt"/>
              <a:cs typeface="Times New Roman" pitchFamily="18" charset="0"/>
            </a:endParaRPr>
          </a:p>
          <a:p>
            <a:pPr>
              <a:lnSpc>
                <a:spcPct val="90000"/>
              </a:lnSpc>
              <a:buNone/>
            </a:pPr>
            <a:r>
              <a:rPr lang="fr-FR" sz="2000" dirty="0" smtClean="0">
                <a:latin typeface="+mj-lt"/>
                <a:cs typeface="Arial" pitchFamily="34" charset="0"/>
              </a:rPr>
              <a:t>	La </a:t>
            </a:r>
            <a:r>
              <a:rPr lang="fr-FR" sz="2000" dirty="0">
                <a:latin typeface="+mj-lt"/>
                <a:cs typeface="Arial" pitchFamily="34" charset="0"/>
              </a:rPr>
              <a:t>C</a:t>
            </a:r>
            <a:r>
              <a:rPr lang="fr-FR" sz="2000" dirty="0" smtClean="0">
                <a:latin typeface="+mj-lt"/>
                <a:cs typeface="Arial" pitchFamily="34" charset="0"/>
              </a:rPr>
              <a:t>ommission </a:t>
            </a:r>
            <a:r>
              <a:rPr lang="fr-FR" sz="2000" dirty="0">
                <a:latin typeface="+mj-lt"/>
                <a:cs typeface="Arial" pitchFamily="34" charset="0"/>
              </a:rPr>
              <a:t>peut assigner à d'autres </a:t>
            </a:r>
            <a:r>
              <a:rPr lang="fr-FR" sz="2000" dirty="0" smtClean="0">
                <a:latin typeface="+mj-lt"/>
                <a:cs typeface="Arial" pitchFamily="34" charset="0"/>
              </a:rPr>
              <a:t>salariés les </a:t>
            </a:r>
            <a:r>
              <a:rPr lang="fr-FR" sz="2000" dirty="0">
                <a:latin typeface="+mj-lt"/>
                <a:cs typeface="Arial" pitchFamily="34" charset="0"/>
              </a:rPr>
              <a:t>tâches et fonctions d'un poste qui est aboli. </a:t>
            </a:r>
            <a:r>
              <a:rPr lang="fr-FR" sz="2000" dirty="0" smtClean="0">
                <a:latin typeface="+mj-lt"/>
                <a:cs typeface="Arial" pitchFamily="34" charset="0"/>
              </a:rPr>
              <a:t>Cette </a:t>
            </a:r>
            <a:r>
              <a:rPr lang="fr-FR" sz="2000" dirty="0">
                <a:latin typeface="+mj-lt"/>
                <a:cs typeface="Arial" pitchFamily="34" charset="0"/>
              </a:rPr>
              <a:t>assignation ne peut occasionner une charge de </a:t>
            </a:r>
            <a:r>
              <a:rPr lang="fr-FR" sz="2000" dirty="0" smtClean="0">
                <a:latin typeface="+mj-lt"/>
                <a:cs typeface="Arial" pitchFamily="34" charset="0"/>
              </a:rPr>
              <a:t>travail </a:t>
            </a:r>
            <a:r>
              <a:rPr lang="fr-FR" sz="2000" dirty="0">
                <a:latin typeface="+mj-lt"/>
                <a:cs typeface="Arial" pitchFamily="34" charset="0"/>
              </a:rPr>
              <a:t>excessive ni de danger pour la santé ou la </a:t>
            </a:r>
            <a:r>
              <a:rPr lang="fr-FR" sz="2000" dirty="0" smtClean="0">
                <a:latin typeface="+mj-lt"/>
                <a:cs typeface="Arial" pitchFamily="34" charset="0"/>
              </a:rPr>
              <a:t>sécurité </a:t>
            </a:r>
            <a:r>
              <a:rPr lang="fr-FR" sz="2000" dirty="0">
                <a:latin typeface="+mj-lt"/>
                <a:cs typeface="Arial" pitchFamily="34" charset="0"/>
              </a:rPr>
              <a:t>des salariées ou salariés.</a:t>
            </a:r>
            <a:r>
              <a:rPr lang="fr-FR" sz="2400" dirty="0">
                <a:latin typeface="ArialMT" charset="0"/>
                <a:cs typeface="Arial" pitchFamily="34" charset="0"/>
              </a:rPr>
              <a:t> </a:t>
            </a:r>
            <a:endParaRPr lang="fr-CA" sz="2400" dirty="0">
              <a:cs typeface="Times New Roman" pitchFamily="18" charset="0"/>
            </a:endParaRPr>
          </a:p>
          <a:p>
            <a:pPr>
              <a:lnSpc>
                <a:spcPct val="90000"/>
              </a:lnSpc>
              <a:spcBef>
                <a:spcPts val="0"/>
              </a:spcBef>
              <a:buNone/>
            </a:pPr>
            <a:endParaRPr lang="fr-CA" sz="2400" dirty="0" smtClean="0">
              <a:cs typeface="Times New Roman" pitchFamily="18" charset="0"/>
            </a:endParaRPr>
          </a:p>
          <a:p>
            <a:pPr algn="just">
              <a:lnSpc>
                <a:spcPct val="90000"/>
              </a:lnSpc>
              <a:spcBef>
                <a:spcPts val="0"/>
              </a:spcBef>
              <a:buNone/>
            </a:pPr>
            <a:r>
              <a:rPr lang="fr-CA" sz="2400" dirty="0" smtClean="0">
                <a:latin typeface="Arial Narrow" pitchFamily="34" charset="0"/>
                <a:cs typeface="Times New Roman" pitchFamily="18" charset="0"/>
              </a:rPr>
              <a:t>	</a:t>
            </a:r>
            <a:r>
              <a:rPr lang="fr-FR" sz="2000" dirty="0" smtClean="0">
                <a:latin typeface="+mj-lt"/>
                <a:cs typeface="Times New Roman" pitchFamily="18" charset="0"/>
              </a:rPr>
              <a:t>Cette </a:t>
            </a:r>
            <a:r>
              <a:rPr lang="fr-FR" sz="2000" dirty="0">
                <a:latin typeface="+mj-lt"/>
                <a:cs typeface="Times New Roman" pitchFamily="18" charset="0"/>
              </a:rPr>
              <a:t>clause est utilisée dans le cas d’un grief pour </a:t>
            </a:r>
            <a:r>
              <a:rPr lang="fr-FR" sz="2000" dirty="0" smtClean="0">
                <a:latin typeface="+mj-lt"/>
                <a:cs typeface="Times New Roman" pitchFamily="18" charset="0"/>
              </a:rPr>
              <a:t>le motif</a:t>
            </a:r>
          </a:p>
          <a:p>
            <a:pPr algn="just">
              <a:lnSpc>
                <a:spcPct val="90000"/>
              </a:lnSpc>
              <a:spcBef>
                <a:spcPts val="0"/>
              </a:spcBef>
              <a:buNone/>
            </a:pPr>
            <a:r>
              <a:rPr lang="fr-FR" sz="2000" dirty="0" smtClean="0">
                <a:latin typeface="+mj-lt"/>
                <a:cs typeface="Times New Roman" pitchFamily="18" charset="0"/>
              </a:rPr>
              <a:t>	d’abolition </a:t>
            </a:r>
            <a:r>
              <a:rPr lang="fr-FR" sz="2000" dirty="0">
                <a:latin typeface="+mj-lt"/>
                <a:cs typeface="Times New Roman" pitchFamily="18" charset="0"/>
              </a:rPr>
              <a:t>fictive. C’est vous, les personnes  déléguées, qui êtes </a:t>
            </a:r>
            <a:r>
              <a:rPr lang="fr-FR" sz="2000" dirty="0" smtClean="0">
                <a:latin typeface="+mj-lt"/>
                <a:cs typeface="Times New Roman" pitchFamily="18" charset="0"/>
              </a:rPr>
              <a:t>les </a:t>
            </a:r>
            <a:r>
              <a:rPr lang="fr-FR" sz="2000" dirty="0">
                <a:latin typeface="+mj-lt"/>
                <a:cs typeface="Times New Roman" pitchFamily="18" charset="0"/>
              </a:rPr>
              <a:t>mieux </a:t>
            </a:r>
            <a:r>
              <a:rPr lang="fr-FR" sz="2000" dirty="0" smtClean="0">
                <a:latin typeface="+mj-lt"/>
                <a:cs typeface="Times New Roman" pitchFamily="18" charset="0"/>
              </a:rPr>
              <a:t>placées </a:t>
            </a:r>
            <a:r>
              <a:rPr lang="fr-FR" sz="2000" dirty="0">
                <a:latin typeface="+mj-lt"/>
                <a:cs typeface="Times New Roman" pitchFamily="18" charset="0"/>
              </a:rPr>
              <a:t>pour nous donner des informations qui permettraient </a:t>
            </a:r>
            <a:r>
              <a:rPr lang="fr-FR" sz="2000" dirty="0" smtClean="0">
                <a:latin typeface="+mj-lt"/>
                <a:cs typeface="Times New Roman" pitchFamily="18" charset="0"/>
              </a:rPr>
              <a:t>de </a:t>
            </a:r>
            <a:r>
              <a:rPr lang="fr-FR" sz="2000" dirty="0">
                <a:latin typeface="+mj-lt"/>
                <a:cs typeface="Times New Roman" pitchFamily="18" charset="0"/>
              </a:rPr>
              <a:t>poursuivre </a:t>
            </a:r>
            <a:r>
              <a:rPr lang="fr-FR" sz="2000" dirty="0" smtClean="0">
                <a:latin typeface="+mj-lt"/>
                <a:cs typeface="Times New Roman" pitchFamily="18" charset="0"/>
              </a:rPr>
              <a:t>les démarches</a:t>
            </a:r>
            <a:r>
              <a:rPr lang="fr-FR" sz="2000" dirty="0">
                <a:latin typeface="+mj-lt"/>
                <a:cs typeface="Times New Roman" pitchFamily="18" charset="0"/>
              </a:rPr>
              <a:t>.</a:t>
            </a:r>
            <a:endParaRPr lang="fr-CA" sz="2000" dirty="0">
              <a:latin typeface="+mj-lt"/>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custDataLst>
              <p:tags r:id="rId1"/>
            </p:custDataLst>
          </p:nvPr>
        </p:nvSpPr>
        <p:spPr>
          <a:xfrm>
            <a:off x="696144" y="307045"/>
            <a:ext cx="7772400" cy="1143000"/>
          </a:xfrm>
          <a:noFill/>
          <a:ln/>
        </p:spPr>
        <p:txBody>
          <a:bodyPr lIns="92075" tIns="46038" rIns="92075" bIns="46038" anchor="ctr"/>
          <a:lstStyle/>
          <a:p>
            <a:r>
              <a:rPr lang="fr-FR" dirty="0">
                <a:solidFill>
                  <a:srgbClr val="009999"/>
                </a:solidFill>
              </a:rPr>
              <a:t>Conclusion</a:t>
            </a:r>
          </a:p>
        </p:txBody>
      </p:sp>
      <p:sp>
        <p:nvSpPr>
          <p:cNvPr id="6" name="Espace réservé du numéro de diapositive 5"/>
          <p:cNvSpPr>
            <a:spLocks noGrp="1"/>
          </p:cNvSpPr>
          <p:nvPr>
            <p:ph type="sldNum" sz="quarter" idx="12"/>
            <p:custDataLst>
              <p:tags r:id="rId2"/>
            </p:custDataLst>
          </p:nvPr>
        </p:nvSpPr>
        <p:spPr/>
        <p:txBody>
          <a:bodyPr/>
          <a:lstStyle/>
          <a:p>
            <a:fld id="{B645CB15-2173-40EE-8B02-EDAEA546A42B}" type="slidenum">
              <a:rPr lang="fr-FR"/>
              <a:pPr/>
              <a:t>19</a:t>
            </a:fld>
            <a:endParaRPr lang="fr-FR"/>
          </a:p>
        </p:txBody>
      </p:sp>
      <p:sp>
        <p:nvSpPr>
          <p:cNvPr id="11267" name="Rectangle 3"/>
          <p:cNvSpPr>
            <a:spLocks noGrp="1" noChangeArrowheads="1"/>
          </p:cNvSpPr>
          <p:nvPr>
            <p:ph sz="quarter" idx="1"/>
            <p:custDataLst>
              <p:tags r:id="rId3"/>
            </p:custDataLst>
          </p:nvPr>
        </p:nvSpPr>
        <p:spPr>
          <a:xfrm>
            <a:off x="467544" y="2060848"/>
            <a:ext cx="8229600" cy="3073896"/>
          </a:xfrm>
          <a:noFill/>
          <a:ln/>
        </p:spPr>
        <p:txBody>
          <a:bodyPr lIns="92075" tIns="46038" rIns="92075" bIns="46038">
            <a:normAutofit/>
          </a:bodyPr>
          <a:lstStyle/>
          <a:p>
            <a:pPr>
              <a:lnSpc>
                <a:spcPct val="90000"/>
              </a:lnSpc>
            </a:pPr>
            <a:r>
              <a:rPr lang="fr-FR" sz="2000" dirty="0">
                <a:latin typeface="+mj-lt"/>
              </a:rPr>
              <a:t>Chaque année, </a:t>
            </a:r>
            <a:r>
              <a:rPr lang="fr-FR" sz="2000" dirty="0" smtClean="0">
                <a:latin typeface="+mj-lt"/>
              </a:rPr>
              <a:t>pour la </a:t>
            </a:r>
            <a:r>
              <a:rPr lang="fr-FR" sz="2000" dirty="0">
                <a:latin typeface="+mj-lt"/>
              </a:rPr>
              <a:t>plupart d’entre </a:t>
            </a:r>
            <a:r>
              <a:rPr lang="fr-FR" sz="2000" dirty="0" smtClean="0">
                <a:latin typeface="+mj-lt"/>
              </a:rPr>
              <a:t>nous, la </a:t>
            </a:r>
            <a:r>
              <a:rPr lang="fr-FR" sz="2000" dirty="0">
                <a:latin typeface="+mj-lt"/>
              </a:rPr>
              <a:t>période de mouvement de personnel sera dure et difficile</a:t>
            </a:r>
            <a:r>
              <a:rPr lang="fr-FR" sz="2000" dirty="0" smtClean="0">
                <a:latin typeface="+mj-lt"/>
              </a:rPr>
              <a:t>.</a:t>
            </a:r>
          </a:p>
          <a:p>
            <a:pPr>
              <a:lnSpc>
                <a:spcPct val="90000"/>
              </a:lnSpc>
            </a:pPr>
            <a:endParaRPr lang="fr-FR" sz="2000" dirty="0">
              <a:latin typeface="+mj-lt"/>
            </a:endParaRPr>
          </a:p>
          <a:p>
            <a:pPr>
              <a:lnSpc>
                <a:spcPct val="90000"/>
              </a:lnSpc>
              <a:buFont typeface="Wingdings" pitchFamily="2" charset="2"/>
              <a:buNone/>
            </a:pPr>
            <a:r>
              <a:rPr lang="fr-FR" sz="2000" dirty="0">
                <a:latin typeface="+mj-lt"/>
              </a:rPr>
              <a:t>	Pour beaucoup d’entre nous, cela peut représenter un déplacement et un deuil du poste que nous détenions.</a:t>
            </a:r>
          </a:p>
          <a:p>
            <a:pPr>
              <a:lnSpc>
                <a:spcPct val="90000"/>
              </a:lnSpc>
              <a:buFont typeface="Wingdings" pitchFamily="2" charset="2"/>
              <a:buNone/>
            </a:pPr>
            <a:endParaRPr lang="fr-FR" sz="2000" dirty="0" smtClean="0">
              <a:latin typeface="+mj-lt"/>
            </a:endParaRPr>
          </a:p>
          <a:p>
            <a:pPr>
              <a:lnSpc>
                <a:spcPct val="90000"/>
              </a:lnSpc>
              <a:buFont typeface="Wingdings" pitchFamily="2" charset="2"/>
              <a:buNone/>
            </a:pPr>
            <a:r>
              <a:rPr lang="fr-FR" sz="2000" dirty="0" smtClean="0">
                <a:latin typeface="+mj-lt"/>
              </a:rPr>
              <a:t>	Il est important de se soutenir dans ce processus et de bien comprendre nos droits! En cas de doutes, n’hésitez pas à communiquer avec nous.</a:t>
            </a:r>
            <a:endParaRPr lang="fr-FR" sz="2000" dirty="0">
              <a:latin typeface="+mj-lt"/>
            </a:endParaRPr>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custDataLst>
              <p:tags r:id="rId1"/>
            </p:custDataLst>
          </p:nvPr>
        </p:nvSpPr>
        <p:spPr>
          <a:xfrm>
            <a:off x="1066800" y="303213"/>
            <a:ext cx="7772400" cy="1143000"/>
          </a:xfrm>
          <a:noFill/>
          <a:ln/>
        </p:spPr>
        <p:txBody>
          <a:bodyPr lIns="92075" tIns="46038" rIns="92075" bIns="46038" anchor="ctr"/>
          <a:lstStyle/>
          <a:p>
            <a:r>
              <a:rPr lang="fr-FR" dirty="0">
                <a:solidFill>
                  <a:srgbClr val="009999"/>
                </a:solidFill>
              </a:rPr>
              <a:t>Introduction</a:t>
            </a:r>
          </a:p>
        </p:txBody>
      </p:sp>
      <p:sp>
        <p:nvSpPr>
          <p:cNvPr id="6" name="Espace réservé du numéro de diapositive 5"/>
          <p:cNvSpPr>
            <a:spLocks noGrp="1"/>
          </p:cNvSpPr>
          <p:nvPr>
            <p:ph type="sldNum" sz="quarter" idx="12"/>
            <p:custDataLst>
              <p:tags r:id="rId2"/>
            </p:custDataLst>
          </p:nvPr>
        </p:nvSpPr>
        <p:spPr/>
        <p:txBody>
          <a:bodyPr>
            <a:normAutofit/>
          </a:bodyPr>
          <a:lstStyle/>
          <a:p>
            <a:fld id="{5201C715-08AE-4B4B-B5AC-9143D5579D89}" type="slidenum">
              <a:rPr lang="fr-FR"/>
              <a:pPr/>
              <a:t>2</a:t>
            </a:fld>
            <a:endParaRPr lang="fr-FR"/>
          </a:p>
        </p:txBody>
      </p:sp>
      <p:sp>
        <p:nvSpPr>
          <p:cNvPr id="5123" name="Rectangle 3"/>
          <p:cNvSpPr>
            <a:spLocks noGrp="1" noChangeArrowheads="1"/>
          </p:cNvSpPr>
          <p:nvPr>
            <p:ph sz="quarter" idx="1"/>
            <p:custDataLst>
              <p:tags r:id="rId3"/>
            </p:custDataLst>
          </p:nvPr>
        </p:nvSpPr>
        <p:spPr>
          <a:xfrm>
            <a:off x="914400" y="1143000"/>
            <a:ext cx="6969968" cy="4114800"/>
          </a:xfrm>
          <a:noFill/>
          <a:ln/>
        </p:spPr>
        <p:txBody>
          <a:bodyPr lIns="92075" tIns="46038" rIns="92075" bIns="46038">
            <a:normAutofit fontScale="92500" lnSpcReduction="10000"/>
          </a:bodyPr>
          <a:lstStyle/>
          <a:p>
            <a:pPr>
              <a:lnSpc>
                <a:spcPct val="90000"/>
              </a:lnSpc>
              <a:buNone/>
            </a:pPr>
            <a:endParaRPr lang="fr-FR" sz="2400" dirty="0"/>
          </a:p>
          <a:p>
            <a:pPr algn="just">
              <a:lnSpc>
                <a:spcPct val="90000"/>
              </a:lnSpc>
              <a:buNone/>
            </a:pPr>
            <a:r>
              <a:rPr lang="fr-FR" sz="2400" dirty="0" smtClean="0"/>
              <a:t>	</a:t>
            </a:r>
            <a:r>
              <a:rPr lang="fr-FR" sz="2200" dirty="0" smtClean="0">
                <a:latin typeface="+mj-lt"/>
              </a:rPr>
              <a:t>L’affectation annuelle est </a:t>
            </a:r>
            <a:r>
              <a:rPr lang="fr-FR" sz="2200" dirty="0">
                <a:latin typeface="+mj-lt"/>
              </a:rPr>
              <a:t>un événement qui peut être stressant. Nous allons partager le plus </a:t>
            </a:r>
            <a:r>
              <a:rPr lang="fr-FR" sz="2200" dirty="0" smtClean="0">
                <a:latin typeface="+mj-lt"/>
              </a:rPr>
              <a:t>d’information </a:t>
            </a:r>
            <a:r>
              <a:rPr lang="fr-FR" sz="2200" dirty="0">
                <a:latin typeface="+mj-lt"/>
              </a:rPr>
              <a:t>possible </a:t>
            </a:r>
            <a:r>
              <a:rPr lang="fr-FR" sz="2200" dirty="0" smtClean="0">
                <a:latin typeface="+mj-lt"/>
              </a:rPr>
              <a:t>pour que </a:t>
            </a:r>
            <a:r>
              <a:rPr lang="fr-FR" sz="2200" dirty="0">
                <a:latin typeface="+mj-lt"/>
              </a:rPr>
              <a:t>vous puissiez en connaître le déroulement.</a:t>
            </a:r>
          </a:p>
          <a:p>
            <a:pPr>
              <a:lnSpc>
                <a:spcPct val="90000"/>
              </a:lnSpc>
              <a:buFont typeface="Wingdings" pitchFamily="2" charset="2"/>
              <a:buNone/>
            </a:pPr>
            <a:endParaRPr lang="fr-FR" sz="2200" dirty="0">
              <a:latin typeface="+mj-lt"/>
            </a:endParaRPr>
          </a:p>
          <a:p>
            <a:pPr algn="just">
              <a:lnSpc>
                <a:spcPct val="90000"/>
              </a:lnSpc>
              <a:buFont typeface="Wingdings" pitchFamily="2" charset="2"/>
              <a:buNone/>
            </a:pPr>
            <a:r>
              <a:rPr lang="fr-FR" sz="2200" dirty="0">
                <a:latin typeface="+mj-lt"/>
              </a:rPr>
              <a:t> 	Plus précisément, l’objectif est de vous transmettre des connaissances minimales des clauses qui concernent le mouvement de personnel du secteur général ou qui ont un impact sur celui-ci.</a:t>
            </a:r>
          </a:p>
          <a:p>
            <a:pPr algn="just">
              <a:lnSpc>
                <a:spcPct val="90000"/>
              </a:lnSpc>
              <a:buFont typeface="Wingdings" pitchFamily="2" charset="2"/>
              <a:buNone/>
            </a:pPr>
            <a:endParaRPr lang="fr-FR" sz="2200" dirty="0">
              <a:latin typeface="+mj-lt"/>
            </a:endParaRPr>
          </a:p>
          <a:p>
            <a:pPr algn="just">
              <a:lnSpc>
                <a:spcPct val="90000"/>
              </a:lnSpc>
              <a:buFont typeface="Wingdings" pitchFamily="2" charset="2"/>
              <a:buNone/>
            </a:pPr>
            <a:r>
              <a:rPr lang="fr-FR" sz="2200" dirty="0">
                <a:latin typeface="+mj-lt"/>
              </a:rPr>
              <a:t>	Bref, nous voulons vous donner des outils pour rassurer les personnes de votre école qui devront participer à cette affectation annuelle.</a:t>
            </a:r>
          </a:p>
          <a:p>
            <a:pPr>
              <a:lnSpc>
                <a:spcPct val="90000"/>
              </a:lnSpc>
              <a:buFont typeface="Wingdings" pitchFamily="2" charset="2"/>
              <a:buNone/>
            </a:pPr>
            <a:endParaRPr lang="fr-FR" sz="2000" dirty="0"/>
          </a:p>
          <a:p>
            <a:pPr>
              <a:lnSpc>
                <a:spcPct val="90000"/>
              </a:lnSpc>
              <a:buFont typeface="Wingdings" pitchFamily="2" charset="2"/>
              <a:buNone/>
            </a:pPr>
            <a:endParaRPr lang="fr-FR" sz="1600" i="1" dirty="0">
              <a:latin typeface="Bradley Hand ITC" pitchFamily="66" charset="0"/>
            </a:endParaRPr>
          </a:p>
        </p:txBody>
      </p:sp>
    </p:spTree>
  </p:cSld>
  <p:clrMapOvr>
    <a:masterClrMapping/>
  </p:clrMapOvr>
  <p:transition>
    <p:cu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custDataLst>
              <p:tags r:id="rId1"/>
            </p:custDataLst>
          </p:nvPr>
        </p:nvSpPr>
        <p:spPr/>
        <p:txBody>
          <a:bodyPr>
            <a:noAutofit/>
          </a:bodyPr>
          <a:lstStyle/>
          <a:p>
            <a:r>
              <a:rPr lang="fr-CA" dirty="0">
                <a:solidFill>
                  <a:srgbClr val="009999"/>
                </a:solidFill>
              </a:rPr>
              <a:t>Quelles classes d’emplois </a:t>
            </a:r>
            <a:r>
              <a:rPr lang="fr-CA" dirty="0" smtClean="0">
                <a:solidFill>
                  <a:srgbClr val="009999"/>
                </a:solidFill>
              </a:rPr>
              <a:t/>
            </a:r>
            <a:br>
              <a:rPr lang="fr-CA" dirty="0" smtClean="0">
                <a:solidFill>
                  <a:srgbClr val="009999"/>
                </a:solidFill>
              </a:rPr>
            </a:br>
            <a:r>
              <a:rPr lang="fr-CA" dirty="0" smtClean="0">
                <a:solidFill>
                  <a:srgbClr val="009999"/>
                </a:solidFill>
              </a:rPr>
              <a:t>sont concernées?</a:t>
            </a:r>
            <a:endParaRPr lang="fr-CA" dirty="0">
              <a:solidFill>
                <a:srgbClr val="009999"/>
              </a:solidFill>
            </a:endParaRPr>
          </a:p>
        </p:txBody>
      </p:sp>
      <p:sp>
        <p:nvSpPr>
          <p:cNvPr id="6" name="Espace réservé du numéro de diapositive 5"/>
          <p:cNvSpPr>
            <a:spLocks noGrp="1"/>
          </p:cNvSpPr>
          <p:nvPr>
            <p:ph type="sldNum" sz="quarter" idx="12"/>
            <p:custDataLst>
              <p:tags r:id="rId2"/>
            </p:custDataLst>
          </p:nvPr>
        </p:nvSpPr>
        <p:spPr/>
        <p:txBody>
          <a:bodyPr>
            <a:normAutofit/>
          </a:bodyPr>
          <a:lstStyle/>
          <a:p>
            <a:fld id="{F7D2DE87-762F-4949-90C9-999928028150}" type="slidenum">
              <a:rPr lang="fr-FR"/>
              <a:pPr/>
              <a:t>3</a:t>
            </a:fld>
            <a:endParaRPr lang="fr-FR"/>
          </a:p>
        </p:txBody>
      </p:sp>
      <p:sp>
        <p:nvSpPr>
          <p:cNvPr id="52227" name="Rectangle 3"/>
          <p:cNvSpPr>
            <a:spLocks noGrp="1" noChangeArrowheads="1"/>
          </p:cNvSpPr>
          <p:nvPr>
            <p:ph sz="quarter" idx="1"/>
            <p:custDataLst>
              <p:tags r:id="rId3"/>
            </p:custDataLst>
          </p:nvPr>
        </p:nvSpPr>
        <p:spPr>
          <a:xfrm>
            <a:off x="1066800" y="1772816"/>
            <a:ext cx="6169496" cy="3713584"/>
          </a:xfrm>
        </p:spPr>
        <p:txBody>
          <a:bodyPr/>
          <a:lstStyle/>
          <a:p>
            <a:pPr>
              <a:spcBef>
                <a:spcPct val="50000"/>
              </a:spcBef>
              <a:buClrTx/>
              <a:buSzTx/>
              <a:buFont typeface="Wingdings" pitchFamily="2" charset="2"/>
              <a:buNone/>
            </a:pPr>
            <a:r>
              <a:rPr lang="fr-CA" sz="2400" dirty="0"/>
              <a:t>	</a:t>
            </a:r>
          </a:p>
          <a:p>
            <a:pPr algn="just">
              <a:spcBef>
                <a:spcPct val="50000"/>
              </a:spcBef>
              <a:buClrTx/>
              <a:buSzTx/>
              <a:buFont typeface="Wingdings" pitchFamily="2" charset="2"/>
              <a:buNone/>
            </a:pPr>
            <a:r>
              <a:rPr lang="fr-CA" sz="2000" dirty="0" smtClean="0">
                <a:latin typeface="+mj-lt"/>
              </a:rPr>
              <a:t>	Salariés </a:t>
            </a:r>
            <a:r>
              <a:rPr lang="fr-CA" sz="2000" dirty="0">
                <a:latin typeface="+mj-lt"/>
              </a:rPr>
              <a:t>réguliers ou à l’essai détenant un poste </a:t>
            </a:r>
            <a:r>
              <a:rPr lang="fr-CA" sz="2000" dirty="0" smtClean="0">
                <a:latin typeface="+mj-lt"/>
              </a:rPr>
              <a:t>autre qu’un </a:t>
            </a:r>
            <a:r>
              <a:rPr lang="fr-CA" sz="2000" dirty="0">
                <a:latin typeface="+mj-lt"/>
              </a:rPr>
              <a:t>poste en adaptation scolaire ou un poste en service de garde.</a:t>
            </a:r>
          </a:p>
          <a:p>
            <a:pPr algn="just">
              <a:spcBef>
                <a:spcPct val="50000"/>
              </a:spcBef>
              <a:buClrTx/>
              <a:buSzTx/>
              <a:buFont typeface="Wingdings" pitchFamily="2" charset="2"/>
              <a:buNone/>
            </a:pPr>
            <a:endParaRPr lang="fr-CA" sz="2000" dirty="0">
              <a:latin typeface="+mj-lt"/>
            </a:endParaRPr>
          </a:p>
          <a:p>
            <a:pPr algn="just">
              <a:spcBef>
                <a:spcPct val="50000"/>
              </a:spcBef>
              <a:buClrTx/>
              <a:buSzTx/>
              <a:buFont typeface="Wingdings" pitchFamily="2" charset="2"/>
              <a:buNone/>
            </a:pPr>
            <a:r>
              <a:rPr lang="fr-CA" sz="2000" dirty="0" smtClean="0">
                <a:latin typeface="+mj-lt"/>
              </a:rPr>
              <a:t>	C’est-à-dire les </a:t>
            </a:r>
            <a:r>
              <a:rPr lang="fr-CA" sz="2000" dirty="0">
                <a:latin typeface="+mj-lt"/>
              </a:rPr>
              <a:t>classes d’emplois </a:t>
            </a:r>
            <a:r>
              <a:rPr lang="fr-CA" sz="2000" dirty="0" smtClean="0">
                <a:latin typeface="+mj-lt"/>
              </a:rPr>
              <a:t>suivantes: </a:t>
            </a:r>
            <a:endParaRPr lang="fr-CA" sz="2000" dirty="0">
              <a:latin typeface="+mj-lt"/>
            </a:endParaRPr>
          </a:p>
          <a:p>
            <a:pPr>
              <a:spcBef>
                <a:spcPct val="50000"/>
              </a:spcBef>
              <a:buClrTx/>
              <a:buSzTx/>
              <a:buFont typeface="Wingdings" pitchFamily="2" charset="2"/>
              <a:buNone/>
            </a:pPr>
            <a:endParaRPr lang="fr-CA"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custDataLst>
              <p:tags r:id="rId1"/>
            </p:custDataLst>
          </p:nvPr>
        </p:nvSpPr>
        <p:spPr>
          <a:xfrm>
            <a:off x="827584" y="548680"/>
            <a:ext cx="7772400" cy="533400"/>
          </a:xfrm>
        </p:spPr>
        <p:txBody>
          <a:bodyPr>
            <a:noAutofit/>
          </a:bodyPr>
          <a:lstStyle/>
          <a:p>
            <a:r>
              <a:rPr lang="fr-CA" dirty="0">
                <a:solidFill>
                  <a:srgbClr val="009999"/>
                </a:solidFill>
              </a:rPr>
              <a:t>Quelles classes d’emplois sont </a:t>
            </a:r>
            <a:r>
              <a:rPr lang="fr-CA" dirty="0" smtClean="0">
                <a:solidFill>
                  <a:srgbClr val="009999"/>
                </a:solidFill>
              </a:rPr>
              <a:t>concernées?</a:t>
            </a:r>
            <a:endParaRPr lang="fr-CA" dirty="0">
              <a:solidFill>
                <a:srgbClr val="009999"/>
              </a:solidFill>
            </a:endParaRPr>
          </a:p>
        </p:txBody>
      </p:sp>
      <p:sp>
        <p:nvSpPr>
          <p:cNvPr id="7" name="Espace réservé du numéro de diapositive 6"/>
          <p:cNvSpPr>
            <a:spLocks noGrp="1"/>
          </p:cNvSpPr>
          <p:nvPr>
            <p:ph type="sldNum" sz="quarter" idx="12"/>
            <p:custDataLst>
              <p:tags r:id="rId2"/>
            </p:custDataLst>
          </p:nvPr>
        </p:nvSpPr>
        <p:spPr/>
        <p:txBody>
          <a:bodyPr>
            <a:normAutofit/>
          </a:bodyPr>
          <a:lstStyle/>
          <a:p>
            <a:fld id="{62B0D936-A784-4F6D-86C5-02241A997599}" type="slidenum">
              <a:rPr lang="fr-FR"/>
              <a:pPr/>
              <a:t>4</a:t>
            </a:fld>
            <a:endParaRPr lang="fr-FR"/>
          </a:p>
        </p:txBody>
      </p:sp>
      <p:sp>
        <p:nvSpPr>
          <p:cNvPr id="107523" name="Rectangle 3"/>
          <p:cNvSpPr>
            <a:spLocks noGrp="1" noChangeArrowheads="1"/>
          </p:cNvSpPr>
          <p:nvPr>
            <p:ph sz="quarter" idx="1"/>
            <p:custDataLst>
              <p:tags r:id="rId3"/>
            </p:custDataLst>
          </p:nvPr>
        </p:nvSpPr>
        <p:spPr>
          <a:xfrm>
            <a:off x="755576" y="1412776"/>
            <a:ext cx="3369568" cy="4331568"/>
          </a:xfrm>
        </p:spPr>
        <p:txBody>
          <a:bodyPr>
            <a:normAutofit/>
          </a:bodyPr>
          <a:lstStyle/>
          <a:p>
            <a:pPr>
              <a:spcBef>
                <a:spcPct val="50000"/>
              </a:spcBef>
              <a:buClrTx/>
              <a:buSzTx/>
              <a:buFont typeface="Wingdings" pitchFamily="2" charset="2"/>
              <a:buNone/>
            </a:pPr>
            <a:r>
              <a:rPr lang="fr-FR" sz="1600" dirty="0" smtClean="0">
                <a:latin typeface="+mj-lt"/>
                <a:cs typeface="Arial" pitchFamily="34" charset="0"/>
              </a:rPr>
              <a:t>Tech. </a:t>
            </a:r>
            <a:r>
              <a:rPr lang="fr-FR" sz="1600" dirty="0">
                <a:latin typeface="+mj-lt"/>
                <a:cs typeface="Arial" pitchFamily="34" charset="0"/>
              </a:rPr>
              <a:t>en administration</a:t>
            </a:r>
          </a:p>
          <a:p>
            <a:pPr>
              <a:spcBef>
                <a:spcPct val="50000"/>
              </a:spcBef>
              <a:buClrTx/>
              <a:buSzTx/>
              <a:buFont typeface="Wingdings" pitchFamily="2" charset="2"/>
              <a:buNone/>
            </a:pPr>
            <a:r>
              <a:rPr lang="fr-FR" sz="1600" dirty="0" smtClean="0">
                <a:latin typeface="+mj-lt"/>
                <a:cs typeface="Arial" pitchFamily="34" charset="0"/>
              </a:rPr>
              <a:t>Tech. </a:t>
            </a:r>
            <a:r>
              <a:rPr lang="fr-FR" sz="1600" dirty="0">
                <a:latin typeface="+mj-lt"/>
                <a:cs typeface="Arial" pitchFamily="34" charset="0"/>
              </a:rPr>
              <a:t>en arts graphiques</a:t>
            </a:r>
          </a:p>
          <a:p>
            <a:pPr>
              <a:spcBef>
                <a:spcPct val="50000"/>
              </a:spcBef>
              <a:buClrTx/>
              <a:buSzTx/>
              <a:buFont typeface="Wingdings" pitchFamily="2" charset="2"/>
              <a:buNone/>
            </a:pPr>
            <a:r>
              <a:rPr lang="fr-FR" sz="1600" dirty="0" smtClean="0">
                <a:latin typeface="+mj-lt"/>
                <a:cs typeface="Arial" pitchFamily="34" charset="0"/>
              </a:rPr>
              <a:t>Tech. </a:t>
            </a:r>
            <a:r>
              <a:rPr lang="fr-FR" sz="1600" dirty="0">
                <a:latin typeface="+mj-lt"/>
                <a:cs typeface="Arial" pitchFamily="34" charset="0"/>
              </a:rPr>
              <a:t>en audiovisuel</a:t>
            </a:r>
          </a:p>
          <a:p>
            <a:pPr>
              <a:spcBef>
                <a:spcPct val="50000"/>
              </a:spcBef>
              <a:buClrTx/>
              <a:buSzTx/>
              <a:buFont typeface="Wingdings" pitchFamily="2" charset="2"/>
              <a:buNone/>
            </a:pPr>
            <a:r>
              <a:rPr lang="fr-FR" sz="1600" dirty="0" smtClean="0">
                <a:latin typeface="+mj-lt"/>
                <a:cs typeface="Arial" pitchFamily="34" charset="0"/>
              </a:rPr>
              <a:t>Tech. </a:t>
            </a:r>
            <a:r>
              <a:rPr lang="fr-FR" sz="1600" dirty="0">
                <a:latin typeface="+mj-lt"/>
                <a:cs typeface="Arial" pitchFamily="34" charset="0"/>
              </a:rPr>
              <a:t>en bâtiment</a:t>
            </a:r>
          </a:p>
          <a:p>
            <a:pPr>
              <a:spcBef>
                <a:spcPct val="50000"/>
              </a:spcBef>
              <a:buClrTx/>
              <a:buSzTx/>
              <a:buFont typeface="Wingdings" pitchFamily="2" charset="2"/>
              <a:buNone/>
            </a:pPr>
            <a:r>
              <a:rPr lang="fr-FR" sz="1600" dirty="0" smtClean="0">
                <a:latin typeface="+mj-lt"/>
                <a:cs typeface="Arial" pitchFamily="34" charset="0"/>
              </a:rPr>
              <a:t>Tech. </a:t>
            </a:r>
            <a:r>
              <a:rPr lang="fr-FR" sz="1600" dirty="0">
                <a:latin typeface="+mj-lt"/>
                <a:cs typeface="Arial" pitchFamily="34" charset="0"/>
              </a:rPr>
              <a:t>en documentation</a:t>
            </a:r>
          </a:p>
          <a:p>
            <a:pPr>
              <a:spcBef>
                <a:spcPct val="50000"/>
              </a:spcBef>
              <a:buClrTx/>
              <a:buSzTx/>
              <a:buFont typeface="Wingdings" pitchFamily="2" charset="2"/>
              <a:buNone/>
            </a:pPr>
            <a:r>
              <a:rPr lang="fr-FR" sz="1600" dirty="0" smtClean="0">
                <a:latin typeface="+mj-lt"/>
                <a:cs typeface="Arial" pitchFamily="34" charset="0"/>
              </a:rPr>
              <a:t>Tech. </a:t>
            </a:r>
            <a:r>
              <a:rPr lang="fr-FR" sz="1600" dirty="0">
                <a:latin typeface="+mj-lt"/>
                <a:cs typeface="Arial" pitchFamily="34" charset="0"/>
              </a:rPr>
              <a:t>en électronique</a:t>
            </a:r>
          </a:p>
          <a:p>
            <a:pPr>
              <a:spcBef>
                <a:spcPct val="50000"/>
              </a:spcBef>
              <a:buClrTx/>
              <a:buSzTx/>
              <a:buFont typeface="Wingdings" pitchFamily="2" charset="2"/>
              <a:buNone/>
            </a:pPr>
            <a:r>
              <a:rPr lang="fr-FR" sz="1600" dirty="0" smtClean="0">
                <a:latin typeface="+mj-lt"/>
                <a:cs typeface="Arial" pitchFamily="34" charset="0"/>
              </a:rPr>
              <a:t>Tech. </a:t>
            </a:r>
            <a:r>
              <a:rPr lang="fr-FR" sz="1600" dirty="0">
                <a:latin typeface="+mj-lt"/>
                <a:cs typeface="Arial" pitchFamily="34" charset="0"/>
              </a:rPr>
              <a:t>en Informatique</a:t>
            </a:r>
          </a:p>
          <a:p>
            <a:pPr>
              <a:spcBef>
                <a:spcPct val="50000"/>
              </a:spcBef>
              <a:buClrTx/>
              <a:buSzTx/>
              <a:buFont typeface="Wingdings" pitchFamily="2" charset="2"/>
              <a:buNone/>
            </a:pPr>
            <a:r>
              <a:rPr lang="fr-FR" sz="1600" dirty="0" smtClean="0">
                <a:latin typeface="+mj-lt"/>
                <a:cs typeface="Arial" pitchFamily="34" charset="0"/>
              </a:rPr>
              <a:t>Tech. </a:t>
            </a:r>
            <a:r>
              <a:rPr lang="fr-FR" sz="1600" dirty="0">
                <a:latin typeface="+mj-lt"/>
                <a:cs typeface="Arial" pitchFamily="34" charset="0"/>
              </a:rPr>
              <a:t>en loisir </a:t>
            </a:r>
          </a:p>
          <a:p>
            <a:pPr>
              <a:spcBef>
                <a:spcPct val="50000"/>
              </a:spcBef>
              <a:buClrTx/>
              <a:buSzTx/>
              <a:buFont typeface="Wingdings" pitchFamily="2" charset="2"/>
              <a:buNone/>
            </a:pPr>
            <a:r>
              <a:rPr lang="fr-FR" sz="1600" dirty="0" smtClean="0">
                <a:latin typeface="+mj-lt"/>
                <a:cs typeface="Arial" pitchFamily="34" charset="0"/>
              </a:rPr>
              <a:t>Tech. </a:t>
            </a:r>
            <a:r>
              <a:rPr lang="fr-FR" sz="1600" dirty="0">
                <a:latin typeface="+mj-lt"/>
                <a:cs typeface="Arial" pitchFamily="34" charset="0"/>
              </a:rPr>
              <a:t>en </a:t>
            </a:r>
            <a:r>
              <a:rPr lang="fr-FR" sz="1600" dirty="0" err="1" smtClean="0">
                <a:latin typeface="+mj-lt"/>
                <a:cs typeface="Arial" pitchFamily="34" charset="0"/>
              </a:rPr>
              <a:t>org</a:t>
            </a:r>
            <a:r>
              <a:rPr lang="fr-FR" sz="1600" dirty="0" smtClean="0">
                <a:latin typeface="+mj-lt"/>
                <a:cs typeface="Arial" pitchFamily="34" charset="0"/>
              </a:rPr>
              <a:t>. scolaire</a:t>
            </a:r>
            <a:endParaRPr lang="fr-FR" sz="1600" dirty="0">
              <a:latin typeface="+mj-lt"/>
              <a:cs typeface="Arial" pitchFamily="34" charset="0"/>
            </a:endParaRPr>
          </a:p>
          <a:p>
            <a:pPr>
              <a:spcBef>
                <a:spcPct val="50000"/>
              </a:spcBef>
              <a:buClrTx/>
              <a:buSzTx/>
              <a:buFont typeface="Wingdings" pitchFamily="2" charset="2"/>
              <a:buNone/>
            </a:pPr>
            <a:r>
              <a:rPr lang="fr-FR" sz="1600" dirty="0" smtClean="0">
                <a:latin typeface="+mj-lt"/>
                <a:cs typeface="Arial" pitchFamily="34" charset="0"/>
              </a:rPr>
              <a:t>Tech. </a:t>
            </a:r>
            <a:r>
              <a:rPr lang="fr-FR" sz="1600" dirty="0">
                <a:latin typeface="+mj-lt"/>
                <a:cs typeface="Arial" pitchFamily="34" charset="0"/>
              </a:rPr>
              <a:t>en psychométrie </a:t>
            </a:r>
          </a:p>
          <a:p>
            <a:pPr>
              <a:spcBef>
                <a:spcPct val="50000"/>
              </a:spcBef>
              <a:buClrTx/>
              <a:buSzTx/>
              <a:buFont typeface="Wingdings" pitchFamily="2" charset="2"/>
              <a:buNone/>
            </a:pPr>
            <a:r>
              <a:rPr lang="fr-FR" sz="1600" dirty="0" smtClean="0">
                <a:latin typeface="+mj-lt"/>
                <a:cs typeface="Arial" pitchFamily="34" charset="0"/>
              </a:rPr>
              <a:t>Tech. </a:t>
            </a:r>
            <a:r>
              <a:rPr lang="fr-FR" sz="1600" dirty="0">
                <a:latin typeface="+mj-lt"/>
                <a:cs typeface="Arial" pitchFamily="34" charset="0"/>
              </a:rPr>
              <a:t>en transport scolaire</a:t>
            </a:r>
          </a:p>
          <a:p>
            <a:pPr>
              <a:spcBef>
                <a:spcPct val="50000"/>
              </a:spcBef>
              <a:buClrTx/>
              <a:buSzTx/>
              <a:buFont typeface="Wingdings" pitchFamily="2" charset="2"/>
              <a:buNone/>
            </a:pPr>
            <a:endParaRPr lang="fr-FR" sz="1600" dirty="0">
              <a:latin typeface="ArialMT" charset="0"/>
            </a:endParaRPr>
          </a:p>
        </p:txBody>
      </p:sp>
      <p:sp>
        <p:nvSpPr>
          <p:cNvPr id="107524" name="Rectangle 4"/>
          <p:cNvSpPr>
            <a:spLocks noGrp="1" noChangeArrowheads="1"/>
          </p:cNvSpPr>
          <p:nvPr>
            <p:ph sz="quarter" idx="2"/>
            <p:custDataLst>
              <p:tags r:id="rId4"/>
            </p:custDataLst>
          </p:nvPr>
        </p:nvSpPr>
        <p:spPr>
          <a:xfrm>
            <a:off x="4283968" y="1628800"/>
            <a:ext cx="3888432" cy="3744416"/>
          </a:xfrm>
        </p:spPr>
        <p:txBody>
          <a:bodyPr>
            <a:normAutofit/>
          </a:bodyPr>
          <a:lstStyle/>
          <a:p>
            <a:pPr>
              <a:spcBef>
                <a:spcPct val="50000"/>
              </a:spcBef>
              <a:buClrTx/>
              <a:buSzTx/>
              <a:buFont typeface="Wingdings" pitchFamily="2" charset="2"/>
              <a:buNone/>
            </a:pPr>
            <a:r>
              <a:rPr lang="fr-FR" sz="1600" dirty="0" smtClean="0">
                <a:latin typeface="+mj-lt"/>
                <a:cs typeface="Arial" pitchFamily="34" charset="0"/>
              </a:rPr>
              <a:t>Tech de </a:t>
            </a:r>
            <a:r>
              <a:rPr lang="fr-FR" sz="1600" dirty="0">
                <a:latin typeface="+mj-lt"/>
                <a:cs typeface="Arial" pitchFamily="34" charset="0"/>
              </a:rPr>
              <a:t>travaux pratiques</a:t>
            </a:r>
          </a:p>
          <a:p>
            <a:pPr>
              <a:spcBef>
                <a:spcPct val="50000"/>
              </a:spcBef>
              <a:buClrTx/>
              <a:buSzTx/>
              <a:buFont typeface="Wingdings" pitchFamily="2" charset="2"/>
              <a:buNone/>
            </a:pPr>
            <a:r>
              <a:rPr lang="fr-FR" sz="1600" dirty="0">
                <a:latin typeface="+mj-lt"/>
                <a:cs typeface="Arial" pitchFamily="34" charset="0"/>
              </a:rPr>
              <a:t>Appariteur</a:t>
            </a:r>
          </a:p>
          <a:p>
            <a:pPr>
              <a:spcBef>
                <a:spcPct val="50000"/>
              </a:spcBef>
              <a:buClrTx/>
              <a:buSzTx/>
              <a:buFont typeface="Wingdings" pitchFamily="2" charset="2"/>
              <a:buNone/>
            </a:pPr>
            <a:r>
              <a:rPr lang="fr-FR" sz="1600" dirty="0" err="1" smtClean="0">
                <a:latin typeface="+mj-lt"/>
                <a:cs typeface="Arial" pitchFamily="34" charset="0"/>
              </a:rPr>
              <a:t>Opér</a:t>
            </a:r>
            <a:r>
              <a:rPr lang="fr-FR" sz="1600" dirty="0" smtClean="0">
                <a:latin typeface="+mj-lt"/>
                <a:cs typeface="Arial" pitchFamily="34" charset="0"/>
              </a:rPr>
              <a:t>. </a:t>
            </a:r>
            <a:r>
              <a:rPr lang="fr-FR" sz="1600" dirty="0">
                <a:latin typeface="+mj-lt"/>
                <a:cs typeface="Arial" pitchFamily="34" charset="0"/>
              </a:rPr>
              <a:t>en </a:t>
            </a:r>
            <a:r>
              <a:rPr lang="fr-FR" sz="1600" dirty="0" smtClean="0">
                <a:latin typeface="+mj-lt"/>
                <a:cs typeface="Arial" pitchFamily="34" charset="0"/>
              </a:rPr>
              <a:t>info classe </a:t>
            </a:r>
            <a:r>
              <a:rPr lang="fr-FR" sz="1600" dirty="0">
                <a:latin typeface="+mj-lt"/>
                <a:cs typeface="Arial" pitchFamily="34" charset="0"/>
              </a:rPr>
              <a:t>I</a:t>
            </a:r>
          </a:p>
          <a:p>
            <a:pPr>
              <a:spcBef>
                <a:spcPct val="50000"/>
              </a:spcBef>
              <a:buClrTx/>
              <a:buSzTx/>
              <a:buFont typeface="Wingdings" pitchFamily="2" charset="2"/>
              <a:buNone/>
            </a:pPr>
            <a:r>
              <a:rPr lang="fr-FR" sz="1600" dirty="0">
                <a:latin typeface="+mj-lt"/>
                <a:cs typeface="Arial" pitchFamily="34" charset="0"/>
              </a:rPr>
              <a:t>Surveillant d’élèves </a:t>
            </a:r>
            <a:endParaRPr lang="fr-CA" sz="1600" dirty="0">
              <a:latin typeface="+mj-lt"/>
              <a:cs typeface="Arial" pitchFamily="34" charset="0"/>
            </a:endParaRPr>
          </a:p>
          <a:p>
            <a:pPr>
              <a:spcBef>
                <a:spcPct val="50000"/>
              </a:spcBef>
              <a:buClrTx/>
              <a:buSzTx/>
              <a:buFont typeface="Wingdings" pitchFamily="2" charset="2"/>
              <a:buNone/>
            </a:pPr>
            <a:r>
              <a:rPr lang="fr-FR" sz="1600" dirty="0">
                <a:latin typeface="+mj-lt"/>
                <a:cs typeface="Arial" pitchFamily="34" charset="0"/>
              </a:rPr>
              <a:t>Sauveteur ou </a:t>
            </a:r>
            <a:r>
              <a:rPr lang="fr-FR" sz="1600" dirty="0" smtClean="0">
                <a:latin typeface="+mj-lt"/>
                <a:cs typeface="Arial" pitchFamily="34" charset="0"/>
              </a:rPr>
              <a:t>surveillant sauveteur</a:t>
            </a:r>
            <a:endParaRPr lang="fr-FR" sz="1600" dirty="0">
              <a:latin typeface="+mj-lt"/>
              <a:cs typeface="Arial" pitchFamily="34" charset="0"/>
            </a:endParaRPr>
          </a:p>
          <a:p>
            <a:pPr>
              <a:spcBef>
                <a:spcPct val="50000"/>
              </a:spcBef>
              <a:buClrTx/>
              <a:buSzTx/>
              <a:buFont typeface="Wingdings" pitchFamily="2" charset="2"/>
              <a:buNone/>
            </a:pPr>
            <a:r>
              <a:rPr lang="fr-FR" sz="1600" dirty="0">
                <a:latin typeface="+mj-lt"/>
                <a:cs typeface="Arial" pitchFamily="34" charset="0"/>
              </a:rPr>
              <a:t>Acheteur</a:t>
            </a:r>
          </a:p>
          <a:p>
            <a:pPr>
              <a:spcBef>
                <a:spcPct val="50000"/>
              </a:spcBef>
              <a:buClrTx/>
              <a:buSzTx/>
              <a:buFont typeface="Wingdings" pitchFamily="2" charset="2"/>
              <a:buNone/>
            </a:pPr>
            <a:r>
              <a:rPr lang="fr-FR" sz="1600" dirty="0">
                <a:latin typeface="+mj-lt"/>
                <a:cs typeface="Arial" pitchFamily="34" charset="0"/>
              </a:rPr>
              <a:t>Agent de bureau, classe II </a:t>
            </a:r>
          </a:p>
          <a:p>
            <a:pPr>
              <a:spcBef>
                <a:spcPct val="50000"/>
              </a:spcBef>
              <a:buClrTx/>
              <a:buSzTx/>
              <a:buFont typeface="Wingdings" pitchFamily="2" charset="2"/>
              <a:buNone/>
            </a:pPr>
            <a:r>
              <a:rPr lang="fr-FR" sz="1600" dirty="0">
                <a:latin typeface="+mj-lt"/>
                <a:cs typeface="Arial" pitchFamily="34" charset="0"/>
              </a:rPr>
              <a:t>Agent de bureau, classe I </a:t>
            </a:r>
          </a:p>
          <a:p>
            <a:pPr>
              <a:spcBef>
                <a:spcPct val="50000"/>
              </a:spcBef>
              <a:buClrTx/>
              <a:buSzTx/>
              <a:buFont typeface="Wingdings" pitchFamily="2" charset="2"/>
              <a:buNone/>
            </a:pPr>
            <a:r>
              <a:rPr lang="fr-FR" sz="1600" dirty="0">
                <a:latin typeface="+mj-lt"/>
                <a:cs typeface="Arial" pitchFamily="34" charset="0"/>
              </a:rPr>
              <a:t>Agent de bureau, classe principale</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custDataLst>
              <p:tags r:id="rId1"/>
            </p:custDataLst>
          </p:nvPr>
        </p:nvSpPr>
        <p:spPr>
          <a:xfrm>
            <a:off x="740661" y="116632"/>
            <a:ext cx="7772400" cy="1014264"/>
          </a:xfrm>
        </p:spPr>
        <p:txBody>
          <a:bodyPr>
            <a:noAutofit/>
          </a:bodyPr>
          <a:lstStyle/>
          <a:p>
            <a:r>
              <a:rPr lang="fr-CA" dirty="0">
                <a:solidFill>
                  <a:srgbClr val="009999"/>
                </a:solidFill>
              </a:rPr>
              <a:t>Quelles classes d’emplois sont </a:t>
            </a:r>
            <a:r>
              <a:rPr lang="fr-CA" dirty="0" smtClean="0">
                <a:solidFill>
                  <a:srgbClr val="009999"/>
                </a:solidFill>
              </a:rPr>
              <a:t>concernées?</a:t>
            </a:r>
            <a:endParaRPr lang="fr-CA" dirty="0">
              <a:solidFill>
                <a:srgbClr val="009999"/>
              </a:solidFill>
            </a:endParaRPr>
          </a:p>
        </p:txBody>
      </p:sp>
      <p:sp>
        <p:nvSpPr>
          <p:cNvPr id="7" name="Espace réservé du numéro de diapositive 6"/>
          <p:cNvSpPr>
            <a:spLocks noGrp="1"/>
          </p:cNvSpPr>
          <p:nvPr>
            <p:ph type="sldNum" sz="quarter" idx="12"/>
            <p:custDataLst>
              <p:tags r:id="rId2"/>
            </p:custDataLst>
          </p:nvPr>
        </p:nvSpPr>
        <p:spPr/>
        <p:txBody>
          <a:bodyPr>
            <a:normAutofit/>
          </a:bodyPr>
          <a:lstStyle/>
          <a:p>
            <a:fld id="{B1DB30C3-7D4A-4E2D-8EF9-9A62536C5663}" type="slidenum">
              <a:rPr lang="fr-FR"/>
              <a:pPr/>
              <a:t>5</a:t>
            </a:fld>
            <a:endParaRPr lang="fr-FR"/>
          </a:p>
        </p:txBody>
      </p:sp>
      <p:sp>
        <p:nvSpPr>
          <p:cNvPr id="108547" name="Rectangle 3"/>
          <p:cNvSpPr>
            <a:spLocks noGrp="1" noChangeArrowheads="1"/>
          </p:cNvSpPr>
          <p:nvPr>
            <p:ph sz="quarter" idx="1"/>
            <p:custDataLst>
              <p:tags r:id="rId3"/>
            </p:custDataLst>
          </p:nvPr>
        </p:nvSpPr>
        <p:spPr>
          <a:xfrm>
            <a:off x="899592" y="1484784"/>
            <a:ext cx="3073152" cy="4752528"/>
          </a:xfrm>
        </p:spPr>
        <p:txBody>
          <a:bodyPr>
            <a:normAutofit/>
          </a:bodyPr>
          <a:lstStyle/>
          <a:p>
            <a:pPr>
              <a:spcBef>
                <a:spcPct val="50000"/>
              </a:spcBef>
              <a:buClrTx/>
              <a:buSzTx/>
              <a:buFont typeface="Wingdings" pitchFamily="2" charset="2"/>
              <a:buNone/>
            </a:pPr>
            <a:r>
              <a:rPr lang="fr-FR" sz="1600" dirty="0">
                <a:latin typeface="+mj-lt"/>
                <a:cs typeface="Arial" pitchFamily="34" charset="0"/>
              </a:rPr>
              <a:t>Magasinier, classe II</a:t>
            </a:r>
          </a:p>
          <a:p>
            <a:pPr>
              <a:spcBef>
                <a:spcPct val="50000"/>
              </a:spcBef>
              <a:buClrTx/>
              <a:buSzTx/>
              <a:buFont typeface="Wingdings" pitchFamily="2" charset="2"/>
              <a:buNone/>
            </a:pPr>
            <a:r>
              <a:rPr lang="fr-FR" sz="1600" dirty="0">
                <a:latin typeface="+mj-lt"/>
                <a:cs typeface="Arial" pitchFamily="34" charset="0"/>
              </a:rPr>
              <a:t>Magasinier, classe I</a:t>
            </a:r>
          </a:p>
          <a:p>
            <a:pPr>
              <a:spcBef>
                <a:spcPct val="50000"/>
              </a:spcBef>
              <a:buClrTx/>
              <a:buSzTx/>
              <a:buFont typeface="Wingdings" pitchFamily="2" charset="2"/>
              <a:buNone/>
            </a:pPr>
            <a:r>
              <a:rPr lang="fr-FR" sz="1600" dirty="0">
                <a:latin typeface="+mj-lt"/>
                <a:cs typeface="Arial" pitchFamily="34" charset="0"/>
              </a:rPr>
              <a:t>Opérateur en reprographie</a:t>
            </a:r>
          </a:p>
          <a:p>
            <a:pPr>
              <a:spcBef>
                <a:spcPct val="50000"/>
              </a:spcBef>
              <a:buClrTx/>
              <a:buSzTx/>
              <a:buFont typeface="Wingdings" pitchFamily="2" charset="2"/>
              <a:buNone/>
            </a:pPr>
            <a:r>
              <a:rPr lang="fr-FR" sz="1600" dirty="0">
                <a:latin typeface="+mj-lt"/>
                <a:cs typeface="Arial" pitchFamily="34" charset="0"/>
              </a:rPr>
              <a:t>Secrétaire d’école ou de centre </a:t>
            </a:r>
          </a:p>
          <a:p>
            <a:pPr>
              <a:spcBef>
                <a:spcPct val="50000"/>
              </a:spcBef>
              <a:buClrTx/>
              <a:buSzTx/>
              <a:buFont typeface="Wingdings" pitchFamily="2" charset="2"/>
              <a:buNone/>
            </a:pPr>
            <a:r>
              <a:rPr lang="fr-FR" sz="1600" dirty="0">
                <a:latin typeface="+mj-lt"/>
                <a:cs typeface="Arial" pitchFamily="34" charset="0"/>
              </a:rPr>
              <a:t>Secrétaire de gestion</a:t>
            </a:r>
          </a:p>
          <a:p>
            <a:pPr>
              <a:spcBef>
                <a:spcPct val="50000"/>
              </a:spcBef>
              <a:buClrTx/>
              <a:buSzTx/>
              <a:buFont typeface="Wingdings" pitchFamily="2" charset="2"/>
              <a:buNone/>
            </a:pPr>
            <a:r>
              <a:rPr lang="fr-FR" sz="1600" dirty="0">
                <a:latin typeface="+mj-lt"/>
                <a:cs typeface="Arial" pitchFamily="34" charset="0"/>
              </a:rPr>
              <a:t>Secrétaire</a:t>
            </a:r>
          </a:p>
          <a:p>
            <a:pPr>
              <a:spcBef>
                <a:spcPct val="50000"/>
              </a:spcBef>
              <a:buClrTx/>
              <a:buSzTx/>
              <a:buFont typeface="Wingdings" pitchFamily="2" charset="2"/>
              <a:buNone/>
            </a:pPr>
            <a:r>
              <a:rPr lang="fr-FR" sz="1600" dirty="0">
                <a:latin typeface="+mj-lt"/>
                <a:cs typeface="Arial" pitchFamily="34" charset="0"/>
              </a:rPr>
              <a:t>Électricien </a:t>
            </a:r>
          </a:p>
          <a:p>
            <a:pPr>
              <a:spcBef>
                <a:spcPct val="50000"/>
              </a:spcBef>
              <a:buClrTx/>
              <a:buSzTx/>
              <a:buFont typeface="Wingdings" pitchFamily="2" charset="2"/>
              <a:buNone/>
            </a:pPr>
            <a:r>
              <a:rPr lang="fr-FR" sz="1600" dirty="0">
                <a:latin typeface="+mj-lt"/>
                <a:cs typeface="Arial" pitchFamily="34" charset="0"/>
              </a:rPr>
              <a:t>Électricien, classe </a:t>
            </a:r>
            <a:r>
              <a:rPr lang="fr-FR" sz="1600" dirty="0" smtClean="0">
                <a:latin typeface="+mj-lt"/>
                <a:cs typeface="Arial" pitchFamily="34" charset="0"/>
              </a:rPr>
              <a:t>principale</a:t>
            </a:r>
            <a:endParaRPr lang="fr-FR" sz="1600" dirty="0">
              <a:latin typeface="+mj-lt"/>
              <a:cs typeface="Arial" pitchFamily="34" charset="0"/>
            </a:endParaRPr>
          </a:p>
          <a:p>
            <a:pPr>
              <a:spcBef>
                <a:spcPct val="50000"/>
              </a:spcBef>
              <a:buClrTx/>
              <a:buSzTx/>
              <a:buFont typeface="Wingdings" pitchFamily="2" charset="2"/>
              <a:buNone/>
            </a:pPr>
            <a:r>
              <a:rPr lang="fr-FR" sz="1600" dirty="0">
                <a:latin typeface="+mj-lt"/>
                <a:cs typeface="Arial" pitchFamily="34" charset="0"/>
              </a:rPr>
              <a:t>Menuisier </a:t>
            </a:r>
          </a:p>
          <a:p>
            <a:pPr>
              <a:spcBef>
                <a:spcPct val="50000"/>
              </a:spcBef>
              <a:buClrTx/>
              <a:buSzTx/>
              <a:buFont typeface="Wingdings" pitchFamily="2" charset="2"/>
              <a:buNone/>
            </a:pPr>
            <a:r>
              <a:rPr lang="fr-FR" sz="1600" dirty="0" smtClean="0">
                <a:latin typeface="+mj-lt"/>
                <a:cs typeface="Arial" pitchFamily="34" charset="0"/>
              </a:rPr>
              <a:t>OCE </a:t>
            </a:r>
          </a:p>
          <a:p>
            <a:pPr>
              <a:spcBef>
                <a:spcPct val="50000"/>
              </a:spcBef>
              <a:buClrTx/>
              <a:buSzTx/>
              <a:buFont typeface="Wingdings" pitchFamily="2" charset="2"/>
              <a:buNone/>
            </a:pPr>
            <a:r>
              <a:rPr lang="fr-FR" sz="1600" dirty="0" smtClean="0">
                <a:latin typeface="+mj-lt"/>
                <a:cs typeface="Arial" pitchFamily="34" charset="0"/>
              </a:rPr>
              <a:t>Tuyauteur </a:t>
            </a:r>
            <a:endParaRPr lang="fr-FR" sz="1600" dirty="0">
              <a:latin typeface="+mj-lt"/>
              <a:cs typeface="Arial" pitchFamily="34" charset="0"/>
            </a:endParaRPr>
          </a:p>
          <a:p>
            <a:pPr>
              <a:spcBef>
                <a:spcPct val="50000"/>
              </a:spcBef>
              <a:buClrTx/>
              <a:buSzTx/>
              <a:buFont typeface="Wingdings" pitchFamily="2" charset="2"/>
              <a:buNone/>
            </a:pPr>
            <a:r>
              <a:rPr lang="fr-FR" sz="1600" dirty="0">
                <a:latin typeface="+mj-lt"/>
                <a:cs typeface="Arial" pitchFamily="34" charset="0"/>
              </a:rPr>
              <a:t>Aide de métiers </a:t>
            </a:r>
          </a:p>
          <a:p>
            <a:pPr>
              <a:spcBef>
                <a:spcPct val="50000"/>
              </a:spcBef>
              <a:buClrTx/>
              <a:buSzTx/>
              <a:buFont typeface="Wingdings" pitchFamily="2" charset="2"/>
              <a:buNone/>
            </a:pPr>
            <a:endParaRPr lang="fr-FR" sz="2000" dirty="0">
              <a:latin typeface="ArialMT" charset="0"/>
            </a:endParaRPr>
          </a:p>
        </p:txBody>
      </p:sp>
      <p:sp>
        <p:nvSpPr>
          <p:cNvPr id="108548" name="Rectangle 4"/>
          <p:cNvSpPr>
            <a:spLocks noGrp="1" noChangeArrowheads="1"/>
          </p:cNvSpPr>
          <p:nvPr>
            <p:ph sz="quarter" idx="2"/>
            <p:custDataLst>
              <p:tags r:id="rId4"/>
            </p:custDataLst>
          </p:nvPr>
        </p:nvSpPr>
        <p:spPr>
          <a:xfrm>
            <a:off x="4211960" y="1556792"/>
            <a:ext cx="4320480" cy="4248472"/>
          </a:xfrm>
        </p:spPr>
        <p:txBody>
          <a:bodyPr>
            <a:normAutofit/>
          </a:bodyPr>
          <a:lstStyle/>
          <a:p>
            <a:pPr>
              <a:spcBef>
                <a:spcPct val="50000"/>
              </a:spcBef>
              <a:buClrTx/>
              <a:buSzTx/>
              <a:buFont typeface="Wingdings" pitchFamily="2" charset="2"/>
              <a:buNone/>
            </a:pPr>
            <a:r>
              <a:rPr lang="fr-FR" sz="1600" dirty="0">
                <a:latin typeface="+mj-lt"/>
                <a:cs typeface="Arial" pitchFamily="34" charset="0"/>
              </a:rPr>
              <a:t>Aide général de cuisine</a:t>
            </a:r>
          </a:p>
          <a:p>
            <a:pPr>
              <a:spcBef>
                <a:spcPct val="50000"/>
              </a:spcBef>
              <a:buClrTx/>
              <a:buSzTx/>
              <a:buFont typeface="Wingdings" pitchFamily="2" charset="2"/>
              <a:buNone/>
            </a:pPr>
            <a:r>
              <a:rPr lang="fr-FR" sz="1600" dirty="0">
                <a:latin typeface="+mj-lt"/>
                <a:cs typeface="Arial" pitchFamily="34" charset="0"/>
              </a:rPr>
              <a:t>Concierge (9 275 m2 et plus)</a:t>
            </a:r>
          </a:p>
          <a:p>
            <a:pPr>
              <a:spcBef>
                <a:spcPct val="50000"/>
              </a:spcBef>
              <a:buClrTx/>
              <a:buSzTx/>
              <a:buFont typeface="Wingdings" pitchFamily="2" charset="2"/>
              <a:buNone/>
            </a:pPr>
            <a:r>
              <a:rPr lang="fr-FR" sz="1600" dirty="0">
                <a:latin typeface="+mj-lt"/>
                <a:cs typeface="Arial" pitchFamily="34" charset="0"/>
              </a:rPr>
              <a:t>Concierge (moins de 9 275 m2)</a:t>
            </a:r>
          </a:p>
          <a:p>
            <a:pPr>
              <a:spcBef>
                <a:spcPct val="50000"/>
              </a:spcBef>
              <a:buClrTx/>
              <a:buSzTx/>
              <a:buFont typeface="Wingdings" pitchFamily="2" charset="2"/>
              <a:buNone/>
            </a:pPr>
            <a:r>
              <a:rPr lang="fr-FR" sz="1600" dirty="0">
                <a:latin typeface="+mj-lt"/>
                <a:cs typeface="Arial" pitchFamily="34" charset="0"/>
              </a:rPr>
              <a:t>Concierge de nuit (9 275 m2 et plus)</a:t>
            </a:r>
          </a:p>
          <a:p>
            <a:pPr>
              <a:spcBef>
                <a:spcPct val="50000"/>
              </a:spcBef>
              <a:buClrTx/>
              <a:buSzTx/>
              <a:buFont typeface="Wingdings" pitchFamily="2" charset="2"/>
              <a:buNone/>
            </a:pPr>
            <a:r>
              <a:rPr lang="fr-FR" sz="1600" dirty="0">
                <a:latin typeface="+mj-lt"/>
                <a:cs typeface="Arial" pitchFamily="34" charset="0"/>
              </a:rPr>
              <a:t>Concierge de nuit (moins de 9 275 m2)</a:t>
            </a:r>
          </a:p>
          <a:p>
            <a:pPr>
              <a:spcBef>
                <a:spcPct val="50000"/>
              </a:spcBef>
              <a:buClrTx/>
              <a:buSzTx/>
              <a:buFont typeface="Wingdings" pitchFamily="2" charset="2"/>
              <a:buNone/>
            </a:pPr>
            <a:r>
              <a:rPr lang="fr-FR" sz="1600" dirty="0" err="1" smtClean="0">
                <a:latin typeface="+mj-lt"/>
                <a:cs typeface="Arial" pitchFamily="34" charset="0"/>
              </a:rPr>
              <a:t>Cond</a:t>
            </a:r>
            <a:r>
              <a:rPr lang="fr-FR" sz="1600" dirty="0" smtClean="0">
                <a:latin typeface="+mj-lt"/>
                <a:cs typeface="Arial" pitchFamily="34" charset="0"/>
              </a:rPr>
              <a:t>. </a:t>
            </a:r>
            <a:r>
              <a:rPr lang="fr-FR" sz="1600" dirty="0">
                <a:latin typeface="+mj-lt"/>
                <a:cs typeface="Arial" pitchFamily="34" charset="0"/>
              </a:rPr>
              <a:t>de véhicules légers</a:t>
            </a:r>
          </a:p>
          <a:p>
            <a:pPr>
              <a:spcBef>
                <a:spcPct val="50000"/>
              </a:spcBef>
              <a:buClrTx/>
              <a:buSzTx/>
              <a:buFont typeface="Wingdings" pitchFamily="2" charset="2"/>
              <a:buNone/>
            </a:pPr>
            <a:r>
              <a:rPr lang="fr-FR" sz="1600" dirty="0" err="1" smtClean="0">
                <a:latin typeface="+mj-lt"/>
                <a:cs typeface="Arial" pitchFamily="34" charset="0"/>
              </a:rPr>
              <a:t>Cond</a:t>
            </a:r>
            <a:r>
              <a:rPr lang="fr-FR" sz="1600" dirty="0" smtClean="0">
                <a:latin typeface="+mj-lt"/>
                <a:cs typeface="Arial" pitchFamily="34" charset="0"/>
              </a:rPr>
              <a:t>. de </a:t>
            </a:r>
            <a:r>
              <a:rPr lang="fr-FR" sz="1600" dirty="0">
                <a:latin typeface="+mj-lt"/>
                <a:cs typeface="Arial" pitchFamily="34" charset="0"/>
              </a:rPr>
              <a:t>véhicules lourds</a:t>
            </a:r>
          </a:p>
          <a:p>
            <a:pPr>
              <a:spcBef>
                <a:spcPct val="50000"/>
              </a:spcBef>
              <a:buClrTx/>
              <a:buSzTx/>
              <a:buFont typeface="Wingdings" pitchFamily="2" charset="2"/>
              <a:buNone/>
            </a:pPr>
            <a:r>
              <a:rPr lang="fr-FR" sz="1600" dirty="0">
                <a:latin typeface="+mj-lt"/>
                <a:cs typeface="Arial" pitchFamily="34" charset="0"/>
              </a:rPr>
              <a:t>Cuisinier, classe I</a:t>
            </a:r>
          </a:p>
          <a:p>
            <a:pPr>
              <a:spcBef>
                <a:spcPct val="50000"/>
              </a:spcBef>
              <a:buClrTx/>
              <a:buSzTx/>
              <a:buFont typeface="Wingdings" pitchFamily="2" charset="2"/>
              <a:buNone/>
            </a:pPr>
            <a:r>
              <a:rPr lang="fr-FR" sz="1600" dirty="0">
                <a:latin typeface="+mj-lt"/>
                <a:cs typeface="Arial" pitchFamily="34" charset="0"/>
              </a:rPr>
              <a:t>Gardien </a:t>
            </a:r>
          </a:p>
          <a:p>
            <a:pPr>
              <a:spcBef>
                <a:spcPct val="50000"/>
              </a:spcBef>
              <a:buClrTx/>
              <a:buSzTx/>
              <a:buFont typeface="Wingdings" pitchFamily="2" charset="2"/>
              <a:buNone/>
            </a:pPr>
            <a:r>
              <a:rPr lang="fr-FR" sz="1600" dirty="0" err="1" smtClean="0">
                <a:latin typeface="+mj-lt"/>
                <a:cs typeface="Arial" pitchFamily="34" charset="0"/>
              </a:rPr>
              <a:t>Ouvr</a:t>
            </a:r>
            <a:r>
              <a:rPr lang="fr-FR" sz="1600" dirty="0" smtClean="0">
                <a:latin typeface="+mj-lt"/>
                <a:cs typeface="Arial" pitchFamily="34" charset="0"/>
              </a:rPr>
              <a:t>. </a:t>
            </a:r>
            <a:r>
              <a:rPr lang="fr-FR" sz="1600" dirty="0">
                <a:latin typeface="+mj-lt"/>
                <a:cs typeface="Arial" pitchFamily="34" charset="0"/>
              </a:rPr>
              <a:t>d’entretien, classe II</a:t>
            </a:r>
          </a:p>
          <a:p>
            <a:pPr>
              <a:spcBef>
                <a:spcPct val="50000"/>
              </a:spcBef>
              <a:buClrTx/>
              <a:buSzTx/>
              <a:buFont typeface="Wingdings" pitchFamily="2" charset="2"/>
              <a:buNone/>
            </a:pPr>
            <a:r>
              <a:rPr lang="fr-FR" sz="1600" dirty="0" err="1" smtClean="0">
                <a:latin typeface="+mj-lt"/>
                <a:cs typeface="Arial" pitchFamily="34" charset="0"/>
              </a:rPr>
              <a:t>Ouvr</a:t>
            </a:r>
            <a:r>
              <a:rPr lang="fr-FR" sz="1600" dirty="0" smtClean="0">
                <a:latin typeface="+mj-lt"/>
                <a:cs typeface="Arial" pitchFamily="34" charset="0"/>
              </a:rPr>
              <a:t>. </a:t>
            </a:r>
            <a:r>
              <a:rPr lang="fr-FR" sz="1600" dirty="0">
                <a:latin typeface="+mj-lt"/>
                <a:cs typeface="Arial" pitchFamily="34" charset="0"/>
              </a:rPr>
              <a:t>d’entretien, classe I</a:t>
            </a:r>
            <a:endParaRPr lang="fr-CA" sz="1600" dirty="0">
              <a:latin typeface="+mj-lt"/>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custDataLst>
              <p:tags r:id="rId1"/>
            </p:custDataLst>
          </p:nvPr>
        </p:nvSpPr>
        <p:spPr/>
        <p:txBody>
          <a:bodyPr/>
          <a:lstStyle/>
          <a:p>
            <a:r>
              <a:rPr lang="fr-CA" dirty="0">
                <a:solidFill>
                  <a:srgbClr val="009999"/>
                </a:solidFill>
              </a:rPr>
              <a:t>Dans vos milieux  </a:t>
            </a:r>
          </a:p>
        </p:txBody>
      </p:sp>
      <p:sp>
        <p:nvSpPr>
          <p:cNvPr id="8" name="Espace réservé du numéro de diapositive 5"/>
          <p:cNvSpPr>
            <a:spLocks noGrp="1"/>
          </p:cNvSpPr>
          <p:nvPr>
            <p:ph type="sldNum" sz="quarter" idx="12"/>
            <p:custDataLst>
              <p:tags r:id="rId2"/>
            </p:custDataLst>
          </p:nvPr>
        </p:nvSpPr>
        <p:spPr/>
        <p:txBody>
          <a:bodyPr>
            <a:normAutofit/>
          </a:bodyPr>
          <a:lstStyle/>
          <a:p>
            <a:fld id="{56FB26E7-3A8E-43F5-B77F-5ADB66CF7DE0}" type="slidenum">
              <a:rPr lang="fr-FR"/>
              <a:pPr/>
              <a:t>6</a:t>
            </a:fld>
            <a:endParaRPr lang="fr-FR"/>
          </a:p>
        </p:txBody>
      </p:sp>
      <p:sp>
        <p:nvSpPr>
          <p:cNvPr id="40963" name="Rectangle 3"/>
          <p:cNvSpPr>
            <a:spLocks noGrp="1" noChangeArrowheads="1"/>
          </p:cNvSpPr>
          <p:nvPr>
            <p:ph sz="quarter" idx="1"/>
            <p:custDataLst>
              <p:tags r:id="rId3"/>
            </p:custDataLst>
          </p:nvPr>
        </p:nvSpPr>
        <p:spPr/>
        <p:txBody>
          <a:bodyPr>
            <a:normAutofit/>
          </a:bodyPr>
          <a:lstStyle/>
          <a:p>
            <a:pPr>
              <a:lnSpc>
                <a:spcPct val="90000"/>
              </a:lnSpc>
              <a:buNone/>
            </a:pPr>
            <a:r>
              <a:rPr lang="fr-CA" sz="2000" dirty="0" smtClean="0">
                <a:latin typeface="+mj-lt"/>
              </a:rPr>
              <a:t>	</a:t>
            </a:r>
          </a:p>
          <a:p>
            <a:pPr>
              <a:lnSpc>
                <a:spcPct val="90000"/>
              </a:lnSpc>
              <a:buNone/>
            </a:pPr>
            <a:endParaRPr lang="fr-CA" sz="2000" dirty="0" smtClean="0">
              <a:latin typeface="+mj-lt"/>
            </a:endParaRPr>
          </a:p>
          <a:p>
            <a:pPr>
              <a:lnSpc>
                <a:spcPct val="90000"/>
              </a:lnSpc>
              <a:buNone/>
            </a:pPr>
            <a:endParaRPr lang="fr-CA" sz="2000" dirty="0" smtClean="0">
              <a:latin typeface="+mj-lt"/>
            </a:endParaRPr>
          </a:p>
          <a:p>
            <a:pPr algn="just">
              <a:lnSpc>
                <a:spcPct val="90000"/>
              </a:lnSpc>
              <a:buNone/>
            </a:pPr>
            <a:r>
              <a:rPr lang="fr-CA" sz="2000" dirty="0" smtClean="0">
                <a:latin typeface="+mj-lt"/>
              </a:rPr>
              <a:t>	Préparation par les directions d’écoles du plan d’effectifs de l’année suivante:</a:t>
            </a:r>
          </a:p>
          <a:p>
            <a:pPr algn="just">
              <a:lnSpc>
                <a:spcPct val="90000"/>
              </a:lnSpc>
              <a:buFont typeface="Wingdings" pitchFamily="2" charset="2"/>
              <a:buNone/>
            </a:pPr>
            <a:r>
              <a:rPr lang="fr-CA" sz="2000" dirty="0" smtClean="0">
                <a:latin typeface="+mj-lt"/>
              </a:rPr>
              <a:t>   </a:t>
            </a:r>
            <a:endParaRPr lang="fr-CA" sz="2000" dirty="0">
              <a:latin typeface="+mj-lt"/>
            </a:endParaRPr>
          </a:p>
          <a:p>
            <a:pPr algn="just">
              <a:lnSpc>
                <a:spcPct val="90000"/>
              </a:lnSpc>
              <a:buFont typeface="Wingdings" pitchFamily="2" charset="2"/>
              <a:buNone/>
            </a:pPr>
            <a:r>
              <a:rPr lang="fr-CA" sz="2000" dirty="0" smtClean="0">
                <a:latin typeface="+mj-lt"/>
              </a:rPr>
              <a:t>	L’article 96.20 de la LIP mentionne que la direction doit consulter le personnel concernant </a:t>
            </a:r>
            <a:r>
              <a:rPr lang="fr-CA" sz="2000" dirty="0">
                <a:latin typeface="+mj-lt"/>
              </a:rPr>
              <a:t>le plan </a:t>
            </a:r>
            <a:r>
              <a:rPr lang="fr-CA" sz="2000" dirty="0" smtClean="0">
                <a:latin typeface="+mj-lt"/>
              </a:rPr>
              <a:t>d’effectifs </a:t>
            </a:r>
            <a:r>
              <a:rPr lang="fr-CA" sz="2000" dirty="0">
                <a:latin typeface="+mj-lt"/>
              </a:rPr>
              <a:t>de l’année </a:t>
            </a:r>
            <a:r>
              <a:rPr lang="fr-CA" sz="2000" dirty="0" smtClean="0">
                <a:latin typeface="+mj-lt"/>
              </a:rPr>
              <a:t>suivante.</a:t>
            </a:r>
            <a:endParaRPr lang="fr-CA" sz="2000" dirty="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custDataLst>
              <p:tags r:id="rId1"/>
            </p:custDataLst>
          </p:nvPr>
        </p:nvSpPr>
        <p:spPr/>
        <p:txBody>
          <a:bodyPr>
            <a:normAutofit/>
          </a:bodyPr>
          <a:lstStyle/>
          <a:p>
            <a:r>
              <a:rPr lang="fr-CA" dirty="0">
                <a:solidFill>
                  <a:srgbClr val="009999"/>
                </a:solidFill>
              </a:rPr>
              <a:t>À la </a:t>
            </a:r>
            <a:r>
              <a:rPr lang="fr-CA" dirty="0" smtClean="0">
                <a:solidFill>
                  <a:srgbClr val="009999"/>
                </a:solidFill>
              </a:rPr>
              <a:t>Commission scolaire</a:t>
            </a:r>
            <a:endParaRPr lang="fr-CA" sz="2800" dirty="0">
              <a:solidFill>
                <a:srgbClr val="009999"/>
              </a:solidFill>
            </a:endParaRPr>
          </a:p>
        </p:txBody>
      </p:sp>
      <p:sp>
        <p:nvSpPr>
          <p:cNvPr id="6" name="Espace réservé du numéro de diapositive 5"/>
          <p:cNvSpPr>
            <a:spLocks noGrp="1"/>
          </p:cNvSpPr>
          <p:nvPr>
            <p:ph type="sldNum" sz="quarter" idx="12"/>
            <p:custDataLst>
              <p:tags r:id="rId2"/>
            </p:custDataLst>
          </p:nvPr>
        </p:nvSpPr>
        <p:spPr/>
        <p:txBody>
          <a:bodyPr>
            <a:normAutofit/>
          </a:bodyPr>
          <a:lstStyle/>
          <a:p>
            <a:fld id="{D4601F5B-A818-4071-B85F-1278C829EB40}" type="slidenum">
              <a:rPr lang="fr-FR"/>
              <a:pPr/>
              <a:t>7</a:t>
            </a:fld>
            <a:endParaRPr lang="fr-FR"/>
          </a:p>
        </p:txBody>
      </p:sp>
      <p:sp>
        <p:nvSpPr>
          <p:cNvPr id="41987" name="Rectangle 3"/>
          <p:cNvSpPr>
            <a:spLocks noGrp="1" noChangeArrowheads="1"/>
          </p:cNvSpPr>
          <p:nvPr>
            <p:ph sz="quarter" idx="1"/>
            <p:custDataLst>
              <p:tags r:id="rId3"/>
            </p:custDataLst>
          </p:nvPr>
        </p:nvSpPr>
        <p:spPr>
          <a:xfrm>
            <a:off x="457200" y="1700808"/>
            <a:ext cx="8229600" cy="4456152"/>
          </a:xfrm>
        </p:spPr>
        <p:txBody>
          <a:bodyPr>
            <a:normAutofit/>
          </a:bodyPr>
          <a:lstStyle/>
          <a:p>
            <a:pPr algn="just">
              <a:lnSpc>
                <a:spcPct val="90000"/>
              </a:lnSpc>
              <a:buFont typeface="Wingdings" pitchFamily="2" charset="2"/>
              <a:buChar char="Ø"/>
            </a:pPr>
            <a:r>
              <a:rPr lang="fr-CA" sz="2000" dirty="0">
                <a:latin typeface="+mj-lt"/>
              </a:rPr>
              <a:t>Répondre aux questions des directions </a:t>
            </a:r>
            <a:r>
              <a:rPr lang="fr-CA" sz="2000" dirty="0" smtClean="0">
                <a:latin typeface="+mj-lt"/>
              </a:rPr>
              <a:t>d’écoles</a:t>
            </a:r>
          </a:p>
          <a:p>
            <a:pPr algn="just">
              <a:lnSpc>
                <a:spcPct val="90000"/>
              </a:lnSpc>
              <a:buFont typeface="Wingdings" pitchFamily="2" charset="2"/>
              <a:buChar char="Ø"/>
            </a:pPr>
            <a:endParaRPr lang="fr-CA" sz="2000" dirty="0">
              <a:latin typeface="+mj-lt"/>
            </a:endParaRPr>
          </a:p>
          <a:p>
            <a:pPr algn="just">
              <a:lnSpc>
                <a:spcPct val="90000"/>
              </a:lnSpc>
              <a:buFont typeface="Wingdings" pitchFamily="2" charset="2"/>
              <a:buChar char="Ø"/>
            </a:pPr>
            <a:r>
              <a:rPr lang="fr-CA" sz="2000" dirty="0">
                <a:latin typeface="+mj-lt"/>
              </a:rPr>
              <a:t>Consulter le </a:t>
            </a:r>
            <a:r>
              <a:rPr lang="fr-CA" sz="2000" dirty="0" smtClean="0">
                <a:latin typeface="+mj-lt"/>
              </a:rPr>
              <a:t>Syndicat </a:t>
            </a:r>
            <a:r>
              <a:rPr lang="fr-CA" sz="2000" dirty="0">
                <a:latin typeface="+mj-lt"/>
              </a:rPr>
              <a:t>sur </a:t>
            </a:r>
            <a:r>
              <a:rPr lang="fr-CA" sz="2000" dirty="0" smtClean="0">
                <a:latin typeface="+mj-lt"/>
              </a:rPr>
              <a:t>les intentions d’abolitions et de créations de postes, c’est-à-dire </a:t>
            </a:r>
            <a:r>
              <a:rPr lang="fr-CA" sz="2000" dirty="0">
                <a:latin typeface="+mj-lt"/>
              </a:rPr>
              <a:t>plan </a:t>
            </a:r>
            <a:r>
              <a:rPr lang="fr-CA" sz="2000" dirty="0" smtClean="0">
                <a:latin typeface="+mj-lt"/>
              </a:rPr>
              <a:t>d’effectifs, et ce 45 jours avant le 1er juillet. </a:t>
            </a:r>
            <a:endParaRPr lang="fr-CA" sz="2000" dirty="0" smtClean="0">
              <a:latin typeface="+mj-lt"/>
            </a:endParaRPr>
          </a:p>
          <a:p>
            <a:pPr algn="just">
              <a:lnSpc>
                <a:spcPct val="90000"/>
              </a:lnSpc>
              <a:buFont typeface="Wingdings" pitchFamily="2" charset="2"/>
              <a:buChar char="Ø"/>
            </a:pPr>
            <a:endParaRPr lang="fr-CA" sz="2000" dirty="0">
              <a:latin typeface="+mj-lt"/>
            </a:endParaRPr>
          </a:p>
          <a:p>
            <a:pPr algn="just">
              <a:lnSpc>
                <a:spcPct val="90000"/>
              </a:lnSpc>
              <a:buFont typeface="Wingdings" pitchFamily="2" charset="2"/>
              <a:buChar char="Ø"/>
            </a:pPr>
            <a:r>
              <a:rPr lang="fr-CA" sz="2000" dirty="0">
                <a:latin typeface="+mj-lt"/>
              </a:rPr>
              <a:t>Envoyer </a:t>
            </a:r>
            <a:r>
              <a:rPr lang="fr-CA" sz="2000" dirty="0" smtClean="0">
                <a:latin typeface="+mj-lt"/>
              </a:rPr>
              <a:t>une lettre, avant le 1er juin, </a:t>
            </a:r>
            <a:r>
              <a:rPr lang="fr-CA" sz="2000" dirty="0">
                <a:latin typeface="+mj-lt"/>
              </a:rPr>
              <a:t>à chaque </a:t>
            </a:r>
            <a:r>
              <a:rPr lang="fr-CA" sz="2000" dirty="0" smtClean="0">
                <a:latin typeface="+mj-lt"/>
              </a:rPr>
              <a:t>personne visée </a:t>
            </a:r>
            <a:r>
              <a:rPr lang="fr-CA" sz="2000" dirty="0">
                <a:latin typeface="+mj-lt"/>
              </a:rPr>
              <a:t>par l’abolition de son poste incluant la liste des </a:t>
            </a:r>
            <a:r>
              <a:rPr lang="fr-CA" sz="2000" dirty="0" smtClean="0">
                <a:latin typeface="+mj-lt"/>
              </a:rPr>
              <a:t>choix de postes vacants ou des supplantations possibles </a:t>
            </a:r>
            <a:r>
              <a:rPr lang="fr-CA" sz="2000" dirty="0">
                <a:latin typeface="+mj-lt"/>
              </a:rPr>
              <a:t>qui </a:t>
            </a:r>
            <a:r>
              <a:rPr lang="fr-CA" sz="2000" dirty="0" smtClean="0">
                <a:latin typeface="+mj-lt"/>
              </a:rPr>
              <a:t>s’offrent </a:t>
            </a:r>
            <a:r>
              <a:rPr lang="fr-CA" sz="2000" dirty="0">
                <a:latin typeface="+mj-lt"/>
              </a:rPr>
              <a:t>à </a:t>
            </a:r>
            <a:r>
              <a:rPr lang="fr-CA" sz="2000" dirty="0" smtClean="0">
                <a:latin typeface="+mj-lt"/>
              </a:rPr>
              <a:t>elle</a:t>
            </a:r>
            <a:endParaRPr lang="fr-CA"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custDataLst>
              <p:tags r:id="rId1"/>
            </p:custDataLst>
          </p:nvPr>
        </p:nvSpPr>
        <p:spPr>
          <a:xfrm>
            <a:off x="611560" y="548680"/>
            <a:ext cx="8382000" cy="609600"/>
          </a:xfrm>
        </p:spPr>
        <p:txBody>
          <a:bodyPr>
            <a:normAutofit fontScale="90000"/>
          </a:bodyPr>
          <a:lstStyle/>
          <a:p>
            <a:r>
              <a:rPr lang="fr-CA" dirty="0"/>
              <a:t/>
            </a:r>
            <a:br>
              <a:rPr lang="fr-CA" dirty="0"/>
            </a:br>
            <a:r>
              <a:rPr lang="fr-CA" sz="3600" dirty="0" smtClean="0">
                <a:solidFill>
                  <a:srgbClr val="009999"/>
                </a:solidFill>
              </a:rPr>
              <a:t>Au</a:t>
            </a:r>
            <a:r>
              <a:rPr lang="fr-CA" dirty="0" smtClean="0">
                <a:solidFill>
                  <a:srgbClr val="009999"/>
                </a:solidFill>
              </a:rPr>
              <a:t> </a:t>
            </a:r>
            <a:r>
              <a:rPr lang="fr-CA" sz="3600" dirty="0">
                <a:solidFill>
                  <a:srgbClr val="009999"/>
                </a:solidFill>
              </a:rPr>
              <a:t>S</a:t>
            </a:r>
            <a:r>
              <a:rPr lang="fr-CA" sz="3600" dirty="0" smtClean="0">
                <a:solidFill>
                  <a:srgbClr val="009999"/>
                </a:solidFill>
              </a:rPr>
              <a:t>yndicat</a:t>
            </a:r>
            <a:endParaRPr lang="fr-CA" sz="3600" dirty="0">
              <a:solidFill>
                <a:srgbClr val="009999"/>
              </a:solidFill>
            </a:endParaRPr>
          </a:p>
        </p:txBody>
      </p:sp>
      <p:sp>
        <p:nvSpPr>
          <p:cNvPr id="6" name="Espace réservé du numéro de diapositive 5"/>
          <p:cNvSpPr>
            <a:spLocks noGrp="1"/>
          </p:cNvSpPr>
          <p:nvPr>
            <p:ph type="sldNum" sz="quarter" idx="12"/>
            <p:custDataLst>
              <p:tags r:id="rId2"/>
            </p:custDataLst>
          </p:nvPr>
        </p:nvSpPr>
        <p:spPr/>
        <p:txBody>
          <a:bodyPr>
            <a:normAutofit/>
          </a:bodyPr>
          <a:lstStyle/>
          <a:p>
            <a:fld id="{2EB6596C-B2B4-491D-B304-3C5E3C1B08EE}" type="slidenum">
              <a:rPr lang="fr-FR"/>
              <a:pPr/>
              <a:t>8</a:t>
            </a:fld>
            <a:endParaRPr lang="fr-FR"/>
          </a:p>
        </p:txBody>
      </p:sp>
      <p:sp>
        <p:nvSpPr>
          <p:cNvPr id="43011" name="Rectangle 3"/>
          <p:cNvSpPr>
            <a:spLocks noGrp="1" noChangeArrowheads="1"/>
          </p:cNvSpPr>
          <p:nvPr>
            <p:ph sz="quarter" idx="1"/>
            <p:custDataLst>
              <p:tags r:id="rId3"/>
            </p:custDataLst>
          </p:nvPr>
        </p:nvSpPr>
        <p:spPr>
          <a:xfrm>
            <a:off x="762000" y="1371600"/>
            <a:ext cx="7122368" cy="4953000"/>
          </a:xfrm>
        </p:spPr>
        <p:txBody>
          <a:bodyPr>
            <a:normAutofit/>
          </a:bodyPr>
          <a:lstStyle/>
          <a:p>
            <a:pPr algn="just"/>
            <a:r>
              <a:rPr lang="fr-CA" sz="2000" dirty="0">
                <a:latin typeface="+mj-lt"/>
              </a:rPr>
              <a:t>Répondre aux appels des membres qui se </a:t>
            </a:r>
            <a:r>
              <a:rPr lang="fr-CA" sz="2000" dirty="0" smtClean="0">
                <a:latin typeface="+mj-lt"/>
              </a:rPr>
              <a:t>questionnent</a:t>
            </a:r>
            <a:endParaRPr lang="fr-CA" sz="2000" dirty="0">
              <a:latin typeface="+mj-lt"/>
            </a:endParaRPr>
          </a:p>
          <a:p>
            <a:pPr algn="just">
              <a:buFont typeface="Wingdings" pitchFamily="2" charset="2"/>
              <a:buNone/>
            </a:pPr>
            <a:endParaRPr lang="fr-CA" sz="2000" dirty="0">
              <a:latin typeface="+mj-lt"/>
            </a:endParaRPr>
          </a:p>
          <a:p>
            <a:pPr algn="just"/>
            <a:r>
              <a:rPr lang="fr-CA" sz="2000" dirty="0">
                <a:latin typeface="+mj-lt"/>
              </a:rPr>
              <a:t>Vérifier </a:t>
            </a:r>
            <a:r>
              <a:rPr lang="fr-CA" sz="2000" dirty="0" smtClean="0">
                <a:latin typeface="+mj-lt"/>
              </a:rPr>
              <a:t>les plans d’effectifs déposés </a:t>
            </a:r>
            <a:r>
              <a:rPr lang="fr-CA" sz="2000" dirty="0">
                <a:latin typeface="+mj-lt"/>
              </a:rPr>
              <a:t>par la </a:t>
            </a:r>
            <a:r>
              <a:rPr lang="fr-CA" sz="2000" dirty="0" smtClean="0">
                <a:latin typeface="+mj-lt"/>
              </a:rPr>
              <a:t>CSP</a:t>
            </a:r>
            <a:endParaRPr lang="fr-CA" sz="2000" dirty="0">
              <a:latin typeface="+mj-lt"/>
            </a:endParaRPr>
          </a:p>
          <a:p>
            <a:pPr algn="just">
              <a:buFont typeface="Wingdings" pitchFamily="2" charset="2"/>
              <a:buNone/>
            </a:pPr>
            <a:endParaRPr lang="fr-CA" sz="2000" dirty="0">
              <a:latin typeface="+mj-lt"/>
            </a:endParaRPr>
          </a:p>
          <a:p>
            <a:pPr algn="just"/>
            <a:r>
              <a:rPr lang="fr-CA" sz="2000" dirty="0">
                <a:latin typeface="+mj-lt"/>
              </a:rPr>
              <a:t>Conseiller les membres visés par </a:t>
            </a:r>
            <a:r>
              <a:rPr lang="fr-CA" sz="2000" dirty="0" smtClean="0">
                <a:latin typeface="+mj-lt"/>
              </a:rPr>
              <a:t>l’abolition de </a:t>
            </a:r>
            <a:r>
              <a:rPr lang="fr-CA" sz="2000" dirty="0">
                <a:latin typeface="+mj-lt"/>
              </a:rPr>
              <a:t>leur </a:t>
            </a:r>
            <a:r>
              <a:rPr lang="fr-CA" sz="2000" dirty="0" smtClean="0">
                <a:latin typeface="+mj-lt"/>
              </a:rPr>
              <a:t>poste ou par une supplantation </a:t>
            </a:r>
            <a:r>
              <a:rPr lang="fr-CA" sz="2000" dirty="0">
                <a:latin typeface="+mj-lt"/>
              </a:rPr>
              <a:t>concernant le choix </a:t>
            </a:r>
            <a:r>
              <a:rPr lang="fr-CA" sz="2000" dirty="0" smtClean="0">
                <a:latin typeface="+mj-lt"/>
              </a:rPr>
              <a:t>qu’ils </a:t>
            </a:r>
            <a:r>
              <a:rPr lang="fr-CA" sz="2000" dirty="0">
                <a:latin typeface="+mj-lt"/>
              </a:rPr>
              <a:t>doivent </a:t>
            </a:r>
            <a:r>
              <a:rPr lang="fr-CA" sz="2000" dirty="0" smtClean="0">
                <a:latin typeface="+mj-lt"/>
              </a:rPr>
              <a:t>faire</a:t>
            </a:r>
            <a:endParaRPr lang="fr-CA" sz="2000" dirty="0">
              <a:latin typeface="+mj-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custDataLst>
              <p:tags r:id="rId1"/>
            </p:custDataLst>
          </p:nvPr>
        </p:nvSpPr>
        <p:spPr/>
        <p:txBody>
          <a:bodyPr/>
          <a:lstStyle/>
          <a:p>
            <a:r>
              <a:rPr lang="fr-CA" dirty="0">
                <a:solidFill>
                  <a:srgbClr val="009999"/>
                </a:solidFill>
              </a:rPr>
              <a:t>Mouvement de personnel</a:t>
            </a:r>
          </a:p>
        </p:txBody>
      </p:sp>
      <p:sp>
        <p:nvSpPr>
          <p:cNvPr id="17" name="Espace réservé du numéro de diapositive 4"/>
          <p:cNvSpPr>
            <a:spLocks noGrp="1"/>
          </p:cNvSpPr>
          <p:nvPr>
            <p:ph type="sldNum" sz="quarter" idx="12"/>
            <p:custDataLst>
              <p:tags r:id="rId2"/>
            </p:custDataLst>
          </p:nvPr>
        </p:nvSpPr>
        <p:spPr/>
        <p:txBody>
          <a:bodyPr>
            <a:normAutofit/>
          </a:bodyPr>
          <a:lstStyle/>
          <a:p>
            <a:fld id="{CA259FA3-1B1D-43A0-A0CC-E288558068A9}" type="slidenum">
              <a:rPr lang="fr-FR"/>
              <a:pPr/>
              <a:t>9</a:t>
            </a:fld>
            <a:endParaRPr lang="fr-FR"/>
          </a:p>
        </p:txBody>
      </p:sp>
      <p:sp>
        <p:nvSpPr>
          <p:cNvPr id="88067" name="AutoShape 3"/>
          <p:cNvSpPr>
            <a:spLocks noChangeArrowheads="1"/>
          </p:cNvSpPr>
          <p:nvPr>
            <p:custDataLst>
              <p:tags r:id="rId3"/>
            </p:custDataLst>
          </p:nvPr>
        </p:nvSpPr>
        <p:spPr bwMode="auto">
          <a:xfrm>
            <a:off x="1295400" y="2057400"/>
            <a:ext cx="1600200" cy="914400"/>
          </a:xfrm>
          <a:prstGeom prst="roundRect">
            <a:avLst>
              <a:gd name="adj" fmla="val 16667"/>
            </a:avLst>
          </a:prstGeom>
          <a:solidFill>
            <a:schemeClr val="accent1"/>
          </a:solidFill>
          <a:ln w="9525">
            <a:solidFill>
              <a:schemeClr val="tx1"/>
            </a:solidFill>
            <a:miter lim="800000"/>
            <a:headEnd/>
            <a:tailEnd/>
          </a:ln>
          <a:effectLst/>
        </p:spPr>
        <p:txBody>
          <a:bodyPr wrap="none" anchor="ctr"/>
          <a:lstStyle/>
          <a:p>
            <a:endParaRPr lang="fr-CA"/>
          </a:p>
        </p:txBody>
      </p:sp>
      <p:sp>
        <p:nvSpPr>
          <p:cNvPr id="88068" name="Text Box 4"/>
          <p:cNvSpPr txBox="1">
            <a:spLocks noChangeArrowheads="1"/>
          </p:cNvSpPr>
          <p:nvPr>
            <p:custDataLst>
              <p:tags r:id="rId4"/>
            </p:custDataLst>
          </p:nvPr>
        </p:nvSpPr>
        <p:spPr bwMode="auto">
          <a:xfrm>
            <a:off x="1295400" y="2209800"/>
            <a:ext cx="1676400" cy="584775"/>
          </a:xfrm>
          <a:prstGeom prst="rect">
            <a:avLst/>
          </a:prstGeom>
          <a:noFill/>
          <a:ln w="9525">
            <a:noFill/>
            <a:miter lim="800000"/>
            <a:headEnd/>
            <a:tailEnd/>
          </a:ln>
          <a:effectLst/>
        </p:spPr>
        <p:txBody>
          <a:bodyPr>
            <a:spAutoFit/>
          </a:bodyPr>
          <a:lstStyle/>
          <a:p>
            <a:pPr algn="ctr">
              <a:spcBef>
                <a:spcPct val="50000"/>
              </a:spcBef>
            </a:pPr>
            <a:r>
              <a:rPr lang="fr-CA" sz="1600" dirty="0" smtClean="0">
                <a:latin typeface="Arial" pitchFamily="34" charset="0"/>
              </a:rPr>
              <a:t>Salarié régulier  permanent</a:t>
            </a:r>
            <a:endParaRPr lang="fr-CA" sz="1600" dirty="0">
              <a:latin typeface="Arial" pitchFamily="34" charset="0"/>
            </a:endParaRPr>
          </a:p>
        </p:txBody>
      </p:sp>
      <p:sp>
        <p:nvSpPr>
          <p:cNvPr id="88069" name="AutoShape 5"/>
          <p:cNvSpPr>
            <a:spLocks noChangeArrowheads="1"/>
          </p:cNvSpPr>
          <p:nvPr>
            <p:custDataLst>
              <p:tags r:id="rId5"/>
            </p:custDataLst>
          </p:nvPr>
        </p:nvSpPr>
        <p:spPr bwMode="auto">
          <a:xfrm>
            <a:off x="4038600" y="2057400"/>
            <a:ext cx="1600200" cy="914400"/>
          </a:xfrm>
          <a:prstGeom prst="roundRect">
            <a:avLst>
              <a:gd name="adj" fmla="val 16667"/>
            </a:avLst>
          </a:prstGeom>
          <a:solidFill>
            <a:schemeClr val="accent1"/>
          </a:solidFill>
          <a:ln w="9525">
            <a:solidFill>
              <a:schemeClr val="tx1"/>
            </a:solidFill>
            <a:miter lim="800000"/>
            <a:headEnd/>
            <a:tailEnd/>
          </a:ln>
          <a:effectLst/>
        </p:spPr>
        <p:txBody>
          <a:bodyPr wrap="none" anchor="ctr"/>
          <a:lstStyle/>
          <a:p>
            <a:endParaRPr lang="fr-CA"/>
          </a:p>
        </p:txBody>
      </p:sp>
      <p:sp>
        <p:nvSpPr>
          <p:cNvPr id="88070" name="AutoShape 6"/>
          <p:cNvSpPr>
            <a:spLocks noChangeArrowheads="1"/>
          </p:cNvSpPr>
          <p:nvPr>
            <p:custDataLst>
              <p:tags r:id="rId6"/>
            </p:custDataLst>
          </p:nvPr>
        </p:nvSpPr>
        <p:spPr bwMode="auto">
          <a:xfrm>
            <a:off x="6858016" y="2071678"/>
            <a:ext cx="1600200" cy="914400"/>
          </a:xfrm>
          <a:prstGeom prst="roundRect">
            <a:avLst>
              <a:gd name="adj" fmla="val 16667"/>
            </a:avLst>
          </a:prstGeom>
          <a:solidFill>
            <a:schemeClr val="accent1"/>
          </a:solidFill>
          <a:ln w="9525">
            <a:solidFill>
              <a:schemeClr val="tx1"/>
            </a:solidFill>
            <a:miter lim="800000"/>
            <a:headEnd/>
            <a:tailEnd/>
          </a:ln>
          <a:effectLst/>
        </p:spPr>
        <p:txBody>
          <a:bodyPr wrap="none" anchor="ctr"/>
          <a:lstStyle/>
          <a:p>
            <a:endParaRPr lang="fr-CA"/>
          </a:p>
        </p:txBody>
      </p:sp>
      <p:sp>
        <p:nvSpPr>
          <p:cNvPr id="88071" name="Text Box 7"/>
          <p:cNvSpPr txBox="1">
            <a:spLocks noChangeArrowheads="1"/>
          </p:cNvSpPr>
          <p:nvPr>
            <p:custDataLst>
              <p:tags r:id="rId7"/>
            </p:custDataLst>
          </p:nvPr>
        </p:nvSpPr>
        <p:spPr bwMode="auto">
          <a:xfrm>
            <a:off x="3886200" y="2214554"/>
            <a:ext cx="1905000" cy="584775"/>
          </a:xfrm>
          <a:prstGeom prst="rect">
            <a:avLst/>
          </a:prstGeom>
          <a:noFill/>
          <a:ln w="9525">
            <a:noFill/>
            <a:miter lim="800000"/>
            <a:headEnd/>
            <a:tailEnd/>
          </a:ln>
          <a:effectLst/>
        </p:spPr>
        <p:txBody>
          <a:bodyPr wrap="square">
            <a:spAutoFit/>
          </a:bodyPr>
          <a:lstStyle/>
          <a:p>
            <a:pPr algn="ctr">
              <a:spcBef>
                <a:spcPct val="50000"/>
              </a:spcBef>
            </a:pPr>
            <a:r>
              <a:rPr lang="fr-CA" sz="1600" dirty="0" smtClean="0">
                <a:latin typeface="Arial" pitchFamily="34" charset="0"/>
              </a:rPr>
              <a:t>Salarié régulier non </a:t>
            </a:r>
            <a:r>
              <a:rPr lang="fr-CA" sz="1600" dirty="0">
                <a:latin typeface="Arial" pitchFamily="34" charset="0"/>
              </a:rPr>
              <a:t>permanent</a:t>
            </a:r>
          </a:p>
        </p:txBody>
      </p:sp>
      <p:sp>
        <p:nvSpPr>
          <p:cNvPr id="88072" name="Text Box 8"/>
          <p:cNvSpPr txBox="1">
            <a:spLocks noChangeArrowheads="1"/>
          </p:cNvSpPr>
          <p:nvPr>
            <p:custDataLst>
              <p:tags r:id="rId8"/>
            </p:custDataLst>
          </p:nvPr>
        </p:nvSpPr>
        <p:spPr bwMode="auto">
          <a:xfrm>
            <a:off x="7000892" y="2214554"/>
            <a:ext cx="1357322" cy="584775"/>
          </a:xfrm>
          <a:prstGeom prst="rect">
            <a:avLst/>
          </a:prstGeom>
          <a:noFill/>
          <a:ln w="9525">
            <a:noFill/>
            <a:miter lim="800000"/>
            <a:headEnd/>
            <a:tailEnd/>
          </a:ln>
          <a:effectLst/>
        </p:spPr>
        <p:txBody>
          <a:bodyPr wrap="square">
            <a:spAutoFit/>
          </a:bodyPr>
          <a:lstStyle/>
          <a:p>
            <a:pPr algn="ctr">
              <a:spcBef>
                <a:spcPct val="50000"/>
              </a:spcBef>
            </a:pPr>
            <a:r>
              <a:rPr lang="fr-CA" sz="1600" dirty="0" smtClean="0">
                <a:latin typeface="Arial" pitchFamily="34" charset="0"/>
              </a:rPr>
              <a:t>Salarié à </a:t>
            </a:r>
            <a:r>
              <a:rPr lang="fr-CA" sz="1600" dirty="0">
                <a:latin typeface="Arial" pitchFamily="34" charset="0"/>
              </a:rPr>
              <a:t>l’essai</a:t>
            </a:r>
          </a:p>
        </p:txBody>
      </p:sp>
      <p:sp>
        <p:nvSpPr>
          <p:cNvPr id="88073" name="AutoShape 9"/>
          <p:cNvSpPr>
            <a:spLocks noChangeArrowheads="1"/>
          </p:cNvSpPr>
          <p:nvPr>
            <p:custDataLst>
              <p:tags r:id="rId9"/>
            </p:custDataLst>
          </p:nvPr>
        </p:nvSpPr>
        <p:spPr bwMode="auto">
          <a:xfrm>
            <a:off x="1828800" y="3124200"/>
            <a:ext cx="485775" cy="976313"/>
          </a:xfrm>
          <a:prstGeom prst="downArrow">
            <a:avLst>
              <a:gd name="adj1" fmla="val 50000"/>
              <a:gd name="adj2" fmla="val 50245"/>
            </a:avLst>
          </a:prstGeom>
          <a:solidFill>
            <a:schemeClr val="accent1"/>
          </a:solidFill>
          <a:ln w="9525">
            <a:solidFill>
              <a:schemeClr val="tx1"/>
            </a:solidFill>
            <a:miter lim="800000"/>
            <a:headEnd/>
            <a:tailEnd/>
          </a:ln>
          <a:effectLst/>
        </p:spPr>
        <p:txBody>
          <a:bodyPr wrap="none" anchor="ctr"/>
          <a:lstStyle/>
          <a:p>
            <a:endParaRPr lang="fr-CA"/>
          </a:p>
        </p:txBody>
      </p:sp>
      <p:sp>
        <p:nvSpPr>
          <p:cNvPr id="88074" name="AutoShape 10"/>
          <p:cNvSpPr>
            <a:spLocks noChangeArrowheads="1"/>
          </p:cNvSpPr>
          <p:nvPr>
            <p:custDataLst>
              <p:tags r:id="rId10"/>
            </p:custDataLst>
          </p:nvPr>
        </p:nvSpPr>
        <p:spPr bwMode="auto">
          <a:xfrm>
            <a:off x="4572000" y="3124200"/>
            <a:ext cx="485775" cy="976313"/>
          </a:xfrm>
          <a:prstGeom prst="downArrow">
            <a:avLst>
              <a:gd name="adj1" fmla="val 50000"/>
              <a:gd name="adj2" fmla="val 50245"/>
            </a:avLst>
          </a:prstGeom>
          <a:solidFill>
            <a:schemeClr val="accent1"/>
          </a:solidFill>
          <a:ln w="9525">
            <a:solidFill>
              <a:schemeClr val="tx1"/>
            </a:solidFill>
            <a:miter lim="800000"/>
            <a:headEnd/>
            <a:tailEnd/>
          </a:ln>
          <a:effectLst/>
        </p:spPr>
        <p:txBody>
          <a:bodyPr wrap="none" anchor="ctr"/>
          <a:lstStyle/>
          <a:p>
            <a:endParaRPr lang="fr-CA"/>
          </a:p>
        </p:txBody>
      </p:sp>
      <p:sp>
        <p:nvSpPr>
          <p:cNvPr id="88075" name="AutoShape 11"/>
          <p:cNvSpPr>
            <a:spLocks noChangeArrowheads="1"/>
          </p:cNvSpPr>
          <p:nvPr>
            <p:custDataLst>
              <p:tags r:id="rId11"/>
            </p:custDataLst>
          </p:nvPr>
        </p:nvSpPr>
        <p:spPr bwMode="auto">
          <a:xfrm>
            <a:off x="7391400" y="3124200"/>
            <a:ext cx="485775" cy="976313"/>
          </a:xfrm>
          <a:prstGeom prst="downArrow">
            <a:avLst>
              <a:gd name="adj1" fmla="val 50000"/>
              <a:gd name="adj2" fmla="val 50245"/>
            </a:avLst>
          </a:prstGeom>
          <a:solidFill>
            <a:schemeClr val="accent1"/>
          </a:solidFill>
          <a:ln w="9525">
            <a:solidFill>
              <a:schemeClr val="tx1"/>
            </a:solidFill>
            <a:miter lim="800000"/>
            <a:headEnd/>
            <a:tailEnd/>
          </a:ln>
          <a:effectLst/>
        </p:spPr>
        <p:txBody>
          <a:bodyPr wrap="none" anchor="ctr"/>
          <a:lstStyle/>
          <a:p>
            <a:endParaRPr lang="fr-CA"/>
          </a:p>
        </p:txBody>
      </p:sp>
      <p:sp>
        <p:nvSpPr>
          <p:cNvPr id="88076" name="Text Box 12"/>
          <p:cNvSpPr txBox="1">
            <a:spLocks noChangeArrowheads="1"/>
          </p:cNvSpPr>
          <p:nvPr>
            <p:custDataLst>
              <p:tags r:id="rId12"/>
            </p:custDataLst>
          </p:nvPr>
        </p:nvSpPr>
        <p:spPr bwMode="auto">
          <a:xfrm>
            <a:off x="1371600" y="4572000"/>
            <a:ext cx="1524000" cy="457200"/>
          </a:xfrm>
          <a:prstGeom prst="rect">
            <a:avLst/>
          </a:prstGeom>
          <a:noFill/>
          <a:ln w="9525">
            <a:noFill/>
            <a:miter lim="800000"/>
            <a:headEnd/>
            <a:tailEnd/>
          </a:ln>
          <a:effectLst/>
        </p:spPr>
        <p:txBody>
          <a:bodyPr>
            <a:spAutoFit/>
          </a:bodyPr>
          <a:lstStyle/>
          <a:p>
            <a:pPr>
              <a:spcBef>
                <a:spcPct val="50000"/>
              </a:spcBef>
            </a:pPr>
            <a:r>
              <a:rPr lang="fr-CA">
                <a:latin typeface="Arial" pitchFamily="34" charset="0"/>
              </a:rPr>
              <a:t>Choix = ?</a:t>
            </a:r>
          </a:p>
        </p:txBody>
      </p:sp>
      <p:sp>
        <p:nvSpPr>
          <p:cNvPr id="88078" name="Text Box 14"/>
          <p:cNvSpPr txBox="1">
            <a:spLocks noChangeArrowheads="1"/>
          </p:cNvSpPr>
          <p:nvPr>
            <p:custDataLst>
              <p:tags r:id="rId13"/>
            </p:custDataLst>
          </p:nvPr>
        </p:nvSpPr>
        <p:spPr bwMode="auto">
          <a:xfrm>
            <a:off x="4038600" y="4572000"/>
            <a:ext cx="1524000" cy="457200"/>
          </a:xfrm>
          <a:prstGeom prst="rect">
            <a:avLst/>
          </a:prstGeom>
          <a:noFill/>
          <a:ln w="9525">
            <a:noFill/>
            <a:miter lim="800000"/>
            <a:headEnd/>
            <a:tailEnd/>
          </a:ln>
          <a:effectLst/>
        </p:spPr>
        <p:txBody>
          <a:bodyPr>
            <a:spAutoFit/>
          </a:bodyPr>
          <a:lstStyle/>
          <a:p>
            <a:pPr>
              <a:spcBef>
                <a:spcPct val="50000"/>
              </a:spcBef>
            </a:pPr>
            <a:r>
              <a:rPr lang="fr-CA">
                <a:latin typeface="Arial" pitchFamily="34" charset="0"/>
              </a:rPr>
              <a:t>Choix = ?</a:t>
            </a:r>
          </a:p>
        </p:txBody>
      </p:sp>
      <p:sp>
        <p:nvSpPr>
          <p:cNvPr id="88079" name="Text Box 15"/>
          <p:cNvSpPr txBox="1">
            <a:spLocks noChangeArrowheads="1"/>
          </p:cNvSpPr>
          <p:nvPr>
            <p:custDataLst>
              <p:tags r:id="rId14"/>
            </p:custDataLst>
          </p:nvPr>
        </p:nvSpPr>
        <p:spPr bwMode="auto">
          <a:xfrm>
            <a:off x="6629400" y="4495800"/>
            <a:ext cx="2057400" cy="1938992"/>
          </a:xfrm>
          <a:prstGeom prst="rect">
            <a:avLst/>
          </a:prstGeom>
          <a:noFill/>
          <a:ln w="9525">
            <a:noFill/>
            <a:miter lim="800000"/>
            <a:headEnd/>
            <a:tailEnd/>
          </a:ln>
          <a:effectLst/>
        </p:spPr>
        <p:txBody>
          <a:bodyPr>
            <a:spAutoFit/>
          </a:bodyPr>
          <a:lstStyle/>
          <a:p>
            <a:pPr>
              <a:spcBef>
                <a:spcPct val="50000"/>
              </a:spcBef>
            </a:pPr>
            <a:r>
              <a:rPr lang="fr-CA" dirty="0"/>
              <a:t>Emploi prend </a:t>
            </a:r>
            <a:r>
              <a:rPr lang="fr-CA" dirty="0" smtClean="0"/>
              <a:t>fin et retourne inscrit sur la LPE le cas échéant</a:t>
            </a:r>
            <a:endParaRPr lang="fr-CA"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UM" val="1"/>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3"/>
</p:tagLst>
</file>

<file path=ppt/tags/tag13.xml><?xml version="1.0" encoding="utf-8"?>
<p:tagLst xmlns:a="http://schemas.openxmlformats.org/drawingml/2006/main" xmlns:r="http://schemas.openxmlformats.org/officeDocument/2006/relationships" xmlns:p="http://schemas.openxmlformats.org/presentationml/2006/main">
  <p:tag name="NUM" val="4"/>
</p:tagLst>
</file>

<file path=ppt/tags/tag14.xml><?xml version="1.0" encoding="utf-8"?>
<p:tagLst xmlns:a="http://schemas.openxmlformats.org/drawingml/2006/main" xmlns:r="http://schemas.openxmlformats.org/officeDocument/2006/relationships" xmlns:p="http://schemas.openxmlformats.org/presentationml/2006/main">
  <p:tag name="NUM" val="1"/>
</p:tagLst>
</file>

<file path=ppt/tags/tag15.xml><?xml version="1.0" encoding="utf-8"?>
<p:tagLst xmlns:a="http://schemas.openxmlformats.org/drawingml/2006/main" xmlns:r="http://schemas.openxmlformats.org/officeDocument/2006/relationships" xmlns:p="http://schemas.openxmlformats.org/presentationml/2006/main">
  <p:tag name="NUM" val="2"/>
</p:tagLst>
</file>

<file path=ppt/tags/tag16.xml><?xml version="1.0" encoding="utf-8"?>
<p:tagLst xmlns:a="http://schemas.openxmlformats.org/drawingml/2006/main" xmlns:r="http://schemas.openxmlformats.org/officeDocument/2006/relationships" xmlns:p="http://schemas.openxmlformats.org/presentationml/2006/main">
  <p:tag name="NUM" val="3"/>
</p:tagLst>
</file>

<file path=ppt/tags/tag17.xml><?xml version="1.0" encoding="utf-8"?>
<p:tagLst xmlns:a="http://schemas.openxmlformats.org/drawingml/2006/main" xmlns:r="http://schemas.openxmlformats.org/officeDocument/2006/relationships" xmlns:p="http://schemas.openxmlformats.org/presentationml/2006/main">
  <p:tag name="NUM" val="4"/>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NUM" val="2"/>
</p:tagLst>
</file>

<file path=ppt/tags/tag26.xml><?xml version="1.0" encoding="utf-8"?>
<p:tagLst xmlns:a="http://schemas.openxmlformats.org/drawingml/2006/main" xmlns:r="http://schemas.openxmlformats.org/officeDocument/2006/relationships" xmlns:p="http://schemas.openxmlformats.org/presentationml/2006/main">
  <p:tag name="NUM" val="3"/>
</p:tagLst>
</file>

<file path=ppt/tags/tag27.xml><?xml version="1.0" encoding="utf-8"?>
<p:tagLst xmlns:a="http://schemas.openxmlformats.org/drawingml/2006/main" xmlns:r="http://schemas.openxmlformats.org/officeDocument/2006/relationships" xmlns:p="http://schemas.openxmlformats.org/presentationml/2006/main">
  <p:tag name="NUM" val="1"/>
</p:tagLst>
</file>

<file path=ppt/tags/tag28.xml><?xml version="1.0" encoding="utf-8"?>
<p:tagLst xmlns:a="http://schemas.openxmlformats.org/drawingml/2006/main" xmlns:r="http://schemas.openxmlformats.org/officeDocument/2006/relationships" xmlns:p="http://schemas.openxmlformats.org/presentationml/2006/main">
  <p:tag name="NUM" val="2"/>
</p:tagLst>
</file>

<file path=ppt/tags/tag29.xml><?xml version="1.0" encoding="utf-8"?>
<p:tagLst xmlns:a="http://schemas.openxmlformats.org/drawingml/2006/main" xmlns:r="http://schemas.openxmlformats.org/officeDocument/2006/relationships" xmlns:p="http://schemas.openxmlformats.org/presentationml/2006/main">
  <p:tag name="NUM" val="3"/>
</p:tagLst>
</file>

<file path=ppt/tags/tag3.xml><?xml version="1.0" encoding="utf-8"?>
<p:tagLst xmlns:a="http://schemas.openxmlformats.org/drawingml/2006/main" xmlns:r="http://schemas.openxmlformats.org/officeDocument/2006/relationships" xmlns:p="http://schemas.openxmlformats.org/presentationml/2006/main">
  <p:tag name="NUM" val="4"/>
</p:tagLst>
</file>

<file path=ppt/tags/tag30.xml><?xml version="1.0" encoding="utf-8"?>
<p:tagLst xmlns:a="http://schemas.openxmlformats.org/drawingml/2006/main" xmlns:r="http://schemas.openxmlformats.org/officeDocument/2006/relationships" xmlns:p="http://schemas.openxmlformats.org/presentationml/2006/main">
  <p:tag name="NUM" val="4"/>
</p:tagLst>
</file>

<file path=ppt/tags/tag31.xml><?xml version="1.0" encoding="utf-8"?>
<p:tagLst xmlns:a="http://schemas.openxmlformats.org/drawingml/2006/main" xmlns:r="http://schemas.openxmlformats.org/officeDocument/2006/relationships" xmlns:p="http://schemas.openxmlformats.org/presentationml/2006/main">
  <p:tag name="NUM" val="5"/>
</p:tagLst>
</file>

<file path=ppt/tags/tag32.xml><?xml version="1.0" encoding="utf-8"?>
<p:tagLst xmlns:a="http://schemas.openxmlformats.org/drawingml/2006/main" xmlns:r="http://schemas.openxmlformats.org/officeDocument/2006/relationships" xmlns:p="http://schemas.openxmlformats.org/presentationml/2006/main">
  <p:tag name="NUM" val="6"/>
</p:tagLst>
</file>

<file path=ppt/tags/tag33.xml><?xml version="1.0" encoding="utf-8"?>
<p:tagLst xmlns:a="http://schemas.openxmlformats.org/drawingml/2006/main" xmlns:r="http://schemas.openxmlformats.org/officeDocument/2006/relationships" xmlns:p="http://schemas.openxmlformats.org/presentationml/2006/main">
  <p:tag name="NUM" val="7"/>
</p:tagLst>
</file>

<file path=ppt/tags/tag34.xml><?xml version="1.0" encoding="utf-8"?>
<p:tagLst xmlns:a="http://schemas.openxmlformats.org/drawingml/2006/main" xmlns:r="http://schemas.openxmlformats.org/officeDocument/2006/relationships" xmlns:p="http://schemas.openxmlformats.org/presentationml/2006/main">
  <p:tag name="NUM" val="8"/>
</p:tagLst>
</file>

<file path=ppt/tags/tag35.xml><?xml version="1.0" encoding="utf-8"?>
<p:tagLst xmlns:a="http://schemas.openxmlformats.org/drawingml/2006/main" xmlns:r="http://schemas.openxmlformats.org/officeDocument/2006/relationships" xmlns:p="http://schemas.openxmlformats.org/presentationml/2006/main">
  <p:tag name="NUM" val="9"/>
</p:tagLst>
</file>

<file path=ppt/tags/tag36.xml><?xml version="1.0" encoding="utf-8"?>
<p:tagLst xmlns:a="http://schemas.openxmlformats.org/drawingml/2006/main" xmlns:r="http://schemas.openxmlformats.org/officeDocument/2006/relationships" xmlns:p="http://schemas.openxmlformats.org/presentationml/2006/main">
  <p:tag name="NUM" val="10"/>
</p:tagLst>
</file>

<file path=ppt/tags/tag37.xml><?xml version="1.0" encoding="utf-8"?>
<p:tagLst xmlns:a="http://schemas.openxmlformats.org/drawingml/2006/main" xmlns:r="http://schemas.openxmlformats.org/officeDocument/2006/relationships" xmlns:p="http://schemas.openxmlformats.org/presentationml/2006/main">
  <p:tag name="NUM" val="11"/>
</p:tagLst>
</file>

<file path=ppt/tags/tag38.xml><?xml version="1.0" encoding="utf-8"?>
<p:tagLst xmlns:a="http://schemas.openxmlformats.org/drawingml/2006/main" xmlns:r="http://schemas.openxmlformats.org/officeDocument/2006/relationships" xmlns:p="http://schemas.openxmlformats.org/presentationml/2006/main">
  <p:tag name="NUM" val="12"/>
</p:tagLst>
</file>

<file path=ppt/tags/tag39.xml><?xml version="1.0" encoding="utf-8"?>
<p:tagLst xmlns:a="http://schemas.openxmlformats.org/drawingml/2006/main" xmlns:r="http://schemas.openxmlformats.org/officeDocument/2006/relationships" xmlns:p="http://schemas.openxmlformats.org/presentationml/2006/main">
  <p:tag name="NUM" val="13"/>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40.xml><?xml version="1.0" encoding="utf-8"?>
<p:tagLst xmlns:a="http://schemas.openxmlformats.org/drawingml/2006/main" xmlns:r="http://schemas.openxmlformats.org/officeDocument/2006/relationships" xmlns:p="http://schemas.openxmlformats.org/presentationml/2006/main">
  <p:tag name="NUM" val="14"/>
</p:tagLst>
</file>

<file path=ppt/tags/tag41.xml><?xml version="1.0" encoding="utf-8"?>
<p:tagLst xmlns:a="http://schemas.openxmlformats.org/drawingml/2006/main" xmlns:r="http://schemas.openxmlformats.org/officeDocument/2006/relationships" xmlns:p="http://schemas.openxmlformats.org/presentationml/2006/main">
  <p:tag name="NUM" val="1"/>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3"/>
</p:tagLst>
</file>

<file path=ppt/tags/tag44.xml><?xml version="1.0" encoding="utf-8"?>
<p:tagLst xmlns:a="http://schemas.openxmlformats.org/drawingml/2006/main" xmlns:r="http://schemas.openxmlformats.org/officeDocument/2006/relationships" xmlns:p="http://schemas.openxmlformats.org/presentationml/2006/main">
  <p:tag name="NUM" val="1"/>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3"/>
</p:tagLst>
</file>

<file path=ppt/tags/tag47.xml><?xml version="1.0" encoding="utf-8"?>
<p:tagLst xmlns:a="http://schemas.openxmlformats.org/drawingml/2006/main" xmlns:r="http://schemas.openxmlformats.org/officeDocument/2006/relationships" xmlns:p="http://schemas.openxmlformats.org/presentationml/2006/main">
  <p:tag name="NUM" val="4"/>
</p:tagLst>
</file>

<file path=ppt/tags/tag48.xml><?xml version="1.0" encoding="utf-8"?>
<p:tagLst xmlns:a="http://schemas.openxmlformats.org/drawingml/2006/main" xmlns:r="http://schemas.openxmlformats.org/officeDocument/2006/relationships" xmlns:p="http://schemas.openxmlformats.org/presentationml/2006/main">
  <p:tag name="NUM" val="1"/>
</p:tagLst>
</file>

<file path=ppt/tags/tag49.xml><?xml version="1.0" encoding="utf-8"?>
<p:tagLst xmlns:a="http://schemas.openxmlformats.org/drawingml/2006/main" xmlns:r="http://schemas.openxmlformats.org/officeDocument/2006/relationships" xmlns:p="http://schemas.openxmlformats.org/presentationml/2006/main">
  <p:tag name="NUM" val="2"/>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50.xml><?xml version="1.0" encoding="utf-8"?>
<p:tagLst xmlns:a="http://schemas.openxmlformats.org/drawingml/2006/main" xmlns:r="http://schemas.openxmlformats.org/officeDocument/2006/relationships" xmlns:p="http://schemas.openxmlformats.org/presentationml/2006/main">
  <p:tag name="NUM" val="3"/>
</p:tagLst>
</file>

<file path=ppt/tags/tag51.xml><?xml version="1.0" encoding="utf-8"?>
<p:tagLst xmlns:a="http://schemas.openxmlformats.org/drawingml/2006/main" xmlns:r="http://schemas.openxmlformats.org/officeDocument/2006/relationships" xmlns:p="http://schemas.openxmlformats.org/presentationml/2006/main">
  <p:tag name="NUM" val="4"/>
</p:tagLst>
</file>

<file path=ppt/tags/tag52.xml><?xml version="1.0" encoding="utf-8"?>
<p:tagLst xmlns:a="http://schemas.openxmlformats.org/drawingml/2006/main" xmlns:r="http://schemas.openxmlformats.org/officeDocument/2006/relationships" xmlns:p="http://schemas.openxmlformats.org/presentationml/2006/main">
  <p:tag name="NUM" val="1"/>
</p:tagLst>
</file>

<file path=ppt/tags/tag53.xml><?xml version="1.0" encoding="utf-8"?>
<p:tagLst xmlns:a="http://schemas.openxmlformats.org/drawingml/2006/main" xmlns:r="http://schemas.openxmlformats.org/officeDocument/2006/relationships" xmlns:p="http://schemas.openxmlformats.org/presentationml/2006/main">
  <p:tag name="NUM" val="2"/>
</p:tagLst>
</file>

<file path=ppt/tags/tag54.xml><?xml version="1.0" encoding="utf-8"?>
<p:tagLst xmlns:a="http://schemas.openxmlformats.org/drawingml/2006/main" xmlns:r="http://schemas.openxmlformats.org/officeDocument/2006/relationships" xmlns:p="http://schemas.openxmlformats.org/presentationml/2006/main">
  <p:tag name="NUM" val="3"/>
</p:tagLst>
</file>

<file path=ppt/tags/tag55.xml><?xml version="1.0" encoding="utf-8"?>
<p:tagLst xmlns:a="http://schemas.openxmlformats.org/drawingml/2006/main" xmlns:r="http://schemas.openxmlformats.org/officeDocument/2006/relationships" xmlns:p="http://schemas.openxmlformats.org/presentationml/2006/main">
  <p:tag name="NUM" val="4"/>
</p:tagLst>
</file>

<file path=ppt/tags/tag56.xml><?xml version="1.0" encoding="utf-8"?>
<p:tagLst xmlns:a="http://schemas.openxmlformats.org/drawingml/2006/main" xmlns:r="http://schemas.openxmlformats.org/officeDocument/2006/relationships" xmlns:p="http://schemas.openxmlformats.org/presentationml/2006/main">
  <p:tag name="NUM" val="1"/>
</p:tagLst>
</file>

<file path=ppt/tags/tag57.xml><?xml version="1.0" encoding="utf-8"?>
<p:tagLst xmlns:a="http://schemas.openxmlformats.org/drawingml/2006/main" xmlns:r="http://schemas.openxmlformats.org/officeDocument/2006/relationships" xmlns:p="http://schemas.openxmlformats.org/presentationml/2006/main">
  <p:tag name="NUM" val="2"/>
</p:tagLst>
</file>

<file path=ppt/tags/tag58.xml><?xml version="1.0" encoding="utf-8"?>
<p:tagLst xmlns:a="http://schemas.openxmlformats.org/drawingml/2006/main" xmlns:r="http://schemas.openxmlformats.org/officeDocument/2006/relationships" xmlns:p="http://schemas.openxmlformats.org/presentationml/2006/main">
  <p:tag name="NUM" val="3"/>
</p:tagLst>
</file>

<file path=ppt/tags/tag59.xml><?xml version="1.0" encoding="utf-8"?>
<p:tagLst xmlns:a="http://schemas.openxmlformats.org/drawingml/2006/main" xmlns:r="http://schemas.openxmlformats.org/officeDocument/2006/relationships" xmlns:p="http://schemas.openxmlformats.org/presentationml/2006/main">
  <p:tag name="NUM" val="1"/>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ags/tag60.xml><?xml version="1.0" encoding="utf-8"?>
<p:tagLst xmlns:a="http://schemas.openxmlformats.org/drawingml/2006/main" xmlns:r="http://schemas.openxmlformats.org/officeDocument/2006/relationships" xmlns:p="http://schemas.openxmlformats.org/presentationml/2006/main">
  <p:tag name="NUM" val="2"/>
</p:tagLst>
</file>

<file path=ppt/tags/tag61.xml><?xml version="1.0" encoding="utf-8"?>
<p:tagLst xmlns:a="http://schemas.openxmlformats.org/drawingml/2006/main" xmlns:r="http://schemas.openxmlformats.org/officeDocument/2006/relationships" xmlns:p="http://schemas.openxmlformats.org/presentationml/2006/main">
  <p:tag name="NUM" val="1"/>
</p:tagLst>
</file>

<file path=ppt/tags/tag62.xml><?xml version="1.0" encoding="utf-8"?>
<p:tagLst xmlns:a="http://schemas.openxmlformats.org/drawingml/2006/main" xmlns:r="http://schemas.openxmlformats.org/officeDocument/2006/relationships" xmlns:p="http://schemas.openxmlformats.org/presentationml/2006/main">
  <p:tag name="NUM" val="2"/>
</p:tagLst>
</file>

<file path=ppt/tags/tag63.xml><?xml version="1.0" encoding="utf-8"?>
<p:tagLst xmlns:a="http://schemas.openxmlformats.org/drawingml/2006/main" xmlns:r="http://schemas.openxmlformats.org/officeDocument/2006/relationships" xmlns:p="http://schemas.openxmlformats.org/presentationml/2006/main">
  <p:tag name="NUM" val="3"/>
</p:tagLst>
</file>

<file path=ppt/tags/tag64.xml><?xml version="1.0" encoding="utf-8"?>
<p:tagLst xmlns:a="http://schemas.openxmlformats.org/drawingml/2006/main" xmlns:r="http://schemas.openxmlformats.org/officeDocument/2006/relationships" xmlns:p="http://schemas.openxmlformats.org/presentationml/2006/main">
  <p:tag name="NUM" val="1"/>
</p:tagLst>
</file>

<file path=ppt/tags/tag65.xml><?xml version="1.0" encoding="utf-8"?>
<p:tagLst xmlns:a="http://schemas.openxmlformats.org/drawingml/2006/main" xmlns:r="http://schemas.openxmlformats.org/officeDocument/2006/relationships" xmlns:p="http://schemas.openxmlformats.org/presentationml/2006/main">
  <p:tag name="NUM" val="2"/>
</p:tagLst>
</file>

<file path=ppt/tags/tag66.xml><?xml version="1.0" encoding="utf-8"?>
<p:tagLst xmlns:a="http://schemas.openxmlformats.org/drawingml/2006/main" xmlns:r="http://schemas.openxmlformats.org/officeDocument/2006/relationships" xmlns:p="http://schemas.openxmlformats.org/presentationml/2006/main">
  <p:tag name="NUM" val="3"/>
</p:tagLst>
</file>

<file path=ppt/tags/tag67.xml><?xml version="1.0" encoding="utf-8"?>
<p:tagLst xmlns:a="http://schemas.openxmlformats.org/drawingml/2006/main" xmlns:r="http://schemas.openxmlformats.org/officeDocument/2006/relationships" xmlns:p="http://schemas.openxmlformats.org/presentationml/2006/main">
  <p:tag name="NUM" val="1"/>
</p:tagLst>
</file>

<file path=ppt/tags/tag68.xml><?xml version="1.0" encoding="utf-8"?>
<p:tagLst xmlns:a="http://schemas.openxmlformats.org/drawingml/2006/main" xmlns:r="http://schemas.openxmlformats.org/officeDocument/2006/relationships" xmlns:p="http://schemas.openxmlformats.org/presentationml/2006/main">
  <p:tag name="NUM" val="2"/>
</p:tagLst>
</file>

<file path=ppt/tags/tag69.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70.xml><?xml version="1.0" encoding="utf-8"?>
<p:tagLst xmlns:a="http://schemas.openxmlformats.org/drawingml/2006/main" xmlns:r="http://schemas.openxmlformats.org/officeDocument/2006/relationships" xmlns:p="http://schemas.openxmlformats.org/presentationml/2006/main">
  <p:tag name="NUM" val="1"/>
</p:tagLst>
</file>

<file path=ppt/tags/tag71.xml><?xml version="1.0" encoding="utf-8"?>
<p:tagLst xmlns:a="http://schemas.openxmlformats.org/drawingml/2006/main" xmlns:r="http://schemas.openxmlformats.org/officeDocument/2006/relationships" xmlns:p="http://schemas.openxmlformats.org/presentationml/2006/main">
  <p:tag name="NUM" val="2"/>
</p:tagLst>
</file>

<file path=ppt/tags/tag72.xml><?xml version="1.0" encoding="utf-8"?>
<p:tagLst xmlns:a="http://schemas.openxmlformats.org/drawingml/2006/main" xmlns:r="http://schemas.openxmlformats.org/officeDocument/2006/relationships" xmlns:p="http://schemas.openxmlformats.org/presentationml/2006/main">
  <p:tag name="NUM" val="3"/>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e">
  <a:themeElements>
    <a:clrScheme name="Origine">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e">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e">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2796</TotalTime>
  <Words>774</Words>
  <Application>Microsoft Office PowerPoint</Application>
  <PresentationFormat>Affichage à l'écran (4:3)</PresentationFormat>
  <Paragraphs>208</Paragraphs>
  <Slides>19</Slides>
  <Notes>8</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19</vt:i4>
      </vt:variant>
    </vt:vector>
  </HeadingPairs>
  <TitlesOfParts>
    <vt:vector size="29" baseType="lpstr">
      <vt:lpstr>Arial</vt:lpstr>
      <vt:lpstr>Arial Narrow</vt:lpstr>
      <vt:lpstr>ArialMT</vt:lpstr>
      <vt:lpstr>Bookman Old Style</vt:lpstr>
      <vt:lpstr>Bradley Hand ITC</vt:lpstr>
      <vt:lpstr>Gill Sans MT</vt:lpstr>
      <vt:lpstr>Times New Roman</vt:lpstr>
      <vt:lpstr>Wingdings</vt:lpstr>
      <vt:lpstr>Wingdings 3</vt:lpstr>
      <vt:lpstr>Origine</vt:lpstr>
      <vt:lpstr>Sécurité d'emploi du secteur général</vt:lpstr>
      <vt:lpstr>Introduction</vt:lpstr>
      <vt:lpstr>Quelles classes d’emplois  sont concernées?</vt:lpstr>
      <vt:lpstr>Quelles classes d’emplois sont concernées?</vt:lpstr>
      <vt:lpstr>Quelles classes d’emplois sont concernées?</vt:lpstr>
      <vt:lpstr>Dans vos milieux  </vt:lpstr>
      <vt:lpstr>À la Commission scolaire</vt:lpstr>
      <vt:lpstr> Au Syndicat</vt:lpstr>
      <vt:lpstr>Mouvement de personnel</vt:lpstr>
      <vt:lpstr> Salarié régulier permanent  ou non-permanent</vt:lpstr>
      <vt:lpstr>   Salarié régulier permanent  ou non permanent</vt:lpstr>
      <vt:lpstr>Salarié régulier permanent  ou non permanent</vt:lpstr>
      <vt:lpstr>Salarié régulier permanent  ou non permanent</vt:lpstr>
      <vt:lpstr> Salarié permanent ou  non permanent</vt:lpstr>
      <vt:lpstr>Présentation PowerPoint</vt:lpstr>
      <vt:lpstr>Salarié à l’essai</vt:lpstr>
      <vt:lpstr>Quand tout ça prend effet?</vt:lpstr>
      <vt:lpstr>Abolition de postes</vt:lpstr>
      <vt:lpstr>Conclusion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France Mc Duff</dc:creator>
  <cp:lastModifiedBy>Marie-Eve Charest</cp:lastModifiedBy>
  <cp:revision>144</cp:revision>
  <cp:lastPrinted>2016-04-27T18:16:41Z</cp:lastPrinted>
  <dcterms:created xsi:type="dcterms:W3CDTF">1601-01-01T00:00:00Z</dcterms:created>
  <dcterms:modified xsi:type="dcterms:W3CDTF">2017-10-17T20:24:45Z</dcterms:modified>
</cp:coreProperties>
</file>