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4" r:id="rId17"/>
    <p:sldId id="273" r:id="rId18"/>
    <p:sldId id="271" r:id="rId1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00FB6B-BA3F-4D80-9A6D-BA08E1153AAD}" type="doc">
      <dgm:prSet loTypeId="urn:microsoft.com/office/officeart/2005/8/layout/hProcess9" loCatId="process" qsTypeId="urn:microsoft.com/office/officeart/2005/8/quickstyle/simple1" qsCatId="simple" csTypeId="urn:microsoft.com/office/officeart/2005/8/colors/accent1_2" csCatId="accent1" phldr="1"/>
      <dgm:spPr/>
    </dgm:pt>
    <dgm:pt modelId="{DC2615C2-348A-42A6-AC16-FFB27128FFF1}">
      <dgm:prSet phldrT="[Texte]"/>
      <dgm:spPr/>
      <dgm:t>
        <a:bodyPr/>
        <a:lstStyle/>
        <a:p>
          <a:r>
            <a:rPr lang="fr-CA" b="0" dirty="0" smtClean="0"/>
            <a:t>Consultation du personnel</a:t>
          </a:r>
          <a:endParaRPr lang="fr-CA" b="0" dirty="0"/>
        </a:p>
      </dgm:t>
    </dgm:pt>
    <dgm:pt modelId="{039F1759-73B0-4E86-80F9-E453E125A04F}" type="parTrans" cxnId="{6EA72AA1-862A-45A8-A0C7-9CECAFA3B426}">
      <dgm:prSet/>
      <dgm:spPr/>
      <dgm:t>
        <a:bodyPr/>
        <a:lstStyle/>
        <a:p>
          <a:endParaRPr lang="fr-CA"/>
        </a:p>
      </dgm:t>
    </dgm:pt>
    <dgm:pt modelId="{39245546-5C00-47EF-9D35-4BC201AC5DFD}" type="sibTrans" cxnId="{6EA72AA1-862A-45A8-A0C7-9CECAFA3B426}">
      <dgm:prSet/>
      <dgm:spPr/>
      <dgm:t>
        <a:bodyPr/>
        <a:lstStyle/>
        <a:p>
          <a:endParaRPr lang="fr-CA"/>
        </a:p>
      </dgm:t>
    </dgm:pt>
    <dgm:pt modelId="{2E3D634F-C980-4AF0-854F-909E2BA69228}">
      <dgm:prSet phldrT="[Texte]"/>
      <dgm:spPr/>
      <dgm:t>
        <a:bodyPr/>
        <a:lstStyle/>
        <a:p>
          <a:r>
            <a:rPr lang="fr-CA" dirty="0" smtClean="0"/>
            <a:t>Début mai, la direction doit retourner le plan d’effectif qu’elle aura déterminé</a:t>
          </a:r>
          <a:endParaRPr lang="fr-CA" dirty="0"/>
        </a:p>
      </dgm:t>
    </dgm:pt>
    <dgm:pt modelId="{09BE4CCA-8272-43A2-8EEA-3AEB09FEE255}" type="parTrans" cxnId="{FF341E52-F7FF-4885-B241-4EF15007BD08}">
      <dgm:prSet/>
      <dgm:spPr/>
      <dgm:t>
        <a:bodyPr/>
        <a:lstStyle/>
        <a:p>
          <a:endParaRPr lang="fr-CA"/>
        </a:p>
      </dgm:t>
    </dgm:pt>
    <dgm:pt modelId="{1FC8A83A-3BB5-4B10-9442-39D0D8AD3D85}" type="sibTrans" cxnId="{FF341E52-F7FF-4885-B241-4EF15007BD08}">
      <dgm:prSet/>
      <dgm:spPr/>
      <dgm:t>
        <a:bodyPr/>
        <a:lstStyle/>
        <a:p>
          <a:endParaRPr lang="fr-CA"/>
        </a:p>
      </dgm:t>
    </dgm:pt>
    <dgm:pt modelId="{C2925450-94B3-4BBA-93A5-A9CB7602203A}">
      <dgm:prSet/>
      <dgm:spPr/>
      <dgm:t>
        <a:bodyPr/>
        <a:lstStyle/>
        <a:p>
          <a:r>
            <a:rPr lang="fr-CA" dirty="0" smtClean="0"/>
            <a:t>Fin avril, la CS envoie les plans d’effectifs dans les écoles</a:t>
          </a:r>
          <a:endParaRPr lang="fr-CA" dirty="0"/>
        </a:p>
      </dgm:t>
    </dgm:pt>
    <dgm:pt modelId="{A938016A-6CF9-4E0A-9D3C-3A9488BFC243}" type="parTrans" cxnId="{36D73739-807F-451F-91BD-45DF8DC135DE}">
      <dgm:prSet/>
      <dgm:spPr/>
      <dgm:t>
        <a:bodyPr/>
        <a:lstStyle/>
        <a:p>
          <a:endParaRPr lang="fr-CA"/>
        </a:p>
      </dgm:t>
    </dgm:pt>
    <dgm:pt modelId="{E74547C1-9024-405E-BA76-EE133D923321}" type="sibTrans" cxnId="{36D73739-807F-451F-91BD-45DF8DC135DE}">
      <dgm:prSet/>
      <dgm:spPr/>
      <dgm:t>
        <a:bodyPr/>
        <a:lstStyle/>
        <a:p>
          <a:endParaRPr lang="fr-CA"/>
        </a:p>
      </dgm:t>
    </dgm:pt>
    <dgm:pt modelId="{33C340BB-11C7-4290-93E6-C57682328211}" type="pres">
      <dgm:prSet presAssocID="{3200FB6B-BA3F-4D80-9A6D-BA08E1153AAD}" presName="CompostProcess" presStyleCnt="0">
        <dgm:presLayoutVars>
          <dgm:dir/>
          <dgm:resizeHandles val="exact"/>
        </dgm:presLayoutVars>
      </dgm:prSet>
      <dgm:spPr/>
    </dgm:pt>
    <dgm:pt modelId="{DB5BA3CB-0FEA-4FEA-9132-EB177C71CCA6}" type="pres">
      <dgm:prSet presAssocID="{3200FB6B-BA3F-4D80-9A6D-BA08E1153AAD}" presName="arrow" presStyleLbl="bgShp" presStyleIdx="0" presStyleCnt="1"/>
      <dgm:spPr/>
    </dgm:pt>
    <dgm:pt modelId="{54DEF626-56D7-44EE-A510-53171A9F1C9E}" type="pres">
      <dgm:prSet presAssocID="{3200FB6B-BA3F-4D80-9A6D-BA08E1153AAD}" presName="linearProcess" presStyleCnt="0"/>
      <dgm:spPr/>
    </dgm:pt>
    <dgm:pt modelId="{E1C8942F-3331-4FA7-A5FB-F8CDFBA185F8}" type="pres">
      <dgm:prSet presAssocID="{C2925450-94B3-4BBA-93A5-A9CB7602203A}" presName="textNode" presStyleLbl="node1" presStyleIdx="0" presStyleCnt="3">
        <dgm:presLayoutVars>
          <dgm:bulletEnabled val="1"/>
        </dgm:presLayoutVars>
      </dgm:prSet>
      <dgm:spPr/>
      <dgm:t>
        <a:bodyPr/>
        <a:lstStyle/>
        <a:p>
          <a:endParaRPr lang="fr-CA"/>
        </a:p>
      </dgm:t>
    </dgm:pt>
    <dgm:pt modelId="{5F397BAA-9DFB-47C8-AD7A-D614EBC5780A}" type="pres">
      <dgm:prSet presAssocID="{E74547C1-9024-405E-BA76-EE133D923321}" presName="sibTrans" presStyleCnt="0"/>
      <dgm:spPr/>
    </dgm:pt>
    <dgm:pt modelId="{1FA859DA-E6C2-4E2F-A2F1-3BC3426E54D2}" type="pres">
      <dgm:prSet presAssocID="{DC2615C2-348A-42A6-AC16-FFB27128FFF1}" presName="textNode" presStyleLbl="node1" presStyleIdx="1" presStyleCnt="3">
        <dgm:presLayoutVars>
          <dgm:bulletEnabled val="1"/>
        </dgm:presLayoutVars>
      </dgm:prSet>
      <dgm:spPr/>
      <dgm:t>
        <a:bodyPr/>
        <a:lstStyle/>
        <a:p>
          <a:endParaRPr lang="fr-CA"/>
        </a:p>
      </dgm:t>
    </dgm:pt>
    <dgm:pt modelId="{668B4E0A-9D73-4F2A-8CCB-6AC4D273B543}" type="pres">
      <dgm:prSet presAssocID="{39245546-5C00-47EF-9D35-4BC201AC5DFD}" presName="sibTrans" presStyleCnt="0"/>
      <dgm:spPr/>
    </dgm:pt>
    <dgm:pt modelId="{6BC0D760-D99B-4D49-8457-DF5D0348A9DE}" type="pres">
      <dgm:prSet presAssocID="{2E3D634F-C980-4AF0-854F-909E2BA69228}" presName="textNode" presStyleLbl="node1" presStyleIdx="2" presStyleCnt="3">
        <dgm:presLayoutVars>
          <dgm:bulletEnabled val="1"/>
        </dgm:presLayoutVars>
      </dgm:prSet>
      <dgm:spPr/>
      <dgm:t>
        <a:bodyPr/>
        <a:lstStyle/>
        <a:p>
          <a:endParaRPr lang="fr-CA"/>
        </a:p>
      </dgm:t>
    </dgm:pt>
  </dgm:ptLst>
  <dgm:cxnLst>
    <dgm:cxn modelId="{3696C4B5-39D0-4269-9726-1CD3B7E85033}" type="presOf" srcId="{3200FB6B-BA3F-4D80-9A6D-BA08E1153AAD}" destId="{33C340BB-11C7-4290-93E6-C57682328211}" srcOrd="0" destOrd="0" presId="urn:microsoft.com/office/officeart/2005/8/layout/hProcess9"/>
    <dgm:cxn modelId="{36D73739-807F-451F-91BD-45DF8DC135DE}" srcId="{3200FB6B-BA3F-4D80-9A6D-BA08E1153AAD}" destId="{C2925450-94B3-4BBA-93A5-A9CB7602203A}" srcOrd="0" destOrd="0" parTransId="{A938016A-6CF9-4E0A-9D3C-3A9488BFC243}" sibTransId="{E74547C1-9024-405E-BA76-EE133D923321}"/>
    <dgm:cxn modelId="{6EA72AA1-862A-45A8-A0C7-9CECAFA3B426}" srcId="{3200FB6B-BA3F-4D80-9A6D-BA08E1153AAD}" destId="{DC2615C2-348A-42A6-AC16-FFB27128FFF1}" srcOrd="1" destOrd="0" parTransId="{039F1759-73B0-4E86-80F9-E453E125A04F}" sibTransId="{39245546-5C00-47EF-9D35-4BC201AC5DFD}"/>
    <dgm:cxn modelId="{C0659E8E-DC95-4864-8809-D9A38CBDD00F}" type="presOf" srcId="{2E3D634F-C980-4AF0-854F-909E2BA69228}" destId="{6BC0D760-D99B-4D49-8457-DF5D0348A9DE}" srcOrd="0" destOrd="0" presId="urn:microsoft.com/office/officeart/2005/8/layout/hProcess9"/>
    <dgm:cxn modelId="{FF341E52-F7FF-4885-B241-4EF15007BD08}" srcId="{3200FB6B-BA3F-4D80-9A6D-BA08E1153AAD}" destId="{2E3D634F-C980-4AF0-854F-909E2BA69228}" srcOrd="2" destOrd="0" parTransId="{09BE4CCA-8272-43A2-8EEA-3AEB09FEE255}" sibTransId="{1FC8A83A-3BB5-4B10-9442-39D0D8AD3D85}"/>
    <dgm:cxn modelId="{5CAD1ED2-D36C-43B2-91D8-8F1C87056550}" type="presOf" srcId="{DC2615C2-348A-42A6-AC16-FFB27128FFF1}" destId="{1FA859DA-E6C2-4E2F-A2F1-3BC3426E54D2}" srcOrd="0" destOrd="0" presId="urn:microsoft.com/office/officeart/2005/8/layout/hProcess9"/>
    <dgm:cxn modelId="{B42F0DB9-E486-4C56-98E1-F9489C0DEEF5}" type="presOf" srcId="{C2925450-94B3-4BBA-93A5-A9CB7602203A}" destId="{E1C8942F-3331-4FA7-A5FB-F8CDFBA185F8}" srcOrd="0" destOrd="0" presId="urn:microsoft.com/office/officeart/2005/8/layout/hProcess9"/>
    <dgm:cxn modelId="{B0C1F787-2283-46E0-88D4-06F0DF1B4413}" type="presParOf" srcId="{33C340BB-11C7-4290-93E6-C57682328211}" destId="{DB5BA3CB-0FEA-4FEA-9132-EB177C71CCA6}" srcOrd="0" destOrd="0" presId="urn:microsoft.com/office/officeart/2005/8/layout/hProcess9"/>
    <dgm:cxn modelId="{FF3CA955-5800-485C-9BBF-1DC3B3AFBD79}" type="presParOf" srcId="{33C340BB-11C7-4290-93E6-C57682328211}" destId="{54DEF626-56D7-44EE-A510-53171A9F1C9E}" srcOrd="1" destOrd="0" presId="urn:microsoft.com/office/officeart/2005/8/layout/hProcess9"/>
    <dgm:cxn modelId="{201CDB24-1334-40D1-81D4-DB01E83B53B7}" type="presParOf" srcId="{54DEF626-56D7-44EE-A510-53171A9F1C9E}" destId="{E1C8942F-3331-4FA7-A5FB-F8CDFBA185F8}" srcOrd="0" destOrd="0" presId="urn:microsoft.com/office/officeart/2005/8/layout/hProcess9"/>
    <dgm:cxn modelId="{89CFA962-A9C4-4011-A900-68A25BCB91FB}" type="presParOf" srcId="{54DEF626-56D7-44EE-A510-53171A9F1C9E}" destId="{5F397BAA-9DFB-47C8-AD7A-D614EBC5780A}" srcOrd="1" destOrd="0" presId="urn:microsoft.com/office/officeart/2005/8/layout/hProcess9"/>
    <dgm:cxn modelId="{E8E76906-066F-4D95-8B72-CFEF7724DB31}" type="presParOf" srcId="{54DEF626-56D7-44EE-A510-53171A9F1C9E}" destId="{1FA859DA-E6C2-4E2F-A2F1-3BC3426E54D2}" srcOrd="2" destOrd="0" presId="urn:microsoft.com/office/officeart/2005/8/layout/hProcess9"/>
    <dgm:cxn modelId="{EC6C7583-EF71-4949-A608-B1D198F8DFA7}" type="presParOf" srcId="{54DEF626-56D7-44EE-A510-53171A9F1C9E}" destId="{668B4E0A-9D73-4F2A-8CCB-6AC4D273B543}" srcOrd="3" destOrd="0" presId="urn:microsoft.com/office/officeart/2005/8/layout/hProcess9"/>
    <dgm:cxn modelId="{64D087DB-C1E3-4287-84B7-79B51ECB65B4}" type="presParOf" srcId="{54DEF626-56D7-44EE-A510-53171A9F1C9E}" destId="{6BC0D760-D99B-4D49-8457-DF5D0348A9DE}"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8F416C-C206-4AAD-B830-CF9316BC3C18}" type="doc">
      <dgm:prSet loTypeId="urn:microsoft.com/office/officeart/2005/8/layout/hProcess9" loCatId="process" qsTypeId="urn:microsoft.com/office/officeart/2005/8/quickstyle/simple1" qsCatId="simple" csTypeId="urn:microsoft.com/office/officeart/2005/8/colors/accent1_2" csCatId="accent1" phldr="1"/>
      <dgm:spPr/>
    </dgm:pt>
    <dgm:pt modelId="{3D9373D9-B7E1-47E5-A591-811E1747846E}">
      <dgm:prSet phldrT="[Texte]"/>
      <dgm:spPr/>
      <dgm:t>
        <a:bodyPr/>
        <a:lstStyle/>
        <a:p>
          <a:r>
            <a:rPr lang="fr-CA" dirty="0" smtClean="0"/>
            <a:t>Vers la mi-mai, la CS envoie les plans d’effectifs dans les écoles</a:t>
          </a:r>
          <a:endParaRPr lang="fr-CA" dirty="0"/>
        </a:p>
      </dgm:t>
    </dgm:pt>
    <dgm:pt modelId="{D25FF4FB-E2B5-4EEF-9E11-E0323A40EC6F}" type="parTrans" cxnId="{8A1198A7-4431-45D9-AE35-6EC8F5696B48}">
      <dgm:prSet/>
      <dgm:spPr/>
      <dgm:t>
        <a:bodyPr/>
        <a:lstStyle/>
        <a:p>
          <a:endParaRPr lang="fr-CA"/>
        </a:p>
      </dgm:t>
    </dgm:pt>
    <dgm:pt modelId="{5CC59774-6A28-40B1-8431-58FA024CC53C}" type="sibTrans" cxnId="{8A1198A7-4431-45D9-AE35-6EC8F5696B48}">
      <dgm:prSet/>
      <dgm:spPr/>
      <dgm:t>
        <a:bodyPr/>
        <a:lstStyle/>
        <a:p>
          <a:endParaRPr lang="fr-CA"/>
        </a:p>
      </dgm:t>
    </dgm:pt>
    <dgm:pt modelId="{DE430E54-C80F-4F93-A504-2EBCA6A86A26}">
      <dgm:prSet phldrT="[Texte]"/>
      <dgm:spPr/>
      <dgm:t>
        <a:bodyPr/>
        <a:lstStyle/>
        <a:p>
          <a:r>
            <a:rPr lang="fr-CA" dirty="0" smtClean="0"/>
            <a:t>Consultation du personnel </a:t>
          </a:r>
          <a:endParaRPr lang="fr-CA" dirty="0"/>
        </a:p>
      </dgm:t>
    </dgm:pt>
    <dgm:pt modelId="{71A90262-1B88-4783-88E0-EA74F17A7EAE}" type="parTrans" cxnId="{B349013E-50B5-43F6-8D2D-4512940FCF6D}">
      <dgm:prSet/>
      <dgm:spPr/>
      <dgm:t>
        <a:bodyPr/>
        <a:lstStyle/>
        <a:p>
          <a:endParaRPr lang="fr-CA"/>
        </a:p>
      </dgm:t>
    </dgm:pt>
    <dgm:pt modelId="{BEE66E96-3510-48CA-9DE4-8ABC7FE5919A}" type="sibTrans" cxnId="{B349013E-50B5-43F6-8D2D-4512940FCF6D}">
      <dgm:prSet/>
      <dgm:spPr/>
      <dgm:t>
        <a:bodyPr/>
        <a:lstStyle/>
        <a:p>
          <a:endParaRPr lang="fr-CA"/>
        </a:p>
      </dgm:t>
    </dgm:pt>
    <dgm:pt modelId="{0A0A2BEB-79C8-485A-A456-D708AE17F706}">
      <dgm:prSet phldrT="[Texte]"/>
      <dgm:spPr/>
      <dgm:t>
        <a:bodyPr/>
        <a:lstStyle/>
        <a:p>
          <a:r>
            <a:rPr lang="fr-CA" dirty="0" smtClean="0"/>
            <a:t>Début juin, la direction doit retourner le plan d’effectif qu’elle aura déterminé</a:t>
          </a:r>
          <a:endParaRPr lang="fr-CA" dirty="0"/>
        </a:p>
      </dgm:t>
    </dgm:pt>
    <dgm:pt modelId="{B00EDE0F-B444-4126-B45E-CCB4120F8394}" type="parTrans" cxnId="{4CC3FD16-4AF4-4F54-B605-14879DE181E5}">
      <dgm:prSet/>
      <dgm:spPr/>
      <dgm:t>
        <a:bodyPr/>
        <a:lstStyle/>
        <a:p>
          <a:endParaRPr lang="fr-CA"/>
        </a:p>
      </dgm:t>
    </dgm:pt>
    <dgm:pt modelId="{B7412417-3017-44ED-8837-75387C2EFF3C}" type="sibTrans" cxnId="{4CC3FD16-4AF4-4F54-B605-14879DE181E5}">
      <dgm:prSet/>
      <dgm:spPr/>
      <dgm:t>
        <a:bodyPr/>
        <a:lstStyle/>
        <a:p>
          <a:endParaRPr lang="fr-CA"/>
        </a:p>
      </dgm:t>
    </dgm:pt>
    <dgm:pt modelId="{BD391C26-E90E-4D42-A7B7-831E73A98F55}" type="pres">
      <dgm:prSet presAssocID="{788F416C-C206-4AAD-B830-CF9316BC3C18}" presName="CompostProcess" presStyleCnt="0">
        <dgm:presLayoutVars>
          <dgm:dir/>
          <dgm:resizeHandles val="exact"/>
        </dgm:presLayoutVars>
      </dgm:prSet>
      <dgm:spPr/>
    </dgm:pt>
    <dgm:pt modelId="{1697A219-FBF9-42A4-9038-570F8FD8128D}" type="pres">
      <dgm:prSet presAssocID="{788F416C-C206-4AAD-B830-CF9316BC3C18}" presName="arrow" presStyleLbl="bgShp" presStyleIdx="0" presStyleCnt="1"/>
      <dgm:spPr/>
    </dgm:pt>
    <dgm:pt modelId="{9194036B-8558-445C-900F-725466D2DA81}" type="pres">
      <dgm:prSet presAssocID="{788F416C-C206-4AAD-B830-CF9316BC3C18}" presName="linearProcess" presStyleCnt="0"/>
      <dgm:spPr/>
    </dgm:pt>
    <dgm:pt modelId="{D07EFEEE-DE62-4670-829E-090951E5D611}" type="pres">
      <dgm:prSet presAssocID="{3D9373D9-B7E1-47E5-A591-811E1747846E}" presName="textNode" presStyleLbl="node1" presStyleIdx="0" presStyleCnt="3">
        <dgm:presLayoutVars>
          <dgm:bulletEnabled val="1"/>
        </dgm:presLayoutVars>
      </dgm:prSet>
      <dgm:spPr/>
      <dgm:t>
        <a:bodyPr/>
        <a:lstStyle/>
        <a:p>
          <a:endParaRPr lang="fr-CA"/>
        </a:p>
      </dgm:t>
    </dgm:pt>
    <dgm:pt modelId="{C34A5287-7EE4-41DD-8886-AB8623D2CEF6}" type="pres">
      <dgm:prSet presAssocID="{5CC59774-6A28-40B1-8431-58FA024CC53C}" presName="sibTrans" presStyleCnt="0"/>
      <dgm:spPr/>
    </dgm:pt>
    <dgm:pt modelId="{620D58A9-BDF9-4D86-9957-F9E6DD80DD74}" type="pres">
      <dgm:prSet presAssocID="{DE430E54-C80F-4F93-A504-2EBCA6A86A26}" presName="textNode" presStyleLbl="node1" presStyleIdx="1" presStyleCnt="3">
        <dgm:presLayoutVars>
          <dgm:bulletEnabled val="1"/>
        </dgm:presLayoutVars>
      </dgm:prSet>
      <dgm:spPr/>
      <dgm:t>
        <a:bodyPr/>
        <a:lstStyle/>
        <a:p>
          <a:endParaRPr lang="fr-CA"/>
        </a:p>
      </dgm:t>
    </dgm:pt>
    <dgm:pt modelId="{8876237A-E22F-4EDE-A817-13A9EB1D692D}" type="pres">
      <dgm:prSet presAssocID="{BEE66E96-3510-48CA-9DE4-8ABC7FE5919A}" presName="sibTrans" presStyleCnt="0"/>
      <dgm:spPr/>
    </dgm:pt>
    <dgm:pt modelId="{1AD1561E-CFB7-46A0-A9EF-2788E74447EA}" type="pres">
      <dgm:prSet presAssocID="{0A0A2BEB-79C8-485A-A456-D708AE17F706}" presName="textNode" presStyleLbl="node1" presStyleIdx="2" presStyleCnt="3" custLinFactNeighborX="-14758">
        <dgm:presLayoutVars>
          <dgm:bulletEnabled val="1"/>
        </dgm:presLayoutVars>
      </dgm:prSet>
      <dgm:spPr/>
      <dgm:t>
        <a:bodyPr/>
        <a:lstStyle/>
        <a:p>
          <a:endParaRPr lang="fr-CA"/>
        </a:p>
      </dgm:t>
    </dgm:pt>
  </dgm:ptLst>
  <dgm:cxnLst>
    <dgm:cxn modelId="{444141D9-7931-4CBB-9FDA-0710B6431029}" type="presOf" srcId="{788F416C-C206-4AAD-B830-CF9316BC3C18}" destId="{BD391C26-E90E-4D42-A7B7-831E73A98F55}" srcOrd="0" destOrd="0" presId="urn:microsoft.com/office/officeart/2005/8/layout/hProcess9"/>
    <dgm:cxn modelId="{B349013E-50B5-43F6-8D2D-4512940FCF6D}" srcId="{788F416C-C206-4AAD-B830-CF9316BC3C18}" destId="{DE430E54-C80F-4F93-A504-2EBCA6A86A26}" srcOrd="1" destOrd="0" parTransId="{71A90262-1B88-4783-88E0-EA74F17A7EAE}" sibTransId="{BEE66E96-3510-48CA-9DE4-8ABC7FE5919A}"/>
    <dgm:cxn modelId="{8A1198A7-4431-45D9-AE35-6EC8F5696B48}" srcId="{788F416C-C206-4AAD-B830-CF9316BC3C18}" destId="{3D9373D9-B7E1-47E5-A591-811E1747846E}" srcOrd="0" destOrd="0" parTransId="{D25FF4FB-E2B5-4EEF-9E11-E0323A40EC6F}" sibTransId="{5CC59774-6A28-40B1-8431-58FA024CC53C}"/>
    <dgm:cxn modelId="{663F5FD4-1B50-4258-88EB-2D58C7D846DA}" type="presOf" srcId="{0A0A2BEB-79C8-485A-A456-D708AE17F706}" destId="{1AD1561E-CFB7-46A0-A9EF-2788E74447EA}" srcOrd="0" destOrd="0" presId="urn:microsoft.com/office/officeart/2005/8/layout/hProcess9"/>
    <dgm:cxn modelId="{4CC3FD16-4AF4-4F54-B605-14879DE181E5}" srcId="{788F416C-C206-4AAD-B830-CF9316BC3C18}" destId="{0A0A2BEB-79C8-485A-A456-D708AE17F706}" srcOrd="2" destOrd="0" parTransId="{B00EDE0F-B444-4126-B45E-CCB4120F8394}" sibTransId="{B7412417-3017-44ED-8837-75387C2EFF3C}"/>
    <dgm:cxn modelId="{247EBB4B-B7DA-4E1E-BBFF-06C633F575D8}" type="presOf" srcId="{3D9373D9-B7E1-47E5-A591-811E1747846E}" destId="{D07EFEEE-DE62-4670-829E-090951E5D611}" srcOrd="0" destOrd="0" presId="urn:microsoft.com/office/officeart/2005/8/layout/hProcess9"/>
    <dgm:cxn modelId="{9A15251B-0036-4C4C-B4B2-E9B3CDABDC52}" type="presOf" srcId="{DE430E54-C80F-4F93-A504-2EBCA6A86A26}" destId="{620D58A9-BDF9-4D86-9957-F9E6DD80DD74}" srcOrd="0" destOrd="0" presId="urn:microsoft.com/office/officeart/2005/8/layout/hProcess9"/>
    <dgm:cxn modelId="{7E2713E4-B53B-449D-9A6C-3D84E66A5DDE}" type="presParOf" srcId="{BD391C26-E90E-4D42-A7B7-831E73A98F55}" destId="{1697A219-FBF9-42A4-9038-570F8FD8128D}" srcOrd="0" destOrd="0" presId="urn:microsoft.com/office/officeart/2005/8/layout/hProcess9"/>
    <dgm:cxn modelId="{086B3122-8903-4FCC-80ED-5E47566318A2}" type="presParOf" srcId="{BD391C26-E90E-4D42-A7B7-831E73A98F55}" destId="{9194036B-8558-445C-900F-725466D2DA81}" srcOrd="1" destOrd="0" presId="urn:microsoft.com/office/officeart/2005/8/layout/hProcess9"/>
    <dgm:cxn modelId="{35EF49FA-19D1-4F10-8734-41DFA3F2B151}" type="presParOf" srcId="{9194036B-8558-445C-900F-725466D2DA81}" destId="{D07EFEEE-DE62-4670-829E-090951E5D611}" srcOrd="0" destOrd="0" presId="urn:microsoft.com/office/officeart/2005/8/layout/hProcess9"/>
    <dgm:cxn modelId="{CF0F847D-2ADC-4061-9726-D7CB520B865E}" type="presParOf" srcId="{9194036B-8558-445C-900F-725466D2DA81}" destId="{C34A5287-7EE4-41DD-8886-AB8623D2CEF6}" srcOrd="1" destOrd="0" presId="urn:microsoft.com/office/officeart/2005/8/layout/hProcess9"/>
    <dgm:cxn modelId="{1510187E-8D88-40AB-8AE0-81F6A8A0AF4B}" type="presParOf" srcId="{9194036B-8558-445C-900F-725466D2DA81}" destId="{620D58A9-BDF9-4D86-9957-F9E6DD80DD74}" srcOrd="2" destOrd="0" presId="urn:microsoft.com/office/officeart/2005/8/layout/hProcess9"/>
    <dgm:cxn modelId="{3948C18D-E246-4541-BF15-4DBDAFBDAD96}" type="presParOf" srcId="{9194036B-8558-445C-900F-725466D2DA81}" destId="{8876237A-E22F-4EDE-A817-13A9EB1D692D}" srcOrd="3" destOrd="0" presId="urn:microsoft.com/office/officeart/2005/8/layout/hProcess9"/>
    <dgm:cxn modelId="{C083AA5C-EAE3-419E-BF80-CD71861CF846}" type="presParOf" srcId="{9194036B-8558-445C-900F-725466D2DA81}" destId="{1AD1561E-CFB7-46A0-A9EF-2788E74447EA}" srcOrd="4" destOrd="0" presId="urn:microsoft.com/office/officeart/2005/8/layout/hProcess9"/>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77A64F-6156-4E6A-9A0E-684F404A0563}" type="doc">
      <dgm:prSet loTypeId="urn:microsoft.com/office/officeart/2005/8/layout/hProcess9" loCatId="process" qsTypeId="urn:microsoft.com/office/officeart/2005/8/quickstyle/simple1" qsCatId="simple" csTypeId="urn:microsoft.com/office/officeart/2005/8/colors/accent1_2" csCatId="accent1" phldr="1"/>
      <dgm:spPr/>
    </dgm:pt>
    <dgm:pt modelId="{00DCDF73-5EA3-448C-B2E5-6E4E1D9FC994}">
      <dgm:prSet phldrT="[Texte]"/>
      <dgm:spPr/>
      <dgm:t>
        <a:bodyPr/>
        <a:lstStyle/>
        <a:p>
          <a:r>
            <a:rPr lang="fr-CA" dirty="0" smtClean="0"/>
            <a:t>Au plus tard le 15 mai pour le secteur administratif et général                                     ( la rencontre a lieu le 11 mai cette année)</a:t>
          </a:r>
          <a:endParaRPr lang="fr-CA" dirty="0"/>
        </a:p>
      </dgm:t>
    </dgm:pt>
    <dgm:pt modelId="{9F79F9D7-5961-49A6-9086-267851427AF2}" type="parTrans" cxnId="{E1CD6A1B-CD22-4B5D-9151-3AFD6DE826B7}">
      <dgm:prSet/>
      <dgm:spPr/>
      <dgm:t>
        <a:bodyPr/>
        <a:lstStyle/>
        <a:p>
          <a:endParaRPr lang="fr-CA"/>
        </a:p>
      </dgm:t>
    </dgm:pt>
    <dgm:pt modelId="{BFDF8695-C1C0-425F-AD45-50B1881D619A}" type="sibTrans" cxnId="{E1CD6A1B-CD22-4B5D-9151-3AFD6DE826B7}">
      <dgm:prSet/>
      <dgm:spPr/>
      <dgm:t>
        <a:bodyPr/>
        <a:lstStyle/>
        <a:p>
          <a:endParaRPr lang="fr-CA"/>
        </a:p>
      </dgm:t>
    </dgm:pt>
    <dgm:pt modelId="{92002C3D-8CE2-410D-85D0-F3F569D958A0}">
      <dgm:prSet phldrT="[Texte]"/>
      <dgm:spPr/>
      <dgm:t>
        <a:bodyPr/>
        <a:lstStyle/>
        <a:p>
          <a:r>
            <a:rPr lang="fr-CA" dirty="0" smtClean="0"/>
            <a:t>Au plus tard le  15 juin pour le secteur des services directs à l’élève                                             (la rencontre a lieu le 14 juin cette année)</a:t>
          </a:r>
          <a:endParaRPr lang="fr-CA" dirty="0"/>
        </a:p>
      </dgm:t>
    </dgm:pt>
    <dgm:pt modelId="{E556950F-07DD-43A1-82AF-6D05B2555A02}" type="parTrans" cxnId="{ABE3C753-9152-4395-8AE7-B00345C0D411}">
      <dgm:prSet/>
      <dgm:spPr/>
      <dgm:t>
        <a:bodyPr/>
        <a:lstStyle/>
        <a:p>
          <a:endParaRPr lang="fr-CA"/>
        </a:p>
      </dgm:t>
    </dgm:pt>
    <dgm:pt modelId="{FF2D6536-3B39-4759-80A8-C698AA53D052}" type="sibTrans" cxnId="{ABE3C753-9152-4395-8AE7-B00345C0D411}">
      <dgm:prSet/>
      <dgm:spPr/>
      <dgm:t>
        <a:bodyPr/>
        <a:lstStyle/>
        <a:p>
          <a:endParaRPr lang="fr-CA"/>
        </a:p>
      </dgm:t>
    </dgm:pt>
    <dgm:pt modelId="{E4D4C028-EBA7-42EB-A60A-EC50704A5EC0}" type="pres">
      <dgm:prSet presAssocID="{F977A64F-6156-4E6A-9A0E-684F404A0563}" presName="CompostProcess" presStyleCnt="0">
        <dgm:presLayoutVars>
          <dgm:dir/>
          <dgm:resizeHandles val="exact"/>
        </dgm:presLayoutVars>
      </dgm:prSet>
      <dgm:spPr/>
    </dgm:pt>
    <dgm:pt modelId="{2D980073-42AB-4843-9710-D2087CC98C5B}" type="pres">
      <dgm:prSet presAssocID="{F977A64F-6156-4E6A-9A0E-684F404A0563}" presName="arrow" presStyleLbl="bgShp" presStyleIdx="0" presStyleCnt="1"/>
      <dgm:spPr/>
    </dgm:pt>
    <dgm:pt modelId="{D2120967-0090-4021-BB7B-4BB697B2B463}" type="pres">
      <dgm:prSet presAssocID="{F977A64F-6156-4E6A-9A0E-684F404A0563}" presName="linearProcess" presStyleCnt="0"/>
      <dgm:spPr/>
    </dgm:pt>
    <dgm:pt modelId="{38A5BB6D-4A89-45AF-AAB0-E1E5FF858326}" type="pres">
      <dgm:prSet presAssocID="{00DCDF73-5EA3-448C-B2E5-6E4E1D9FC994}" presName="textNode" presStyleLbl="node1" presStyleIdx="0" presStyleCnt="2">
        <dgm:presLayoutVars>
          <dgm:bulletEnabled val="1"/>
        </dgm:presLayoutVars>
      </dgm:prSet>
      <dgm:spPr/>
      <dgm:t>
        <a:bodyPr/>
        <a:lstStyle/>
        <a:p>
          <a:endParaRPr lang="fr-CA"/>
        </a:p>
      </dgm:t>
    </dgm:pt>
    <dgm:pt modelId="{FB48DBF0-2A91-4D62-88F1-675C20E17E69}" type="pres">
      <dgm:prSet presAssocID="{BFDF8695-C1C0-425F-AD45-50B1881D619A}" presName="sibTrans" presStyleCnt="0"/>
      <dgm:spPr/>
    </dgm:pt>
    <dgm:pt modelId="{B75667AA-16B9-4720-A145-59646A38EC53}" type="pres">
      <dgm:prSet presAssocID="{92002C3D-8CE2-410D-85D0-F3F569D958A0}" presName="textNode" presStyleLbl="node1" presStyleIdx="1" presStyleCnt="2">
        <dgm:presLayoutVars>
          <dgm:bulletEnabled val="1"/>
        </dgm:presLayoutVars>
      </dgm:prSet>
      <dgm:spPr/>
      <dgm:t>
        <a:bodyPr/>
        <a:lstStyle/>
        <a:p>
          <a:endParaRPr lang="fr-CA"/>
        </a:p>
      </dgm:t>
    </dgm:pt>
  </dgm:ptLst>
  <dgm:cxnLst>
    <dgm:cxn modelId="{E1CD6A1B-CD22-4B5D-9151-3AFD6DE826B7}" srcId="{F977A64F-6156-4E6A-9A0E-684F404A0563}" destId="{00DCDF73-5EA3-448C-B2E5-6E4E1D9FC994}" srcOrd="0" destOrd="0" parTransId="{9F79F9D7-5961-49A6-9086-267851427AF2}" sibTransId="{BFDF8695-C1C0-425F-AD45-50B1881D619A}"/>
    <dgm:cxn modelId="{46E891FD-F0F8-4D9B-85C8-48F3301E629B}" type="presOf" srcId="{00DCDF73-5EA3-448C-B2E5-6E4E1D9FC994}" destId="{38A5BB6D-4A89-45AF-AAB0-E1E5FF858326}" srcOrd="0" destOrd="0" presId="urn:microsoft.com/office/officeart/2005/8/layout/hProcess9"/>
    <dgm:cxn modelId="{E685B1AB-4490-4CDA-A61E-0D635C5F8155}" type="presOf" srcId="{F977A64F-6156-4E6A-9A0E-684F404A0563}" destId="{E4D4C028-EBA7-42EB-A60A-EC50704A5EC0}" srcOrd="0" destOrd="0" presId="urn:microsoft.com/office/officeart/2005/8/layout/hProcess9"/>
    <dgm:cxn modelId="{43CB3AAF-24E7-49FC-862B-4219A096E38A}" type="presOf" srcId="{92002C3D-8CE2-410D-85D0-F3F569D958A0}" destId="{B75667AA-16B9-4720-A145-59646A38EC53}" srcOrd="0" destOrd="0" presId="urn:microsoft.com/office/officeart/2005/8/layout/hProcess9"/>
    <dgm:cxn modelId="{ABE3C753-9152-4395-8AE7-B00345C0D411}" srcId="{F977A64F-6156-4E6A-9A0E-684F404A0563}" destId="{92002C3D-8CE2-410D-85D0-F3F569D958A0}" srcOrd="1" destOrd="0" parTransId="{E556950F-07DD-43A1-82AF-6D05B2555A02}" sibTransId="{FF2D6536-3B39-4759-80A8-C698AA53D052}"/>
    <dgm:cxn modelId="{482BA1A3-F026-47CB-A3AD-64AA3C6A7A03}" type="presParOf" srcId="{E4D4C028-EBA7-42EB-A60A-EC50704A5EC0}" destId="{2D980073-42AB-4843-9710-D2087CC98C5B}" srcOrd="0" destOrd="0" presId="urn:microsoft.com/office/officeart/2005/8/layout/hProcess9"/>
    <dgm:cxn modelId="{D36134BC-16B4-4A43-BB2B-12A3B395B4BC}" type="presParOf" srcId="{E4D4C028-EBA7-42EB-A60A-EC50704A5EC0}" destId="{D2120967-0090-4021-BB7B-4BB697B2B463}" srcOrd="1" destOrd="0" presId="urn:microsoft.com/office/officeart/2005/8/layout/hProcess9"/>
    <dgm:cxn modelId="{39550C02-C3F0-4A5A-83DE-8F0DE3246945}" type="presParOf" srcId="{D2120967-0090-4021-BB7B-4BB697B2B463}" destId="{38A5BB6D-4A89-45AF-AAB0-E1E5FF858326}" srcOrd="0" destOrd="0" presId="urn:microsoft.com/office/officeart/2005/8/layout/hProcess9"/>
    <dgm:cxn modelId="{05E4CE26-6A3C-4754-9F64-BE6F88C35FDD}" type="presParOf" srcId="{D2120967-0090-4021-BB7B-4BB697B2B463}" destId="{FB48DBF0-2A91-4D62-88F1-675C20E17E69}" srcOrd="1" destOrd="0" presId="urn:microsoft.com/office/officeart/2005/8/layout/hProcess9"/>
    <dgm:cxn modelId="{777940D8-28B2-480B-9F01-20B6FB1858A6}" type="presParOf" srcId="{D2120967-0090-4021-BB7B-4BB697B2B463}" destId="{B75667AA-16B9-4720-A145-59646A38EC53}" srcOrd="2"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5BA3CB-0FEA-4FEA-9132-EB177C71CCA6}">
      <dsp:nvSpPr>
        <dsp:cNvPr id="0" name=""/>
        <dsp:cNvSpPr/>
      </dsp:nvSpPr>
      <dsp:spPr>
        <a:xfrm>
          <a:off x="751403" y="0"/>
          <a:ext cx="8515905" cy="210888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C8942F-3331-4FA7-A5FB-F8CDFBA185F8}">
      <dsp:nvSpPr>
        <dsp:cNvPr id="0" name=""/>
        <dsp:cNvSpPr/>
      </dsp:nvSpPr>
      <dsp:spPr>
        <a:xfrm>
          <a:off x="339501" y="632666"/>
          <a:ext cx="3005613" cy="8435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CA" sz="1500" kern="1200" dirty="0" smtClean="0"/>
            <a:t>Fin avril, la CS envoie les plans d’effectifs dans les écoles</a:t>
          </a:r>
          <a:endParaRPr lang="fr-CA" sz="1500" kern="1200" dirty="0"/>
        </a:p>
      </dsp:txBody>
      <dsp:txXfrm>
        <a:off x="380680" y="673845"/>
        <a:ext cx="2923255" cy="761197"/>
      </dsp:txXfrm>
    </dsp:sp>
    <dsp:sp modelId="{1FA859DA-E6C2-4E2F-A2F1-3BC3426E54D2}">
      <dsp:nvSpPr>
        <dsp:cNvPr id="0" name=""/>
        <dsp:cNvSpPr/>
      </dsp:nvSpPr>
      <dsp:spPr>
        <a:xfrm>
          <a:off x="3506549" y="632666"/>
          <a:ext cx="3005613" cy="8435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CA" sz="1500" b="0" kern="1200" dirty="0" smtClean="0"/>
            <a:t>Consultation du personnel</a:t>
          </a:r>
          <a:endParaRPr lang="fr-CA" sz="1500" b="0" kern="1200" dirty="0"/>
        </a:p>
      </dsp:txBody>
      <dsp:txXfrm>
        <a:off x="3547728" y="673845"/>
        <a:ext cx="2923255" cy="761197"/>
      </dsp:txXfrm>
    </dsp:sp>
    <dsp:sp modelId="{6BC0D760-D99B-4D49-8457-DF5D0348A9DE}">
      <dsp:nvSpPr>
        <dsp:cNvPr id="0" name=""/>
        <dsp:cNvSpPr/>
      </dsp:nvSpPr>
      <dsp:spPr>
        <a:xfrm>
          <a:off x="6673597" y="632666"/>
          <a:ext cx="3005613" cy="8435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CA" sz="1500" kern="1200" dirty="0" smtClean="0"/>
            <a:t>Début mai, la direction doit retourner le plan d’effectif qu’elle aura déterminé</a:t>
          </a:r>
          <a:endParaRPr lang="fr-CA" sz="1500" kern="1200" dirty="0"/>
        </a:p>
      </dsp:txBody>
      <dsp:txXfrm>
        <a:off x="6714776" y="673845"/>
        <a:ext cx="2923255" cy="7611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97A219-FBF9-42A4-9038-570F8FD8128D}">
      <dsp:nvSpPr>
        <dsp:cNvPr id="0" name=""/>
        <dsp:cNvSpPr/>
      </dsp:nvSpPr>
      <dsp:spPr>
        <a:xfrm>
          <a:off x="751403" y="0"/>
          <a:ext cx="8515906" cy="214184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7EFEEE-DE62-4670-829E-090951E5D611}">
      <dsp:nvSpPr>
        <dsp:cNvPr id="0" name=""/>
        <dsp:cNvSpPr/>
      </dsp:nvSpPr>
      <dsp:spPr>
        <a:xfrm>
          <a:off x="339501" y="642552"/>
          <a:ext cx="3005613" cy="85673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CA" sz="1500" kern="1200" dirty="0" smtClean="0"/>
            <a:t>Vers la mi-mai, la CS envoie les plans d’effectifs dans les écoles</a:t>
          </a:r>
          <a:endParaRPr lang="fr-CA" sz="1500" kern="1200" dirty="0"/>
        </a:p>
      </dsp:txBody>
      <dsp:txXfrm>
        <a:off x="381323" y="684374"/>
        <a:ext cx="2921969" cy="773092"/>
      </dsp:txXfrm>
    </dsp:sp>
    <dsp:sp modelId="{620D58A9-BDF9-4D86-9957-F9E6DD80DD74}">
      <dsp:nvSpPr>
        <dsp:cNvPr id="0" name=""/>
        <dsp:cNvSpPr/>
      </dsp:nvSpPr>
      <dsp:spPr>
        <a:xfrm>
          <a:off x="3506549" y="642552"/>
          <a:ext cx="3005613" cy="85673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CA" sz="1500" kern="1200" dirty="0" smtClean="0"/>
            <a:t>Consultation du personnel </a:t>
          </a:r>
          <a:endParaRPr lang="fr-CA" sz="1500" kern="1200" dirty="0"/>
        </a:p>
      </dsp:txBody>
      <dsp:txXfrm>
        <a:off x="3548371" y="684374"/>
        <a:ext cx="2921969" cy="773092"/>
      </dsp:txXfrm>
    </dsp:sp>
    <dsp:sp modelId="{1AD1561E-CFB7-46A0-A9EF-2788E74447EA}">
      <dsp:nvSpPr>
        <dsp:cNvPr id="0" name=""/>
        <dsp:cNvSpPr/>
      </dsp:nvSpPr>
      <dsp:spPr>
        <a:xfrm>
          <a:off x="6649773" y="642552"/>
          <a:ext cx="3005613" cy="85673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CA" sz="1500" kern="1200" dirty="0" smtClean="0"/>
            <a:t>Début juin, la direction doit retourner le plan d’effectif qu’elle aura déterminé</a:t>
          </a:r>
          <a:endParaRPr lang="fr-CA" sz="1500" kern="1200" dirty="0"/>
        </a:p>
      </dsp:txBody>
      <dsp:txXfrm>
        <a:off x="6691595" y="684374"/>
        <a:ext cx="2921969" cy="773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80073-42AB-4843-9710-D2087CC98C5B}">
      <dsp:nvSpPr>
        <dsp:cNvPr id="0" name=""/>
        <dsp:cNvSpPr/>
      </dsp:nvSpPr>
      <dsp:spPr>
        <a:xfrm>
          <a:off x="751403" y="0"/>
          <a:ext cx="8515905" cy="31242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A5BB6D-4A89-45AF-AAB0-E1E5FF858326}">
      <dsp:nvSpPr>
        <dsp:cNvPr id="0" name=""/>
        <dsp:cNvSpPr/>
      </dsp:nvSpPr>
      <dsp:spPr>
        <a:xfrm>
          <a:off x="122" y="937260"/>
          <a:ext cx="4887057" cy="12496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CA" sz="2100" kern="1200" dirty="0" smtClean="0"/>
            <a:t>Au plus tard le 15 mai pour le secteur administratif et général                                     ( la rencontre a lieu le 11 mai cette année)</a:t>
          </a:r>
          <a:endParaRPr lang="fr-CA" sz="2100" kern="1200" dirty="0"/>
        </a:p>
      </dsp:txBody>
      <dsp:txXfrm>
        <a:off x="61126" y="998264"/>
        <a:ext cx="4765049" cy="1127672"/>
      </dsp:txXfrm>
    </dsp:sp>
    <dsp:sp modelId="{B75667AA-16B9-4720-A145-59646A38EC53}">
      <dsp:nvSpPr>
        <dsp:cNvPr id="0" name=""/>
        <dsp:cNvSpPr/>
      </dsp:nvSpPr>
      <dsp:spPr>
        <a:xfrm>
          <a:off x="5131532" y="937260"/>
          <a:ext cx="4887057" cy="12496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CA" sz="2100" kern="1200" dirty="0" smtClean="0"/>
            <a:t>Au plus tard le  15 juin pour le secteur des services directs à l’élève                                             (la rencontre a lieu le 14 juin cette année)</a:t>
          </a:r>
          <a:endParaRPr lang="fr-CA" sz="2100" kern="1200" dirty="0"/>
        </a:p>
      </dsp:txBody>
      <dsp:txXfrm>
        <a:off x="5192536" y="998264"/>
        <a:ext cx="4765049" cy="112767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3A173409-6F65-4A9E-B2D6-4558EB80BAF5}" type="datetimeFigureOut">
              <a:rPr lang="fr-CA" smtClean="0"/>
              <a:t>2017-03-13</a:t>
            </a:fld>
            <a:endParaRPr lang="fr-CA"/>
          </a:p>
        </p:txBody>
      </p:sp>
      <p:sp>
        <p:nvSpPr>
          <p:cNvPr id="4" name="Espace réservé de l'image des diapositives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DEA20AEA-B2F0-4DB7-B819-6A7165CF9D85}" type="slidenum">
              <a:rPr lang="fr-CA" smtClean="0"/>
              <a:t>‹N°›</a:t>
            </a:fld>
            <a:endParaRPr lang="fr-CA"/>
          </a:p>
        </p:txBody>
      </p:sp>
    </p:spTree>
    <p:extLst>
      <p:ext uri="{BB962C8B-B14F-4D97-AF65-F5344CB8AC3E}">
        <p14:creationId xmlns:p14="http://schemas.microsoft.com/office/powerpoint/2010/main" val="2327603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EA20AEA-B2F0-4DB7-B819-6A7165CF9D85}" type="slidenum">
              <a:rPr lang="fr-CA" smtClean="0"/>
              <a:t>1</a:t>
            </a:fld>
            <a:endParaRPr lang="fr-CA"/>
          </a:p>
        </p:txBody>
      </p:sp>
    </p:spTree>
    <p:extLst>
      <p:ext uri="{BB962C8B-B14F-4D97-AF65-F5344CB8AC3E}">
        <p14:creationId xmlns:p14="http://schemas.microsoft.com/office/powerpoint/2010/main" val="200130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50C7F90-20F8-4466-AD8F-7982076DB4A6}" type="datetime1">
              <a:rPr lang="en-US" smtClean="0"/>
              <a:t>3/13/2017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7D580B5-78CD-4736-9B0B-D83B3359D822}" type="datetime1">
              <a:rPr lang="en-US" smtClean="0"/>
              <a:t>3/13/2017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F3A2729-1089-4185-BE12-27B2A5C0B360}"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6D3FF29-D74E-4289-804E-EEC0D590CAE1}"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37E6F5D-30E2-4513-858C-4C2D9C8DB56F}"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CDBD089-8C2E-44EE-9BE4-38D8BDAAABB3}"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D5B7D6-0882-45FA-8822-F4F53D2889CE}"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F4960CE-885B-4DC3-A3F2-B2BE9B0D5CC9}"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2CE9684-894D-4636-A4E3-452CC5AAA551}"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C4E77A-6B84-47ED-B9C3-FBFC62BD6328}"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D4BDC5F-E766-472C-95F0-0C0D56EA7AAF}" type="datetime1">
              <a:rPr lang="en-US" smtClean="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524C60F-9A56-4DB4-9AC6-A05FA3089ED0}" type="datetime1">
              <a:rPr lang="en-US" smtClean="0"/>
              <a:t>3/13/2017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8329999-03DC-4D30-9672-EFB8BE61A34D}" type="datetime1">
              <a:rPr lang="en-US" smtClean="0"/>
              <a:t>3/13/2017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9D5DC54-349D-4797-AAA4-FD1D2548B996}" type="datetime1">
              <a:rPr lang="en-US" smtClean="0"/>
              <a:t>3/13/2017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06F5F-C720-4ED5-864D-A8FE9B40C3DA}" type="datetime1">
              <a:rPr lang="en-US" smtClean="0"/>
              <a:t>3/13/2017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fr-FR" smtClean="0"/>
              <a:t>Modifiez le style du titre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070E21C-AD20-40F1-9566-1E69FFA2786A}" type="datetime1">
              <a:rPr lang="en-US" smtClean="0"/>
              <a:t>3/13/2017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40892B7-3631-437B-A711-481ABDB40F6A}" type="datetime1">
              <a:rPr lang="en-US" smtClean="0"/>
              <a:t>3/13/2017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ECC3922-C6B6-4151-BF46-2547B380A91D}" type="datetime1">
              <a:rPr lang="en-US" smtClean="0"/>
              <a:t>3/13/2017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2.jp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slideLayout" Target="../slideLayouts/slideLayout2.xml"/><Relationship Id="rId7" Type="http://schemas.openxmlformats.org/officeDocument/2006/relationships/diagramColors" Target="../diagrams/colors3.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hyperlink" Target="http://www.csp.qc.ca/" TargetMode="External"/></Relationships>
</file>

<file path=ppt/slides/_rels/slide15.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hyperlink" Target="mailto:evilleneuve@syndicatdechamplain.com" TargetMode="External"/><Relationship Id="rId4" Type="http://schemas.openxmlformats.org/officeDocument/2006/relationships/hyperlink" Target="mailto:mcharest@syndicatdechamplain.com"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diagramLayout" Target="../diagrams/layout2.xml"/><Relationship Id="rId3" Type="http://schemas.openxmlformats.org/officeDocument/2006/relationships/tags" Target="../tags/tag13.xml"/><Relationship Id="rId7" Type="http://schemas.openxmlformats.org/officeDocument/2006/relationships/diagramData" Target="../diagrams/data1.xml"/><Relationship Id="rId12" Type="http://schemas.openxmlformats.org/officeDocument/2006/relationships/diagramData" Target="../diagrams/data2.xml"/><Relationship Id="rId2" Type="http://schemas.openxmlformats.org/officeDocument/2006/relationships/tags" Target="../tags/tag12.xml"/><Relationship Id="rId16" Type="http://schemas.microsoft.com/office/2007/relationships/diagramDrawing" Target="../diagrams/drawing2.xml"/><Relationship Id="rId1" Type="http://schemas.openxmlformats.org/officeDocument/2006/relationships/tags" Target="../tags/tag11.xml"/><Relationship Id="rId6" Type="http://schemas.openxmlformats.org/officeDocument/2006/relationships/slideLayout" Target="../slideLayouts/slideLayout2.xml"/><Relationship Id="rId11" Type="http://schemas.microsoft.com/office/2007/relationships/diagramDrawing" Target="../diagrams/drawing1.xml"/><Relationship Id="rId5" Type="http://schemas.openxmlformats.org/officeDocument/2006/relationships/tags" Target="../tags/tag15.xml"/><Relationship Id="rId15" Type="http://schemas.openxmlformats.org/officeDocument/2006/relationships/diagramColors" Target="../diagrams/colors2.xml"/><Relationship Id="rId10" Type="http://schemas.openxmlformats.org/officeDocument/2006/relationships/diagramColors" Target="../diagrams/colors1.xml"/><Relationship Id="rId4" Type="http://schemas.openxmlformats.org/officeDocument/2006/relationships/tags" Target="../tags/tag14.xml"/><Relationship Id="rId9" Type="http://schemas.openxmlformats.org/officeDocument/2006/relationships/diagramQuickStyle" Target="../diagrams/quickStyle1.xml"/><Relationship Id="rId1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2928401" y="2005591"/>
            <a:ext cx="8574622" cy="2673502"/>
          </a:xfrm>
        </p:spPr>
        <p:txBody>
          <a:bodyPr>
            <a:normAutofit fontScale="90000"/>
          </a:bodyPr>
          <a:lstStyle/>
          <a:p>
            <a:r>
              <a:rPr lang="fr-CA" dirty="0">
                <a:solidFill>
                  <a:schemeClr val="tx1">
                    <a:lumMod val="65000"/>
                    <a:lumOff val="35000"/>
                  </a:schemeClr>
                </a:solidFill>
              </a:rPr>
              <a:t>Préparer sa participation </a:t>
            </a:r>
            <a:br>
              <a:rPr lang="fr-CA" dirty="0">
                <a:solidFill>
                  <a:schemeClr val="tx1">
                    <a:lumMod val="65000"/>
                    <a:lumOff val="35000"/>
                  </a:schemeClr>
                </a:solidFill>
              </a:rPr>
            </a:br>
            <a:r>
              <a:rPr lang="fr-CA" dirty="0">
                <a:solidFill>
                  <a:schemeClr val="tx1">
                    <a:lumMod val="65000"/>
                    <a:lumOff val="35000"/>
                  </a:schemeClr>
                </a:solidFill>
              </a:rPr>
              <a:t>à la consultation </a:t>
            </a:r>
            <a:br>
              <a:rPr lang="fr-CA" dirty="0">
                <a:solidFill>
                  <a:schemeClr val="tx1">
                    <a:lumMod val="65000"/>
                    <a:lumOff val="35000"/>
                  </a:schemeClr>
                </a:solidFill>
              </a:rPr>
            </a:br>
            <a:r>
              <a:rPr lang="fr-CA" dirty="0">
                <a:solidFill>
                  <a:schemeClr val="tx1">
                    <a:lumMod val="65000"/>
                    <a:lumOff val="35000"/>
                  </a:schemeClr>
                </a:solidFill>
              </a:rPr>
              <a:t>portant sur le plan d’effectif</a:t>
            </a:r>
          </a:p>
        </p:txBody>
      </p:sp>
      <p:sp>
        <p:nvSpPr>
          <p:cNvPr id="3" name="Sous-titre 2"/>
          <p:cNvSpPr>
            <a:spLocks noGrp="1"/>
          </p:cNvSpPr>
          <p:nvPr>
            <p:ph type="subTitle" idx="1"/>
            <p:custDataLst>
              <p:tags r:id="rId2"/>
            </p:custDataLst>
          </p:nvPr>
        </p:nvSpPr>
        <p:spPr>
          <a:xfrm>
            <a:off x="4515378" y="4679093"/>
            <a:ext cx="6987645" cy="1351005"/>
          </a:xfrm>
        </p:spPr>
        <p:txBody>
          <a:bodyPr>
            <a:normAutofit fontScale="77500" lnSpcReduction="20000"/>
          </a:bodyPr>
          <a:lstStyle/>
          <a:p>
            <a:r>
              <a:rPr lang="fr-CA" dirty="0"/>
              <a:t>CONGRÈS 2017- Syndicat de Champlain (CSQ</a:t>
            </a:r>
            <a:r>
              <a:rPr lang="fr-CA" dirty="0" smtClean="0"/>
              <a:t>)</a:t>
            </a:r>
          </a:p>
          <a:p>
            <a:endParaRPr lang="fr-CA" dirty="0" smtClean="0"/>
          </a:p>
          <a:p>
            <a:endParaRPr lang="fr-CA" dirty="0"/>
          </a:p>
          <a:p>
            <a:r>
              <a:rPr lang="fr-CA" dirty="0" smtClean="0">
                <a:solidFill>
                  <a:srgbClr val="00B0F0"/>
                </a:solidFill>
              </a:rPr>
              <a:t>Cahier du participant</a:t>
            </a:r>
            <a:endParaRPr lang="fr-CA" dirty="0">
              <a:solidFill>
                <a:srgbClr val="00B0F0"/>
              </a:solidFill>
            </a:endParaRPr>
          </a:p>
        </p:txBody>
      </p:sp>
      <p:pic>
        <p:nvPicPr>
          <p:cNvPr id="4" name="Imag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11760" y="861176"/>
            <a:ext cx="3716295" cy="1144415"/>
          </a:xfrm>
          <a:prstGeom prst="rect">
            <a:avLst/>
          </a:prstGeom>
        </p:spPr>
      </p:pic>
    </p:spTree>
    <p:extLst>
      <p:ext uri="{BB962C8B-B14F-4D97-AF65-F5344CB8AC3E}">
        <p14:creationId xmlns:p14="http://schemas.microsoft.com/office/powerpoint/2010/main" val="2305921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POSER DES QUESTIONS</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p:txBody>
          <a:bodyPr/>
          <a:lstStyle/>
          <a:p>
            <a:pPr algn="just"/>
            <a:r>
              <a:rPr lang="fr-CA" dirty="0" smtClean="0"/>
              <a:t>Comprendre le plan qui vous est soumis par la direction </a:t>
            </a:r>
            <a:r>
              <a:rPr lang="fr-CA" dirty="0" smtClean="0"/>
              <a:t>ainsi que </a:t>
            </a:r>
            <a:r>
              <a:rPr lang="fr-CA" dirty="0" smtClean="0"/>
              <a:t>ses intentions</a:t>
            </a:r>
          </a:p>
          <a:p>
            <a:r>
              <a:rPr lang="fr-CA" dirty="0" smtClean="0"/>
              <a:t>Ce que vous approuvez</a:t>
            </a:r>
          </a:p>
          <a:p>
            <a:r>
              <a:rPr lang="fr-CA" dirty="0" smtClean="0"/>
              <a:t>Ce qui mériterait d’être vérifié</a:t>
            </a:r>
          </a:p>
          <a:p>
            <a:r>
              <a:rPr lang="fr-CA" dirty="0" smtClean="0"/>
              <a:t>Ce que vous craignez</a:t>
            </a:r>
          </a:p>
          <a:p>
            <a:r>
              <a:rPr lang="fr-CA" dirty="0" smtClean="0"/>
              <a:t>Ce que vous désapprouvez</a:t>
            </a:r>
          </a:p>
          <a:p>
            <a:r>
              <a:rPr lang="fr-CA" dirty="0" smtClean="0"/>
              <a:t>Ce que vous suggérez</a:t>
            </a:r>
          </a:p>
          <a:p>
            <a:r>
              <a:rPr lang="fr-CA" dirty="0" smtClean="0"/>
              <a:t>La date limite pour faire un retour à la </a:t>
            </a:r>
            <a:r>
              <a:rPr lang="fr-CA" dirty="0" smtClean="0"/>
              <a:t>direction, le cas échéant. Il se peut que cela se fasse lors d’une seule rencontre. </a:t>
            </a:r>
            <a:endParaRPr lang="fr-CA" dirty="0" smtClean="0"/>
          </a:p>
        </p:txBody>
      </p:sp>
      <p:sp>
        <p:nvSpPr>
          <p:cNvPr id="4" name="Espace réservé du texte 3"/>
          <p:cNvSpPr>
            <a:spLocks noGrp="1"/>
          </p:cNvSpPr>
          <p:nvPr>
            <p:ph type="body" sz="half" idx="2"/>
            <p:custDataLst>
              <p:tags r:id="rId3"/>
            </p:custDataLst>
          </p:nvPr>
        </p:nvSpPr>
        <p:spPr/>
        <p:txBody>
          <a:bodyPr/>
          <a:lstStyle/>
          <a:p>
            <a:r>
              <a:rPr lang="fr-CA" dirty="0" smtClean="0"/>
              <a:t>À la fin de cette étape vous devriez être en mesure de connaître :</a:t>
            </a:r>
            <a:endParaRPr lang="fr-CA"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657671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COMMUNIQUER           SON OPINION</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5123936" y="161519"/>
            <a:ext cx="6613974" cy="6584514"/>
          </a:xfrm>
        </p:spPr>
        <p:txBody>
          <a:bodyPr>
            <a:normAutofit/>
          </a:bodyPr>
          <a:lstStyle/>
          <a:p>
            <a:pPr algn="just"/>
            <a:r>
              <a:rPr lang="fr-CA" dirty="0" smtClean="0"/>
              <a:t>Réviser ses arguments et préciser sa position</a:t>
            </a:r>
          </a:p>
          <a:p>
            <a:pPr lvl="1" algn="just">
              <a:buFont typeface="Wingdings" panose="05000000000000000000" pitchFamily="2" charset="2"/>
              <a:buChar char="ü"/>
            </a:pPr>
            <a:r>
              <a:rPr lang="fr-CA" sz="1200" dirty="0" smtClean="0"/>
              <a:t>Revoir les notes prises et les renseignements recueillis après vérifications</a:t>
            </a:r>
          </a:p>
          <a:p>
            <a:pPr lvl="1" algn="just">
              <a:buFont typeface="Wingdings" panose="05000000000000000000" pitchFamily="2" charset="2"/>
              <a:buChar char="ü"/>
            </a:pPr>
            <a:r>
              <a:rPr lang="fr-CA" sz="1200" dirty="0" smtClean="0"/>
              <a:t>Revoir les préoccupations que vous aviez au départ, selon que les renseignements fournis ont eu pour effet de lever ou de renforcer vos réserves</a:t>
            </a:r>
          </a:p>
          <a:p>
            <a:pPr lvl="1" algn="just">
              <a:buFont typeface="Wingdings" panose="05000000000000000000" pitchFamily="2" charset="2"/>
              <a:buChar char="ü"/>
            </a:pPr>
            <a:r>
              <a:rPr lang="fr-CA" sz="1200" dirty="0" smtClean="0"/>
              <a:t>Identifier si vous voyez des avantages au plan</a:t>
            </a:r>
          </a:p>
          <a:p>
            <a:pPr lvl="1" algn="just">
              <a:buFont typeface="Wingdings" panose="05000000000000000000" pitchFamily="2" charset="2"/>
              <a:buChar char="ü"/>
            </a:pPr>
            <a:r>
              <a:rPr lang="fr-CA" sz="1200" dirty="0" smtClean="0"/>
              <a:t>Identifier les suggestions susceptibles d’améliorer le plan</a:t>
            </a:r>
          </a:p>
          <a:p>
            <a:pPr lvl="1" algn="just">
              <a:buFont typeface="Wingdings" panose="05000000000000000000" pitchFamily="2" charset="2"/>
              <a:buChar char="ü"/>
            </a:pPr>
            <a:r>
              <a:rPr lang="fr-CA" sz="1200" dirty="0" smtClean="0"/>
              <a:t>Les impacts appréhendés</a:t>
            </a:r>
          </a:p>
          <a:p>
            <a:pPr lvl="1" algn="just">
              <a:buFont typeface="Wingdings" panose="05000000000000000000" pitchFamily="2" charset="2"/>
              <a:buChar char="ü"/>
            </a:pPr>
            <a:r>
              <a:rPr lang="fr-CA" sz="1200" dirty="0" smtClean="0"/>
              <a:t>Gardez à l’esprit que vous n’avez pas l’obligation de réagir à tous les aspects du plan, d’autres s’en chargeront selon votre préparation en équipe</a:t>
            </a:r>
          </a:p>
          <a:p>
            <a:pPr algn="just"/>
            <a:r>
              <a:rPr lang="fr-CA" dirty="0" smtClean="0"/>
              <a:t>Préparer sa présentation</a:t>
            </a:r>
          </a:p>
          <a:p>
            <a:pPr lvl="1" algn="just">
              <a:buFont typeface="Wingdings" panose="05000000000000000000" pitchFamily="2" charset="2"/>
              <a:buChar char="ü"/>
            </a:pPr>
            <a:r>
              <a:rPr lang="fr-CA" sz="1200" dirty="0" smtClean="0"/>
              <a:t>Notes simples et directes rédigées dans vos mots</a:t>
            </a:r>
          </a:p>
          <a:p>
            <a:pPr lvl="1" algn="just">
              <a:buFont typeface="Wingdings" panose="05000000000000000000" pitchFamily="2" charset="2"/>
              <a:buChar char="ü"/>
            </a:pPr>
            <a:r>
              <a:rPr lang="fr-CA" sz="1200" dirty="0" smtClean="0"/>
              <a:t>Idéalement elle tient sur une page pour s’assurer que le message principal soit transmis</a:t>
            </a:r>
            <a:endParaRPr lang="fr-CA" dirty="0" smtClean="0"/>
          </a:p>
          <a:p>
            <a:pPr algn="just"/>
            <a:r>
              <a:rPr lang="fr-CA" dirty="0"/>
              <a:t>C</a:t>
            </a:r>
            <a:r>
              <a:rPr lang="fr-CA" dirty="0" smtClean="0"/>
              <a:t>ommuniquer son opinion et ses propositions</a:t>
            </a:r>
          </a:p>
          <a:p>
            <a:pPr lvl="1" algn="just">
              <a:buFont typeface="Wingdings" panose="05000000000000000000" pitchFamily="2" charset="2"/>
              <a:buChar char="ü"/>
            </a:pPr>
            <a:r>
              <a:rPr lang="fr-CA" sz="1200" dirty="0" smtClean="0"/>
              <a:t>Présentez l’essentiel de votre message</a:t>
            </a:r>
          </a:p>
          <a:p>
            <a:pPr lvl="1" algn="just">
              <a:buFont typeface="Wingdings" panose="05000000000000000000" pitchFamily="2" charset="2"/>
              <a:buChar char="ü"/>
            </a:pPr>
            <a:r>
              <a:rPr lang="fr-CA" sz="1200" dirty="0" smtClean="0"/>
              <a:t>Ce que vous jugez intéressant et pourquoi, mais aussi ce qui vous préoccupe</a:t>
            </a:r>
          </a:p>
          <a:p>
            <a:pPr lvl="1" algn="just">
              <a:buFont typeface="Wingdings" panose="05000000000000000000" pitchFamily="2" charset="2"/>
              <a:buChar char="ü"/>
            </a:pPr>
            <a:r>
              <a:rPr lang="fr-CA" sz="1200" dirty="0" smtClean="0"/>
              <a:t>Ce que vous voulez préserver ou ce à quoi vous accordez une importance</a:t>
            </a:r>
          </a:p>
          <a:p>
            <a:pPr lvl="1" algn="just">
              <a:buFont typeface="Wingdings" panose="05000000000000000000" pitchFamily="2" charset="2"/>
              <a:buChar char="ü"/>
            </a:pPr>
            <a:r>
              <a:rPr lang="fr-CA" sz="1200" dirty="0" smtClean="0"/>
              <a:t>Rappeler les problèmes auxquels vous êtes confrontés actuellement et concrètement</a:t>
            </a:r>
          </a:p>
          <a:p>
            <a:pPr lvl="1" algn="just">
              <a:buFont typeface="Wingdings" panose="05000000000000000000" pitchFamily="2" charset="2"/>
              <a:buChar char="ü"/>
            </a:pPr>
            <a:r>
              <a:rPr lang="fr-CA" sz="1200" dirty="0" smtClean="0"/>
              <a:t>Ce que vous souhaitez voir modifier et pourquoi</a:t>
            </a:r>
          </a:p>
          <a:p>
            <a:pPr lvl="1" algn="just">
              <a:buFont typeface="Wingdings" panose="05000000000000000000" pitchFamily="2" charset="2"/>
              <a:buChar char="ü"/>
            </a:pPr>
            <a:r>
              <a:rPr lang="fr-CA" sz="1200" dirty="0" smtClean="0"/>
              <a:t>Conclure de façon efficace</a:t>
            </a:r>
            <a:endParaRPr lang="fr-CA" sz="1200" dirty="0"/>
          </a:p>
        </p:txBody>
      </p:sp>
      <p:sp>
        <p:nvSpPr>
          <p:cNvPr id="4" name="Espace réservé du texte 3"/>
          <p:cNvSpPr>
            <a:spLocks noGrp="1"/>
          </p:cNvSpPr>
          <p:nvPr>
            <p:ph type="body" sz="half" idx="2"/>
            <p:custDataLst>
              <p:tags r:id="rId3"/>
            </p:custDataLst>
          </p:nvPr>
        </p:nvSpPr>
        <p:spPr>
          <a:xfrm>
            <a:off x="1484312" y="3181738"/>
            <a:ext cx="3549121" cy="2279947"/>
          </a:xfrm>
        </p:spPr>
        <p:txBody>
          <a:bodyPr/>
          <a:lstStyle/>
          <a:p>
            <a:r>
              <a:rPr lang="fr-CA" dirty="0" smtClean="0"/>
              <a:t>Objectif:   Que l’argumentation et le point de vue soient entendus et bien compris</a:t>
            </a:r>
            <a:endParaRPr lang="fr-CA"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61152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COMMUNIQUER           SON OPINION</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p:txBody>
          <a:bodyPr/>
          <a:lstStyle/>
          <a:p>
            <a:pPr marL="0" indent="0" algn="just">
              <a:buNone/>
            </a:pPr>
            <a:endParaRPr lang="fr-CA" dirty="0" smtClean="0"/>
          </a:p>
          <a:p>
            <a:pPr algn="just"/>
            <a:r>
              <a:rPr lang="fr-CA" dirty="0" smtClean="0"/>
              <a:t>À tour de rôle, tous les membres du personnel ont fait valoir les aspects sur lesquels ils voulaient apporter leur expertise et auront partagé entre eux les informations</a:t>
            </a:r>
          </a:p>
          <a:p>
            <a:pPr marL="0" indent="0" algn="just">
              <a:buNone/>
            </a:pPr>
            <a:endParaRPr lang="fr-CA" dirty="0" smtClean="0"/>
          </a:p>
          <a:p>
            <a:pPr algn="just"/>
            <a:r>
              <a:rPr lang="fr-CA" dirty="0" smtClean="0"/>
              <a:t>Tous les arguments ont été transmis à l’employeur</a:t>
            </a:r>
          </a:p>
          <a:p>
            <a:pPr marL="0" indent="0" algn="just">
              <a:buNone/>
            </a:pPr>
            <a:endParaRPr lang="fr-CA" dirty="0" smtClean="0"/>
          </a:p>
          <a:p>
            <a:pPr algn="just"/>
            <a:r>
              <a:rPr lang="fr-CA" dirty="0" smtClean="0"/>
              <a:t>Vous avez attiré l’attention sur ce qui constitue votre proposition</a:t>
            </a:r>
          </a:p>
          <a:p>
            <a:pPr marL="0" indent="0" algn="just">
              <a:buNone/>
            </a:pPr>
            <a:endParaRPr lang="fr-CA" dirty="0" smtClean="0"/>
          </a:p>
          <a:p>
            <a:pPr algn="just"/>
            <a:r>
              <a:rPr lang="fr-CA" dirty="0" smtClean="0"/>
              <a:t>Vous aurez idéalement informé la ressource-conseil du syndicat de toute information jugée pertinente</a:t>
            </a:r>
          </a:p>
        </p:txBody>
      </p:sp>
      <p:sp>
        <p:nvSpPr>
          <p:cNvPr id="4" name="Espace réservé du texte 3"/>
          <p:cNvSpPr>
            <a:spLocks noGrp="1"/>
          </p:cNvSpPr>
          <p:nvPr>
            <p:ph type="body" sz="half" idx="2"/>
            <p:custDataLst>
              <p:tags r:id="rId3"/>
            </p:custDataLst>
          </p:nvPr>
        </p:nvSpPr>
        <p:spPr/>
        <p:txBody>
          <a:bodyPr/>
          <a:lstStyle/>
          <a:p>
            <a:r>
              <a:rPr lang="fr-CA" dirty="0" smtClean="0"/>
              <a:t>À la fin de cette étape, la situation ressemblerait idéalement à ceci : </a:t>
            </a:r>
            <a:endParaRPr lang="fr-CA"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090330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Consultation du Syndicat</a:t>
            </a:r>
            <a:endParaRPr lang="fr-CA" dirty="0">
              <a:solidFill>
                <a:schemeClr val="tx1">
                  <a:lumMod val="65000"/>
                  <a:lumOff val="35000"/>
                </a:schemeClr>
              </a:solidFill>
            </a:endParaRPr>
          </a:p>
        </p:txBody>
      </p:sp>
      <p:graphicFrame>
        <p:nvGraphicFramePr>
          <p:cNvPr id="4" name="Espace réservé du contenu 3"/>
          <p:cNvGraphicFramePr>
            <a:graphicFrameLocks noGrp="1"/>
          </p:cNvGraphicFramePr>
          <p:nvPr>
            <p:ph idx="1"/>
            <p:custDataLst>
              <p:tags r:id="rId2"/>
            </p:custDataLst>
            <p:extLst>
              <p:ext uri="{D42A27DB-BD31-4B8C-83A1-F6EECF244321}">
                <p14:modId xmlns:p14="http://schemas.microsoft.com/office/powerpoint/2010/main" val="1904675207"/>
              </p:ext>
            </p:extLst>
          </p:nvPr>
        </p:nvGraphicFramePr>
        <p:xfrm>
          <a:off x="1484312" y="2191138"/>
          <a:ext cx="10018712" cy="3124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84049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Communication des décisions et confirmation des plans d’effectifs</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1484310" y="2742930"/>
            <a:ext cx="10018713" cy="3124201"/>
          </a:xfrm>
        </p:spPr>
        <p:txBody>
          <a:bodyPr>
            <a:normAutofit/>
          </a:bodyPr>
          <a:lstStyle/>
          <a:p>
            <a:pPr algn="just"/>
            <a:r>
              <a:rPr lang="fr-CA" dirty="0" smtClean="0"/>
              <a:t>Pour le SDÉ, la CS communique les résultats sur son site internet au moins 5 jours avant la tenue des séances d’affectations. Les informations seront disponible au </a:t>
            </a:r>
            <a:r>
              <a:rPr lang="fr-CA" dirty="0" smtClean="0">
                <a:hlinkClick r:id="rId4"/>
              </a:rPr>
              <a:t>www.csp.qc.ca</a:t>
            </a:r>
            <a:r>
              <a:rPr lang="fr-CA" dirty="0" smtClean="0"/>
              <a:t> sous l’onglet </a:t>
            </a:r>
            <a:r>
              <a:rPr lang="fr-CA" i="1" dirty="0" smtClean="0"/>
              <a:t>employés</a:t>
            </a:r>
            <a:r>
              <a:rPr lang="fr-CA" dirty="0" smtClean="0"/>
              <a:t> puis </a:t>
            </a:r>
            <a:r>
              <a:rPr lang="fr-CA" i="1" dirty="0" smtClean="0"/>
              <a:t>séance  </a:t>
            </a:r>
            <a:r>
              <a:rPr lang="fr-CA" i="1" dirty="0" smtClean="0"/>
              <a:t>d’affectation</a:t>
            </a:r>
            <a:endParaRPr lang="fr-CA" dirty="0" smtClean="0"/>
          </a:p>
          <a:p>
            <a:pPr algn="just"/>
            <a:r>
              <a:rPr lang="fr-CA" dirty="0" smtClean="0"/>
              <a:t>Pour le secteur général et administratif, la CS ne communique pas les résultats; cependant le Syndicat diffuse l’information des postes abolis ou nouvellement créés via l’Info-Soutien</a:t>
            </a:r>
            <a:r>
              <a:rPr lang="fr-CA" dirty="0" smtClean="0"/>
              <a:t>.</a:t>
            </a:r>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754107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Suivi des consultations</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4973708" y="570469"/>
            <a:ext cx="6240990" cy="5565711"/>
          </a:xfrm>
        </p:spPr>
        <p:txBody>
          <a:bodyPr>
            <a:normAutofit/>
          </a:bodyPr>
          <a:lstStyle/>
          <a:p>
            <a:pPr algn="just"/>
            <a:r>
              <a:rPr lang="fr-CA" dirty="0" smtClean="0"/>
              <a:t>L’objectif est d’améliorer les plans d’effectifs et ce sont les personnes impliquées dans leurs milieux qui ont l’occasion de jouer un rôle concret</a:t>
            </a:r>
          </a:p>
          <a:p>
            <a:pPr algn="just"/>
            <a:r>
              <a:rPr lang="fr-CA" dirty="0" smtClean="0"/>
              <a:t>Plusieurs changements peuvent survenir après les consultations et tout au long de </a:t>
            </a:r>
            <a:r>
              <a:rPr lang="fr-CA" dirty="0" smtClean="0"/>
              <a:t>l’année, </a:t>
            </a:r>
            <a:r>
              <a:rPr lang="fr-CA" dirty="0" smtClean="0"/>
              <a:t>il faut donc faire un suivi pour comprendre comment l’organisation évolue</a:t>
            </a:r>
          </a:p>
          <a:p>
            <a:pPr algn="just"/>
            <a:r>
              <a:rPr lang="fr-CA" dirty="0" smtClean="0"/>
              <a:t>Pour ce faire, il faut rester informé sur les décisions qui affectent le plan </a:t>
            </a:r>
          </a:p>
          <a:p>
            <a:pPr lvl="1" algn="just">
              <a:buFont typeface="Wingdings" panose="05000000000000000000" pitchFamily="2" charset="2"/>
              <a:buChar char="ü"/>
            </a:pPr>
            <a:r>
              <a:rPr lang="fr-CA" sz="1200" dirty="0" smtClean="0"/>
              <a:t>Le non remplacement et les changements de tâches qui en découlent</a:t>
            </a:r>
          </a:p>
          <a:p>
            <a:pPr lvl="1" algn="just">
              <a:buFont typeface="Wingdings" panose="05000000000000000000" pitchFamily="2" charset="2"/>
              <a:buChar char="ü"/>
            </a:pPr>
            <a:r>
              <a:rPr lang="fr-CA" sz="1200" dirty="0" smtClean="0"/>
              <a:t>L’adoption de mesure d’appui temporaire ou récurrente (SRÉ ou annexe B)</a:t>
            </a:r>
          </a:p>
          <a:p>
            <a:pPr lvl="1" algn="just">
              <a:buFont typeface="Wingdings" panose="05000000000000000000" pitchFamily="2" charset="2"/>
              <a:buChar char="ü"/>
            </a:pPr>
            <a:r>
              <a:rPr lang="fr-CA" sz="1200" dirty="0" smtClean="0"/>
              <a:t>Suivre les affichages et les modifications d’exigences et de tâches</a:t>
            </a:r>
          </a:p>
          <a:p>
            <a:pPr algn="just"/>
            <a:r>
              <a:rPr lang="fr-CA" dirty="0" smtClean="0"/>
              <a:t>Rester en contact avec les collègues qui partagent les mêmes préoccupations et aller à la rencontre du nouveau personnel</a:t>
            </a:r>
          </a:p>
          <a:p>
            <a:pPr algn="just"/>
            <a:r>
              <a:rPr lang="fr-CA" dirty="0" smtClean="0"/>
              <a:t>Colliger les infos pour la prochaine consultation ! </a:t>
            </a:r>
          </a:p>
          <a:p>
            <a:pPr algn="just"/>
            <a:endParaRPr lang="fr-CA" dirty="0"/>
          </a:p>
        </p:txBody>
      </p:sp>
      <p:sp>
        <p:nvSpPr>
          <p:cNvPr id="4" name="Espace réservé du texte 3"/>
          <p:cNvSpPr>
            <a:spLocks noGrp="1"/>
          </p:cNvSpPr>
          <p:nvPr>
            <p:ph type="body" sz="half" idx="2"/>
            <p:custDataLst>
              <p:tags r:id="rId3"/>
            </p:custDataLst>
          </p:nvPr>
        </p:nvSpPr>
        <p:spPr/>
        <p:txBody>
          <a:bodyPr/>
          <a:lstStyle/>
          <a:p>
            <a:r>
              <a:rPr lang="fr-CA" dirty="0" smtClean="0"/>
              <a:t>Trucs et conseils</a:t>
            </a:r>
            <a:endParaRPr lang="fr-CA"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833317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chemeClr val="tx2">
                    <a:lumMod val="75000"/>
                    <a:lumOff val="25000"/>
                  </a:schemeClr>
                </a:solidFill>
              </a:rPr>
              <a:t>Quoi faire si le plan final ne répond pas aux besoins </a:t>
            </a:r>
            <a:r>
              <a:rPr lang="fr-CA" dirty="0" smtClean="0">
                <a:solidFill>
                  <a:schemeClr val="tx2">
                    <a:lumMod val="75000"/>
                    <a:lumOff val="25000"/>
                  </a:schemeClr>
                </a:solidFill>
              </a:rPr>
              <a:t>ciblés  </a:t>
            </a:r>
            <a:r>
              <a:rPr lang="fr-CA" dirty="0">
                <a:solidFill>
                  <a:schemeClr val="tx2">
                    <a:lumMod val="75000"/>
                    <a:lumOff val="25000"/>
                  </a:schemeClr>
                </a:solidFill>
              </a:rPr>
              <a:t>?</a:t>
            </a:r>
            <a:endParaRPr lang="fr-CA" dirty="0"/>
          </a:p>
        </p:txBody>
      </p:sp>
      <p:sp>
        <p:nvSpPr>
          <p:cNvPr id="3" name="Espace réservé du contenu 2"/>
          <p:cNvSpPr>
            <a:spLocks noGrp="1"/>
          </p:cNvSpPr>
          <p:nvPr>
            <p:ph idx="1"/>
          </p:nvPr>
        </p:nvSpPr>
        <p:spPr/>
        <p:txBody>
          <a:bodyPr/>
          <a:lstStyle/>
          <a:p>
            <a:r>
              <a:rPr lang="fr-CA" dirty="0" smtClean="0"/>
              <a:t>Faire respecter vos droits</a:t>
            </a:r>
          </a:p>
          <a:p>
            <a:r>
              <a:rPr lang="fr-CA" dirty="0" smtClean="0"/>
              <a:t>Respect de l’horaire et dénoncer le surcroit de travail récurrent</a:t>
            </a:r>
          </a:p>
          <a:p>
            <a:r>
              <a:rPr lang="fr-CA" dirty="0" smtClean="0"/>
              <a:t>Respect de la description de tâche de et de la classe d’emploi</a:t>
            </a:r>
          </a:p>
          <a:p>
            <a:r>
              <a:rPr lang="fr-CA" dirty="0" smtClean="0"/>
              <a:t>Exiger une charge normal de travail; dénoncer la surcharge</a:t>
            </a:r>
          </a:p>
          <a:p>
            <a:r>
              <a:rPr lang="fr-CA" dirty="0" smtClean="0"/>
              <a:t>Le tout autre tâche connexe a ses limites</a:t>
            </a:r>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065985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6160" y="418070"/>
            <a:ext cx="8930747" cy="1031789"/>
          </a:xfrm>
        </p:spPr>
        <p:txBody>
          <a:bodyPr/>
          <a:lstStyle/>
          <a:p>
            <a:pPr algn="ctr"/>
            <a:r>
              <a:rPr lang="en-CA" dirty="0" smtClean="0"/>
              <a:t>Notes personnelles</a:t>
            </a:r>
            <a:endParaRPr lang="fr-CA" dirty="0"/>
          </a:p>
        </p:txBody>
      </p:sp>
      <p:sp>
        <p:nvSpPr>
          <p:cNvPr id="3" name="Espace réservé du texte 2"/>
          <p:cNvSpPr>
            <a:spLocks noGrp="1"/>
          </p:cNvSpPr>
          <p:nvPr>
            <p:ph type="body" idx="1"/>
          </p:nvPr>
        </p:nvSpPr>
        <p:spPr>
          <a:xfrm>
            <a:off x="2572278" y="1696995"/>
            <a:ext cx="8930748" cy="3940786"/>
          </a:xfrm>
        </p:spPr>
        <p:txBody>
          <a:bodyPr>
            <a:normAutofit/>
          </a:bodyPr>
          <a:lstStyle/>
          <a:p>
            <a:r>
              <a:rPr lang="en-CA"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285372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2">
                    <a:lumMod val="50000"/>
                  </a:schemeClr>
                </a:solidFill>
              </a:rPr>
              <a:t>MERCI DE VOTRE ÉCOUTE</a:t>
            </a:r>
            <a:endParaRPr lang="fr-CA" dirty="0">
              <a:solidFill>
                <a:schemeClr val="bg2">
                  <a:lumMod val="50000"/>
                </a:schemeClr>
              </a:solidFill>
            </a:endParaRPr>
          </a:p>
        </p:txBody>
      </p:sp>
      <p:sp>
        <p:nvSpPr>
          <p:cNvPr id="3" name="Espace réservé du contenu 2"/>
          <p:cNvSpPr>
            <a:spLocks noGrp="1"/>
          </p:cNvSpPr>
          <p:nvPr>
            <p:ph idx="1"/>
            <p:custDataLst>
              <p:tags r:id="rId2"/>
            </p:custDataLst>
          </p:nvPr>
        </p:nvSpPr>
        <p:spPr/>
        <p:txBody>
          <a:bodyPr/>
          <a:lstStyle/>
          <a:p>
            <a:r>
              <a:rPr lang="fr-CA" dirty="0" smtClean="0"/>
              <a:t>Vos ressources au syndicat sont toujours disponibles</a:t>
            </a:r>
          </a:p>
          <a:p>
            <a:pPr marL="0" indent="0">
              <a:buNone/>
            </a:pPr>
            <a:r>
              <a:rPr lang="fr-CA" dirty="0" smtClean="0">
                <a:hlinkClick r:id="rId4"/>
              </a:rPr>
              <a:t>mcharest@syndicatdechamplain.com</a:t>
            </a:r>
            <a:endParaRPr lang="fr-CA" dirty="0" smtClean="0"/>
          </a:p>
          <a:p>
            <a:pPr marL="0" indent="0">
              <a:buNone/>
            </a:pPr>
            <a:r>
              <a:rPr lang="fr-CA" dirty="0" smtClean="0">
                <a:hlinkClick r:id="rId5"/>
              </a:rPr>
              <a:t>evilleneuve@syndicatdechamplain.com</a:t>
            </a:r>
            <a:endParaRPr lang="fr-CA" dirty="0" smtClean="0"/>
          </a:p>
          <a:p>
            <a:pPr marL="0" indent="0">
              <a:buNone/>
            </a:pPr>
            <a:r>
              <a:rPr lang="fr-CA" dirty="0" smtClean="0"/>
              <a:t>450-462-2581  </a:t>
            </a:r>
            <a:r>
              <a:rPr lang="fr-CA" dirty="0" err="1" smtClean="0"/>
              <a:t>bur</a:t>
            </a:r>
            <a:r>
              <a:rPr lang="fr-CA" dirty="0" smtClean="0"/>
              <a:t>. Saint-Hubert</a:t>
            </a:r>
          </a:p>
          <a:p>
            <a:pPr marL="0" indent="0">
              <a:buNone/>
            </a:pPr>
            <a:r>
              <a:rPr lang="fr-CA" dirty="0" smtClean="0"/>
              <a:t>1-800-361-5101 (sans frais)</a:t>
            </a:r>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15158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Encadrements </a:t>
            </a:r>
            <a:r>
              <a:rPr lang="fr-CA" dirty="0">
                <a:solidFill>
                  <a:schemeClr val="tx1">
                    <a:lumMod val="65000"/>
                    <a:lumOff val="35000"/>
                  </a:schemeClr>
                </a:solidFill>
              </a:rPr>
              <a:t>légaux</a:t>
            </a:r>
          </a:p>
        </p:txBody>
      </p:sp>
      <p:sp>
        <p:nvSpPr>
          <p:cNvPr id="3" name="Espace réservé du contenu 2"/>
          <p:cNvSpPr>
            <a:spLocks noGrp="1"/>
          </p:cNvSpPr>
          <p:nvPr>
            <p:ph idx="1"/>
            <p:custDataLst>
              <p:tags r:id="rId2"/>
            </p:custDataLst>
          </p:nvPr>
        </p:nvSpPr>
        <p:spPr/>
        <p:txBody>
          <a:bodyPr/>
          <a:lstStyle/>
          <a:p>
            <a:r>
              <a:rPr lang="fr-CA" dirty="0"/>
              <a:t>La loi sur l’instruction publique (LIP) </a:t>
            </a:r>
            <a:r>
              <a:rPr lang="fr-CA" dirty="0" smtClean="0"/>
              <a:t>art. 96.20, 110.13 et 176.1 </a:t>
            </a:r>
            <a:endParaRPr lang="fr-CA" dirty="0"/>
          </a:p>
          <a:p>
            <a:r>
              <a:rPr lang="fr-CA" dirty="0"/>
              <a:t>La convention collective S3 2015-2020</a:t>
            </a:r>
          </a:p>
          <a:p>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80837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solidFill>
                  <a:schemeClr val="tx1">
                    <a:lumMod val="65000"/>
                    <a:lumOff val="35000"/>
                  </a:schemeClr>
                </a:solidFill>
              </a:rPr>
              <a:t>Les acteurs de l’élaboration des plans </a:t>
            </a:r>
            <a:r>
              <a:rPr lang="fr-CA" dirty="0" smtClean="0">
                <a:solidFill>
                  <a:schemeClr val="tx1">
                    <a:lumMod val="65000"/>
                    <a:lumOff val="35000"/>
                  </a:schemeClr>
                </a:solidFill>
              </a:rPr>
              <a:t>d’effectifs</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1484311" y="2150077"/>
            <a:ext cx="10018713" cy="3797642"/>
          </a:xfrm>
        </p:spPr>
        <p:txBody>
          <a:bodyPr>
            <a:normAutofit fontScale="85000" lnSpcReduction="20000"/>
          </a:bodyPr>
          <a:lstStyle/>
          <a:p>
            <a:r>
              <a:rPr lang="fr-CA" dirty="0" smtClean="0"/>
              <a:t>La direction d’école</a:t>
            </a:r>
          </a:p>
          <a:p>
            <a:r>
              <a:rPr lang="fr-CA" dirty="0" smtClean="0"/>
              <a:t>Service </a:t>
            </a:r>
            <a:r>
              <a:rPr lang="fr-CA" dirty="0"/>
              <a:t>des ressources humaines</a:t>
            </a:r>
          </a:p>
          <a:p>
            <a:r>
              <a:rPr lang="fr-CA" dirty="0"/>
              <a:t>Service des ressources éducatives</a:t>
            </a:r>
          </a:p>
          <a:p>
            <a:r>
              <a:rPr lang="fr-CA" dirty="0"/>
              <a:t>Service des ressources financières</a:t>
            </a:r>
          </a:p>
          <a:p>
            <a:r>
              <a:rPr lang="fr-CA" dirty="0"/>
              <a:t>Conseil des commissaires</a:t>
            </a:r>
          </a:p>
          <a:p>
            <a:r>
              <a:rPr lang="fr-CA" dirty="0" smtClean="0"/>
              <a:t>L’ensemble </a:t>
            </a:r>
            <a:r>
              <a:rPr lang="fr-CA" dirty="0"/>
              <a:t>du personnel </a:t>
            </a:r>
            <a:r>
              <a:rPr lang="fr-CA" dirty="0" smtClean="0"/>
              <a:t>de soutie</a:t>
            </a:r>
            <a:r>
              <a:rPr lang="fr-CA" dirty="0"/>
              <a:t>n</a:t>
            </a:r>
          </a:p>
          <a:p>
            <a:r>
              <a:rPr lang="fr-CA" dirty="0" smtClean="0"/>
              <a:t>Représentants du Syndicat</a:t>
            </a:r>
          </a:p>
          <a:p>
            <a:r>
              <a:rPr lang="fr-CA" dirty="0" smtClean="0"/>
              <a:t>Le personnel enseignant et professionnel </a:t>
            </a:r>
          </a:p>
          <a:p>
            <a:r>
              <a:rPr lang="fr-CA" dirty="0" smtClean="0"/>
              <a:t>Les membres de différents comités qui peuvent influencer les orientations concernant les besoins</a:t>
            </a:r>
            <a:endParaRPr lang="fr-CA" dirty="0"/>
          </a:p>
          <a:p>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5026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solidFill>
                  <a:schemeClr val="tx1">
                    <a:lumMod val="65000"/>
                    <a:lumOff val="35000"/>
                  </a:schemeClr>
                </a:solidFill>
              </a:rPr>
              <a:t>Planification et élaboration </a:t>
            </a:r>
            <a:r>
              <a:rPr lang="fr-CA" dirty="0" smtClean="0">
                <a:solidFill>
                  <a:schemeClr val="tx1">
                    <a:lumMod val="65000"/>
                    <a:lumOff val="35000"/>
                  </a:schemeClr>
                </a:solidFill>
              </a:rPr>
              <a:t/>
            </a:r>
            <a:br>
              <a:rPr lang="fr-CA" dirty="0" smtClean="0">
                <a:solidFill>
                  <a:schemeClr val="tx1">
                    <a:lumMod val="65000"/>
                    <a:lumOff val="35000"/>
                  </a:schemeClr>
                </a:solidFill>
              </a:rPr>
            </a:br>
            <a:r>
              <a:rPr lang="fr-CA" dirty="0" smtClean="0">
                <a:solidFill>
                  <a:schemeClr val="tx1">
                    <a:lumMod val="65000"/>
                    <a:lumOff val="35000"/>
                  </a:schemeClr>
                </a:solidFill>
              </a:rPr>
              <a:t>par </a:t>
            </a:r>
            <a:r>
              <a:rPr lang="fr-CA" dirty="0">
                <a:solidFill>
                  <a:schemeClr val="tx1">
                    <a:lumMod val="65000"/>
                    <a:lumOff val="35000"/>
                  </a:schemeClr>
                </a:solidFill>
              </a:rPr>
              <a:t>la commission scolaire </a:t>
            </a:r>
          </a:p>
        </p:txBody>
      </p:sp>
      <p:sp>
        <p:nvSpPr>
          <p:cNvPr id="3" name="Espace réservé du contenu 2"/>
          <p:cNvSpPr>
            <a:spLocks noGrp="1"/>
          </p:cNvSpPr>
          <p:nvPr>
            <p:ph idx="1"/>
            <p:custDataLst>
              <p:tags r:id="rId2"/>
            </p:custDataLst>
          </p:nvPr>
        </p:nvSpPr>
        <p:spPr>
          <a:xfrm>
            <a:off x="1484310" y="2286000"/>
            <a:ext cx="10018713" cy="3789405"/>
          </a:xfrm>
        </p:spPr>
        <p:txBody>
          <a:bodyPr/>
          <a:lstStyle/>
          <a:p>
            <a:r>
              <a:rPr lang="fr-CA" dirty="0"/>
              <a:t>L</a:t>
            </a:r>
            <a:r>
              <a:rPr lang="fr-CA" dirty="0" smtClean="0"/>
              <a:t>a </a:t>
            </a:r>
            <a:r>
              <a:rPr lang="fr-CA" dirty="0"/>
              <a:t>commission </a:t>
            </a:r>
            <a:r>
              <a:rPr lang="fr-CA" dirty="0" smtClean="0"/>
              <a:t>scolaire achemine </a:t>
            </a:r>
            <a:r>
              <a:rPr lang="fr-CA" dirty="0"/>
              <a:t>les plans </a:t>
            </a:r>
            <a:r>
              <a:rPr lang="fr-CA" dirty="0" smtClean="0"/>
              <a:t>d’effectifs </a:t>
            </a:r>
            <a:r>
              <a:rPr lang="fr-CA" dirty="0"/>
              <a:t>dans les </a:t>
            </a:r>
            <a:r>
              <a:rPr lang="fr-CA" dirty="0" smtClean="0"/>
              <a:t>écoles.</a:t>
            </a:r>
            <a:endParaRPr lang="fr-CA" dirty="0"/>
          </a:p>
          <a:p>
            <a:r>
              <a:rPr lang="fr-CA" dirty="0" smtClean="0"/>
              <a:t>La direction doit </a:t>
            </a:r>
            <a:r>
              <a:rPr lang="fr-CA" dirty="0"/>
              <a:t>déterminer ses besoins administratifs et pédagogiques </a:t>
            </a:r>
            <a:r>
              <a:rPr lang="fr-CA" dirty="0" smtClean="0"/>
              <a:t>pour l’année </a:t>
            </a:r>
            <a:r>
              <a:rPr lang="fr-CA" dirty="0"/>
              <a:t>scolaire à </a:t>
            </a:r>
            <a:r>
              <a:rPr lang="fr-CA" dirty="0" smtClean="0"/>
              <a:t>venir, en tenant compte des informations qu’elle détient à ce moment.</a:t>
            </a:r>
            <a:endParaRPr lang="fr-CA" dirty="0"/>
          </a:p>
          <a:p>
            <a:r>
              <a:rPr lang="fr-CA" dirty="0" smtClean="0"/>
              <a:t>Elle élabore </a:t>
            </a:r>
            <a:r>
              <a:rPr lang="fr-CA" dirty="0"/>
              <a:t>une description préliminaire des postes et de leurs exigences.</a:t>
            </a:r>
          </a:p>
          <a:p>
            <a:r>
              <a:rPr lang="fr-CA" dirty="0" smtClean="0"/>
              <a:t>Elle prévoit l’horaire des postes.</a:t>
            </a:r>
            <a:endParaRPr lang="fr-CA" dirty="0"/>
          </a:p>
          <a:p>
            <a:r>
              <a:rPr lang="fr-CA" dirty="0" smtClean="0"/>
              <a:t>Elle prévoit </a:t>
            </a:r>
            <a:r>
              <a:rPr lang="fr-CA" dirty="0"/>
              <a:t>les ajustements </a:t>
            </a:r>
            <a:r>
              <a:rPr lang="fr-CA" dirty="0" smtClean="0"/>
              <a:t>nécessaires.</a:t>
            </a:r>
            <a:endParaRPr lang="fr-CA" dirty="0"/>
          </a:p>
          <a:p>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872257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solidFill>
                  <a:schemeClr val="tx1">
                    <a:lumMod val="65000"/>
                    <a:lumOff val="35000"/>
                  </a:schemeClr>
                </a:solidFill>
              </a:rPr>
              <a:t>Parce qu’une organisation doit s</a:t>
            </a:r>
            <a:r>
              <a:rPr lang="fr-CA" dirty="0" smtClean="0">
                <a:solidFill>
                  <a:schemeClr val="tx1">
                    <a:lumMod val="65000"/>
                    <a:lumOff val="35000"/>
                  </a:schemeClr>
                </a:solidFill>
              </a:rPr>
              <a:t>’adapter</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1484311" y="2964779"/>
            <a:ext cx="10018713" cy="3124201"/>
          </a:xfrm>
        </p:spPr>
        <p:txBody>
          <a:bodyPr/>
          <a:lstStyle/>
          <a:p>
            <a:r>
              <a:rPr lang="fr-CA" dirty="0"/>
              <a:t>S</a:t>
            </a:r>
            <a:r>
              <a:rPr lang="fr-CA" dirty="0" smtClean="0"/>
              <a:t>’ajuster </a:t>
            </a:r>
            <a:r>
              <a:rPr lang="fr-CA" dirty="0"/>
              <a:t>en fonction des fluctuations de clientèles</a:t>
            </a:r>
            <a:endParaRPr lang="fr-CA" b="1" dirty="0"/>
          </a:p>
          <a:p>
            <a:r>
              <a:rPr lang="fr-CA" dirty="0" smtClean="0"/>
              <a:t>S’adapter </a:t>
            </a:r>
            <a:r>
              <a:rPr lang="fr-CA" dirty="0"/>
              <a:t>au mouvement </a:t>
            </a:r>
            <a:r>
              <a:rPr lang="fr-CA" dirty="0" smtClean="0"/>
              <a:t>naturel </a:t>
            </a:r>
            <a:r>
              <a:rPr lang="fr-CA" dirty="0"/>
              <a:t>de personnel, </a:t>
            </a:r>
            <a:r>
              <a:rPr lang="fr-CA" dirty="0" smtClean="0"/>
              <a:t>démission ou retraite</a:t>
            </a:r>
          </a:p>
          <a:p>
            <a:r>
              <a:rPr lang="fr-CA" dirty="0"/>
              <a:t>L</a:t>
            </a:r>
            <a:r>
              <a:rPr lang="fr-CA" dirty="0" smtClean="0"/>
              <a:t>es restructurations et émergence de nouvelles compétences</a:t>
            </a:r>
          </a:p>
          <a:p>
            <a:r>
              <a:rPr lang="fr-CA" dirty="0" smtClean="0"/>
              <a:t>Réorganisations ou changements </a:t>
            </a:r>
            <a:r>
              <a:rPr lang="fr-CA" dirty="0"/>
              <a:t>de </a:t>
            </a:r>
            <a:r>
              <a:rPr lang="fr-CA" dirty="0" smtClean="0"/>
              <a:t>direction</a:t>
            </a:r>
            <a:endParaRPr lang="fr-CA" dirty="0"/>
          </a:p>
          <a:p>
            <a:r>
              <a:rPr lang="fr-CA" dirty="0"/>
              <a:t>C</a:t>
            </a:r>
            <a:r>
              <a:rPr lang="fr-CA" dirty="0" smtClean="0"/>
              <a:t>hangement dans les budgets disponibles</a:t>
            </a:r>
            <a:endParaRPr lang="fr-CA" dirty="0"/>
          </a:p>
          <a:p>
            <a:r>
              <a:rPr lang="fr-CA" dirty="0"/>
              <a:t>C</a:t>
            </a:r>
            <a:r>
              <a:rPr lang="fr-CA" dirty="0" smtClean="0"/>
              <a:t>hangement </a:t>
            </a:r>
            <a:r>
              <a:rPr lang="fr-CA" dirty="0"/>
              <a:t>dans les pratiques de gestion</a:t>
            </a:r>
          </a:p>
          <a:p>
            <a:endParaRPr lang="fr-CA" dirty="0"/>
          </a:p>
          <a:p>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856629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484311" y="685801"/>
            <a:ext cx="10018713" cy="640492"/>
          </a:xfrm>
        </p:spPr>
        <p:txBody>
          <a:bodyPr>
            <a:normAutofit fontScale="90000"/>
          </a:bodyPr>
          <a:lstStyle/>
          <a:p>
            <a:r>
              <a:rPr lang="fr-CA" dirty="0" smtClean="0">
                <a:solidFill>
                  <a:schemeClr val="tx1">
                    <a:lumMod val="65000"/>
                    <a:lumOff val="35000"/>
                  </a:schemeClr>
                </a:solidFill>
              </a:rPr>
              <a:t>À quel moment  ?</a:t>
            </a:r>
            <a:endParaRPr lang="fr-CA" dirty="0">
              <a:solidFill>
                <a:schemeClr val="tx1">
                  <a:lumMod val="65000"/>
                  <a:lumOff val="35000"/>
                </a:schemeClr>
              </a:solidFill>
            </a:endParaRPr>
          </a:p>
        </p:txBody>
      </p:sp>
      <p:graphicFrame>
        <p:nvGraphicFramePr>
          <p:cNvPr id="4" name="Espace réservé du contenu 3"/>
          <p:cNvGraphicFramePr>
            <a:graphicFrameLocks noGrp="1"/>
          </p:cNvGraphicFramePr>
          <p:nvPr>
            <p:ph idx="1"/>
            <p:custDataLst>
              <p:tags r:id="rId2"/>
            </p:custDataLst>
            <p:extLst>
              <p:ext uri="{D42A27DB-BD31-4B8C-83A1-F6EECF244321}">
                <p14:modId xmlns:p14="http://schemas.microsoft.com/office/powerpoint/2010/main" val="4000590684"/>
              </p:ext>
            </p:extLst>
          </p:nvPr>
        </p:nvGraphicFramePr>
        <p:xfrm>
          <a:off x="1731447" y="1721707"/>
          <a:ext cx="10018712" cy="21088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ZoneTexte 4"/>
          <p:cNvSpPr txBox="1"/>
          <p:nvPr>
            <p:custDataLst>
              <p:tags r:id="rId3"/>
            </p:custDataLst>
          </p:nvPr>
        </p:nvSpPr>
        <p:spPr>
          <a:xfrm>
            <a:off x="1993558" y="1721707"/>
            <a:ext cx="4258960" cy="369332"/>
          </a:xfrm>
          <a:prstGeom prst="rect">
            <a:avLst/>
          </a:prstGeom>
          <a:noFill/>
        </p:spPr>
        <p:txBody>
          <a:bodyPr wrap="square" rtlCol="0">
            <a:spAutoFit/>
          </a:bodyPr>
          <a:lstStyle/>
          <a:p>
            <a:r>
              <a:rPr lang="fr-CA" dirty="0" smtClean="0">
                <a:solidFill>
                  <a:schemeClr val="tx1">
                    <a:lumMod val="65000"/>
                    <a:lumOff val="35000"/>
                  </a:schemeClr>
                </a:solidFill>
              </a:rPr>
              <a:t>Pour le secteur général et administratif</a:t>
            </a:r>
            <a:endParaRPr lang="fr-CA" dirty="0">
              <a:solidFill>
                <a:schemeClr val="tx1">
                  <a:lumMod val="65000"/>
                  <a:lumOff val="35000"/>
                </a:schemeClr>
              </a:solidFill>
            </a:endParaRPr>
          </a:p>
        </p:txBody>
      </p:sp>
      <p:sp>
        <p:nvSpPr>
          <p:cNvPr id="6" name="ZoneTexte 5"/>
          <p:cNvSpPr txBox="1"/>
          <p:nvPr>
            <p:custDataLst>
              <p:tags r:id="rId4"/>
            </p:custDataLst>
          </p:nvPr>
        </p:nvSpPr>
        <p:spPr>
          <a:xfrm>
            <a:off x="1993558" y="3904045"/>
            <a:ext cx="4728519" cy="369332"/>
          </a:xfrm>
          <a:prstGeom prst="rect">
            <a:avLst/>
          </a:prstGeom>
          <a:noFill/>
        </p:spPr>
        <p:txBody>
          <a:bodyPr wrap="square" rtlCol="0">
            <a:spAutoFit/>
          </a:bodyPr>
          <a:lstStyle/>
          <a:p>
            <a:r>
              <a:rPr lang="fr-CA" dirty="0" smtClean="0">
                <a:solidFill>
                  <a:schemeClr val="tx1">
                    <a:lumMod val="65000"/>
                    <a:lumOff val="35000"/>
                  </a:schemeClr>
                </a:solidFill>
              </a:rPr>
              <a:t>Pour le secteur des services directs à l’élève</a:t>
            </a:r>
            <a:endParaRPr lang="fr-CA" dirty="0">
              <a:solidFill>
                <a:schemeClr val="tx1">
                  <a:lumMod val="65000"/>
                  <a:lumOff val="35000"/>
                </a:schemeClr>
              </a:solidFill>
            </a:endParaRPr>
          </a:p>
        </p:txBody>
      </p:sp>
      <p:graphicFrame>
        <p:nvGraphicFramePr>
          <p:cNvPr id="7" name="Diagramme 6"/>
          <p:cNvGraphicFramePr/>
          <p:nvPr>
            <p:custDataLst>
              <p:tags r:id="rId5"/>
            </p:custDataLst>
            <p:extLst>
              <p:ext uri="{D42A27DB-BD31-4B8C-83A1-F6EECF244321}">
                <p14:modId xmlns:p14="http://schemas.microsoft.com/office/powerpoint/2010/main" val="903627479"/>
              </p:ext>
            </p:extLst>
          </p:nvPr>
        </p:nvGraphicFramePr>
        <p:xfrm>
          <a:off x="1731447" y="4273377"/>
          <a:ext cx="10018713" cy="214184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 name="Espace réservé du numéro de diapositive 2"/>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53119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Préparer sa participation à la consultation</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2122646" y="2438399"/>
            <a:ext cx="8742041" cy="3124201"/>
          </a:xfrm>
        </p:spPr>
        <p:txBody>
          <a:bodyPr/>
          <a:lstStyle/>
          <a:p>
            <a:r>
              <a:rPr lang="fr-CA" dirty="0" smtClean="0"/>
              <a:t>S’informer</a:t>
            </a:r>
          </a:p>
          <a:p>
            <a:r>
              <a:rPr lang="fr-CA" dirty="0" smtClean="0"/>
              <a:t>Poser des questions</a:t>
            </a:r>
          </a:p>
          <a:p>
            <a:r>
              <a:rPr lang="fr-CA" dirty="0" smtClean="0"/>
              <a:t>Communiquer son opinion</a:t>
            </a:r>
          </a:p>
          <a:p>
            <a:endParaRPr lang="fr-CA"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46762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anim calcmode="lin" valueType="num">
                                      <p:cBhvr>
                                        <p:cTn id="8"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75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250"/>
                                        <p:tgtEl>
                                          <p:spTgt spid="3">
                                            <p:txEl>
                                              <p:pRg st="1" end="1"/>
                                            </p:txEl>
                                          </p:spTgt>
                                        </p:tgtEl>
                                      </p:cBhvr>
                                    </p:animEffect>
                                    <p:anim calcmode="lin" valueType="num">
                                      <p:cBhvr>
                                        <p:cTn id="15" dur="1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75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250"/>
                                        <p:tgtEl>
                                          <p:spTgt spid="3">
                                            <p:txEl>
                                              <p:pRg st="2" end="2"/>
                                            </p:txEl>
                                          </p:spTgt>
                                        </p:tgtEl>
                                      </p:cBhvr>
                                    </p:animEffect>
                                    <p:anim calcmode="lin" valueType="num">
                                      <p:cBhvr>
                                        <p:cTn id="22" dur="1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484312" y="1600200"/>
            <a:ext cx="3549121" cy="1371600"/>
          </a:xfrm>
        </p:spPr>
        <p:txBody>
          <a:bodyPr/>
          <a:lstStyle/>
          <a:p>
            <a:r>
              <a:rPr lang="fr-CA" dirty="0" smtClean="0">
                <a:solidFill>
                  <a:schemeClr val="tx1">
                    <a:lumMod val="65000"/>
                    <a:lumOff val="35000"/>
                  </a:schemeClr>
                </a:solidFill>
              </a:rPr>
              <a:t>S’INFORMER</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5253795" y="628134"/>
            <a:ext cx="6240990" cy="5940617"/>
          </a:xfrm>
        </p:spPr>
        <p:txBody>
          <a:bodyPr>
            <a:normAutofit/>
          </a:bodyPr>
          <a:lstStyle/>
          <a:p>
            <a:pPr algn="just"/>
            <a:r>
              <a:rPr lang="fr-CA" dirty="0" smtClean="0"/>
              <a:t>Prendre connaissance de la documentation disponible</a:t>
            </a:r>
          </a:p>
          <a:p>
            <a:pPr lvl="1" algn="just">
              <a:buFont typeface="Wingdings" panose="05000000000000000000" pitchFamily="2" charset="2"/>
              <a:buChar char="ü"/>
            </a:pPr>
            <a:r>
              <a:rPr lang="fr-CA" sz="1200" dirty="0" smtClean="0">
                <a:solidFill>
                  <a:schemeClr val="tx1">
                    <a:lumMod val="65000"/>
                    <a:lumOff val="35000"/>
                  </a:schemeClr>
                </a:solidFill>
              </a:rPr>
              <a:t>Affichages de postes, résultat des séances d’affectations, organigramme des services, convention collective (motifs d’abolition)  etc. </a:t>
            </a:r>
          </a:p>
          <a:p>
            <a:pPr lvl="1" algn="just">
              <a:buFont typeface="Wingdings" panose="05000000000000000000" pitchFamily="2" charset="2"/>
              <a:buChar char="ü"/>
            </a:pPr>
            <a:endParaRPr lang="fr-CA" sz="1200" dirty="0" smtClean="0">
              <a:solidFill>
                <a:schemeClr val="tx1">
                  <a:lumMod val="65000"/>
                  <a:lumOff val="35000"/>
                </a:schemeClr>
              </a:solidFill>
            </a:endParaRPr>
          </a:p>
          <a:p>
            <a:pPr algn="just"/>
            <a:r>
              <a:rPr lang="fr-CA" dirty="0" smtClean="0"/>
              <a:t>Noter ses premières observations</a:t>
            </a:r>
          </a:p>
          <a:p>
            <a:pPr lvl="1" algn="just">
              <a:buFont typeface="Wingdings" panose="05000000000000000000" pitchFamily="2" charset="2"/>
              <a:buChar char="ü"/>
            </a:pPr>
            <a:r>
              <a:rPr lang="fr-CA" sz="1200" dirty="0" smtClean="0">
                <a:solidFill>
                  <a:schemeClr val="tx1">
                    <a:lumMod val="65000"/>
                    <a:lumOff val="35000"/>
                  </a:schemeClr>
                </a:solidFill>
              </a:rPr>
              <a:t>   Ce qui vous préoccupe et ce qui vous intéresserait dans le plan</a:t>
            </a:r>
          </a:p>
          <a:p>
            <a:pPr lvl="1" algn="just">
              <a:buFont typeface="Wingdings" panose="05000000000000000000" pitchFamily="2" charset="2"/>
              <a:buChar char="ü"/>
            </a:pPr>
            <a:r>
              <a:rPr lang="fr-CA" sz="1200" dirty="0" smtClean="0">
                <a:solidFill>
                  <a:schemeClr val="tx1">
                    <a:lumMod val="65000"/>
                    <a:lumOff val="35000"/>
                  </a:schemeClr>
                </a:solidFill>
              </a:rPr>
              <a:t>   Ce qui préoccupe vos collègues et qui les intéressent dans le plan</a:t>
            </a:r>
          </a:p>
          <a:p>
            <a:pPr lvl="1" algn="just">
              <a:buFont typeface="Wingdings" panose="05000000000000000000" pitchFamily="2" charset="2"/>
              <a:buChar char="ü"/>
            </a:pPr>
            <a:endParaRPr lang="fr-CA" sz="1200" dirty="0" smtClean="0">
              <a:solidFill>
                <a:schemeClr val="tx1">
                  <a:lumMod val="65000"/>
                  <a:lumOff val="35000"/>
                </a:schemeClr>
              </a:solidFill>
            </a:endParaRPr>
          </a:p>
          <a:p>
            <a:pPr algn="just"/>
            <a:r>
              <a:rPr lang="fr-CA" dirty="0" smtClean="0"/>
              <a:t>Préparer ses questions dans le but d’obtenir des réponses assurant de bien comprendre le plan</a:t>
            </a:r>
            <a:endParaRPr lang="fr-CA" sz="1200" dirty="0" smtClean="0">
              <a:solidFill>
                <a:schemeClr val="tx1">
                  <a:lumMod val="65000"/>
                  <a:lumOff val="35000"/>
                </a:schemeClr>
              </a:solidFill>
            </a:endParaRPr>
          </a:p>
          <a:p>
            <a:pPr lvl="1" algn="just">
              <a:buFont typeface="Wingdings" panose="05000000000000000000" pitchFamily="2" charset="2"/>
              <a:buChar char="ü"/>
            </a:pPr>
            <a:r>
              <a:rPr lang="fr-CA" sz="1200" dirty="0" smtClean="0">
                <a:solidFill>
                  <a:schemeClr val="tx1">
                    <a:lumMod val="65000"/>
                    <a:lumOff val="35000"/>
                  </a:schemeClr>
                </a:solidFill>
              </a:rPr>
              <a:t>Obtenir des faits et précisions qui clarifieront la tâche d’un collègue ou les 		  responsabilités à venir pour un poste</a:t>
            </a:r>
          </a:p>
          <a:p>
            <a:pPr lvl="1" algn="just">
              <a:buFont typeface="Wingdings" panose="05000000000000000000" pitchFamily="2" charset="2"/>
              <a:buChar char="ü"/>
            </a:pPr>
            <a:r>
              <a:rPr lang="fr-CA" sz="1200" dirty="0" smtClean="0">
                <a:solidFill>
                  <a:schemeClr val="tx1">
                    <a:lumMod val="65000"/>
                    <a:lumOff val="35000"/>
                  </a:schemeClr>
                </a:solidFill>
              </a:rPr>
              <a:t>Confirmer un élément du plan sur lequel vous aviez un doute</a:t>
            </a:r>
          </a:p>
          <a:p>
            <a:pPr lvl="1" algn="just">
              <a:buFont typeface="Wingdings" panose="05000000000000000000" pitchFamily="2" charset="2"/>
              <a:buChar char="ü"/>
            </a:pPr>
            <a:r>
              <a:rPr lang="fr-CA" sz="1200" dirty="0" smtClean="0">
                <a:solidFill>
                  <a:schemeClr val="tx1">
                    <a:lumMod val="65000"/>
                    <a:lumOff val="35000"/>
                  </a:schemeClr>
                </a:solidFill>
              </a:rPr>
              <a:t>Planifier  de façon stratégique qui posera telle ou telle autre question</a:t>
            </a:r>
          </a:p>
          <a:p>
            <a:pPr lvl="1" algn="just">
              <a:buFont typeface="Wingdings" panose="05000000000000000000" pitchFamily="2" charset="2"/>
              <a:buChar char="ü"/>
            </a:pPr>
            <a:endParaRPr lang="fr-CA" sz="1200" dirty="0" smtClean="0">
              <a:solidFill>
                <a:schemeClr val="tx1">
                  <a:lumMod val="65000"/>
                  <a:lumOff val="35000"/>
                </a:schemeClr>
              </a:solidFill>
            </a:endParaRPr>
          </a:p>
          <a:p>
            <a:pPr algn="just"/>
            <a:r>
              <a:rPr lang="fr-CA" dirty="0" smtClean="0"/>
              <a:t>Préciser sa position, classer ses arguments </a:t>
            </a:r>
          </a:p>
          <a:p>
            <a:pPr lvl="1" algn="just">
              <a:buFont typeface="Wingdings" panose="05000000000000000000" pitchFamily="2" charset="2"/>
              <a:buChar char="ü"/>
            </a:pPr>
            <a:r>
              <a:rPr lang="fr-CA" sz="1200" dirty="0" smtClean="0">
                <a:solidFill>
                  <a:schemeClr val="tx1">
                    <a:lumMod val="65000"/>
                    <a:lumOff val="35000"/>
                  </a:schemeClr>
                </a:solidFill>
              </a:rPr>
              <a:t>en fonction des éléments du plan qui vous intéressent particulièrement </a:t>
            </a:r>
          </a:p>
          <a:p>
            <a:pPr lvl="1" algn="just">
              <a:buFont typeface="Wingdings" panose="05000000000000000000" pitchFamily="2" charset="2"/>
              <a:buChar char="ü"/>
            </a:pPr>
            <a:r>
              <a:rPr lang="fr-CA" sz="1200" dirty="0" smtClean="0">
                <a:solidFill>
                  <a:schemeClr val="tx1">
                    <a:lumMod val="65000"/>
                    <a:lumOff val="35000"/>
                  </a:schemeClr>
                </a:solidFill>
              </a:rPr>
              <a:t>selon l’importance que vous leur accordez</a:t>
            </a:r>
            <a:endParaRPr lang="fr-CA" sz="1200" dirty="0">
              <a:solidFill>
                <a:schemeClr val="tx1">
                  <a:lumMod val="65000"/>
                  <a:lumOff val="35000"/>
                </a:schemeClr>
              </a:solidFill>
            </a:endParaRPr>
          </a:p>
        </p:txBody>
      </p:sp>
      <p:sp>
        <p:nvSpPr>
          <p:cNvPr id="4" name="Espace réservé du texte 3"/>
          <p:cNvSpPr>
            <a:spLocks noGrp="1"/>
          </p:cNvSpPr>
          <p:nvPr>
            <p:ph type="body" sz="half" idx="2"/>
            <p:custDataLst>
              <p:tags r:id="rId3"/>
            </p:custDataLst>
          </p:nvPr>
        </p:nvSpPr>
        <p:spPr>
          <a:xfrm>
            <a:off x="1594493" y="2971800"/>
            <a:ext cx="3549121" cy="1803875"/>
          </a:xfrm>
        </p:spPr>
        <p:txBody>
          <a:bodyPr/>
          <a:lstStyle/>
          <a:p>
            <a:r>
              <a:rPr lang="fr-CA" dirty="0" smtClean="0"/>
              <a:t>Objectif: bien comprendre le plan avant d’arrêter votre opinion</a:t>
            </a:r>
            <a:endParaRPr lang="fr-CA"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85268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tx1">
                    <a:lumMod val="65000"/>
                    <a:lumOff val="35000"/>
                  </a:schemeClr>
                </a:solidFill>
              </a:rPr>
              <a:t>POSER DES QUESTIONS</a:t>
            </a:r>
            <a:endParaRPr lang="fr-CA" dirty="0">
              <a:solidFill>
                <a:schemeClr val="tx1">
                  <a:lumMod val="65000"/>
                  <a:lumOff val="35000"/>
                </a:schemeClr>
              </a:solidFill>
            </a:endParaRPr>
          </a:p>
        </p:txBody>
      </p:sp>
      <p:sp>
        <p:nvSpPr>
          <p:cNvPr id="3" name="Espace réservé du contenu 2"/>
          <p:cNvSpPr>
            <a:spLocks noGrp="1"/>
          </p:cNvSpPr>
          <p:nvPr>
            <p:ph idx="1"/>
            <p:custDataLst>
              <p:tags r:id="rId2"/>
            </p:custDataLst>
          </p:nvPr>
        </p:nvSpPr>
        <p:spPr>
          <a:xfrm>
            <a:off x="5262033" y="685799"/>
            <a:ext cx="6240990" cy="5864291"/>
          </a:xfrm>
        </p:spPr>
        <p:txBody>
          <a:bodyPr/>
          <a:lstStyle/>
          <a:p>
            <a:pPr algn="just"/>
            <a:r>
              <a:rPr lang="fr-CA" dirty="0" smtClean="0"/>
              <a:t>Écouter la présentation du plan</a:t>
            </a:r>
          </a:p>
          <a:p>
            <a:pPr lvl="1" algn="just">
              <a:buFont typeface="Wingdings" panose="05000000000000000000" pitchFamily="2" charset="2"/>
              <a:buChar char="ü"/>
            </a:pPr>
            <a:r>
              <a:rPr lang="fr-CA" sz="1200" dirty="0" smtClean="0"/>
              <a:t>Ajouter au besoin les nouvelles questions qui vous viennent en tête et rayez celles répondues</a:t>
            </a:r>
          </a:p>
          <a:p>
            <a:pPr lvl="1" algn="just">
              <a:buFont typeface="Wingdings" panose="05000000000000000000" pitchFamily="2" charset="2"/>
              <a:buChar char="ü"/>
            </a:pPr>
            <a:endParaRPr lang="fr-CA" sz="1200" dirty="0" smtClean="0"/>
          </a:p>
          <a:p>
            <a:pPr algn="just"/>
            <a:r>
              <a:rPr lang="fr-CA" dirty="0" smtClean="0"/>
              <a:t>Poser ses questions</a:t>
            </a:r>
          </a:p>
          <a:p>
            <a:pPr lvl="1" algn="just">
              <a:buFont typeface="Wingdings" panose="05000000000000000000" pitchFamily="2" charset="2"/>
              <a:buChar char="ü"/>
            </a:pPr>
            <a:r>
              <a:rPr lang="fr-CA" sz="1200" dirty="0" smtClean="0"/>
              <a:t>Éviter de faire précéder vos questions de commentaires</a:t>
            </a:r>
          </a:p>
          <a:p>
            <a:pPr lvl="1" algn="just">
              <a:buFont typeface="Wingdings" panose="05000000000000000000" pitchFamily="2" charset="2"/>
              <a:buChar char="ü"/>
            </a:pPr>
            <a:r>
              <a:rPr lang="fr-CA" sz="1200" dirty="0" smtClean="0"/>
              <a:t>Questions courtes et précises portant sur peu d’éléments à la fois contribuent à obtenir des réponses claires et plus détaillées</a:t>
            </a:r>
          </a:p>
          <a:p>
            <a:pPr lvl="1" algn="just">
              <a:buFont typeface="Wingdings" panose="05000000000000000000" pitchFamily="2" charset="2"/>
              <a:buChar char="ü"/>
            </a:pPr>
            <a:r>
              <a:rPr lang="fr-CA" sz="1200" dirty="0" smtClean="0"/>
              <a:t>Éviter de donner votre opinion immédiatement après avoir obtenu des réponses à vos questions</a:t>
            </a:r>
          </a:p>
          <a:p>
            <a:pPr lvl="1" algn="just">
              <a:buFont typeface="Wingdings" panose="05000000000000000000" pitchFamily="2" charset="2"/>
              <a:buChar char="ü"/>
            </a:pPr>
            <a:endParaRPr lang="fr-CA" sz="1200" dirty="0" smtClean="0"/>
          </a:p>
          <a:p>
            <a:pPr algn="just"/>
            <a:r>
              <a:rPr lang="fr-CA" dirty="0" smtClean="0"/>
              <a:t>Écouter les questions des autres</a:t>
            </a:r>
          </a:p>
          <a:p>
            <a:pPr lvl="1" algn="just">
              <a:buFont typeface="Wingdings" panose="05000000000000000000" pitchFamily="2" charset="2"/>
              <a:buChar char="ü"/>
            </a:pPr>
            <a:r>
              <a:rPr lang="fr-CA" sz="1200" dirty="0" smtClean="0"/>
              <a:t>Permet d’obtenir de nouvelles informations et éclaircissements</a:t>
            </a:r>
          </a:p>
          <a:p>
            <a:pPr lvl="1" algn="just">
              <a:buFont typeface="Wingdings" panose="05000000000000000000" pitchFamily="2" charset="2"/>
              <a:buChar char="ü"/>
            </a:pPr>
            <a:r>
              <a:rPr lang="fr-CA" sz="1200" dirty="0" smtClean="0"/>
              <a:t>Permet de préciser notre point de vue et donner plus d’impact à notre présentation </a:t>
            </a:r>
          </a:p>
          <a:p>
            <a:pPr lvl="1" algn="just">
              <a:buFont typeface="Wingdings" panose="05000000000000000000" pitchFamily="2" charset="2"/>
              <a:buChar char="ü"/>
            </a:pPr>
            <a:r>
              <a:rPr lang="fr-CA" sz="1200" dirty="0" smtClean="0"/>
              <a:t>Écouter sans porter de jugement. Il est possible que la direction ne puisse pas vous donner de réponse. Vous en tiendrez compte lorsque vous présenterez votre proposition et amener la direction sur </a:t>
            </a:r>
            <a:r>
              <a:rPr lang="fr-CA" sz="1200" u="sng" dirty="0" smtClean="0"/>
              <a:t>vos</a:t>
            </a:r>
            <a:r>
              <a:rPr lang="fr-CA" sz="1200" dirty="0" smtClean="0"/>
              <a:t> solutions.</a:t>
            </a:r>
            <a:endParaRPr lang="fr-CA" sz="1200" dirty="0"/>
          </a:p>
        </p:txBody>
      </p:sp>
      <p:sp>
        <p:nvSpPr>
          <p:cNvPr id="4" name="Espace réservé du texte 3"/>
          <p:cNvSpPr>
            <a:spLocks noGrp="1"/>
          </p:cNvSpPr>
          <p:nvPr>
            <p:ph type="body" sz="half" idx="2"/>
            <p:custDataLst>
              <p:tags r:id="rId3"/>
            </p:custDataLst>
          </p:nvPr>
        </p:nvSpPr>
        <p:spPr>
          <a:xfrm>
            <a:off x="1484311" y="2668555"/>
            <a:ext cx="3549121" cy="2045106"/>
          </a:xfrm>
        </p:spPr>
        <p:txBody>
          <a:bodyPr/>
          <a:lstStyle/>
          <a:p>
            <a:endParaRPr lang="fr-CA" dirty="0" smtClean="0"/>
          </a:p>
          <a:p>
            <a:r>
              <a:rPr lang="fr-CA" dirty="0" smtClean="0"/>
              <a:t>Objectif: Parfaire vos connaissances du plan et vérifier si vos perceptions sont fondées</a:t>
            </a:r>
            <a:endParaRPr lang="fr-CA"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51168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5"/>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TM03457496[[fn=Parallaxe]]</Template>
  <TotalTime>347</TotalTime>
  <Words>1222</Words>
  <Application>Microsoft Office PowerPoint</Application>
  <PresentationFormat>Grand écran</PresentationFormat>
  <Paragraphs>162</Paragraphs>
  <Slides>18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Corbel</vt:lpstr>
      <vt:lpstr>Wingdings</vt:lpstr>
      <vt:lpstr>Parallaxe</vt:lpstr>
      <vt:lpstr>Préparer sa participation  à la consultation  portant sur le plan d’effectif</vt:lpstr>
      <vt:lpstr>Encadrements légaux</vt:lpstr>
      <vt:lpstr>Les acteurs de l’élaboration des plans d’effectifs</vt:lpstr>
      <vt:lpstr>Planification et élaboration  par la commission scolaire </vt:lpstr>
      <vt:lpstr>Parce qu’une organisation doit s’adapter</vt:lpstr>
      <vt:lpstr>À quel moment  ?</vt:lpstr>
      <vt:lpstr>Préparer sa participation à la consultation</vt:lpstr>
      <vt:lpstr>S’INFORMER</vt:lpstr>
      <vt:lpstr>POSER DES QUESTIONS</vt:lpstr>
      <vt:lpstr>POSER DES QUESTIONS</vt:lpstr>
      <vt:lpstr>COMMUNIQUER           SON OPINION</vt:lpstr>
      <vt:lpstr>COMMUNIQUER           SON OPINION</vt:lpstr>
      <vt:lpstr>Consultation du Syndicat</vt:lpstr>
      <vt:lpstr>Communication des décisions et confirmation des plans d’effectifs</vt:lpstr>
      <vt:lpstr>Suivi des consultations</vt:lpstr>
      <vt:lpstr>Quoi faire si le plan final ne répond pas aux besoins ciblés  ?</vt:lpstr>
      <vt:lpstr>Notes personnelles</vt:lpstr>
      <vt:lpstr>MERCI DE VOTRE ÉCOUTE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Préparer sa participation  à la consultation  portant sur le plan d’effectif</dc:title>
  <dc:creator>Marie-Eve Charest</dc:creator>
  <cp:lastModifiedBy>Marie-Eve Charest</cp:lastModifiedBy>
  <cp:revision>80</cp:revision>
  <cp:lastPrinted>2017-02-22T21:07:54Z</cp:lastPrinted>
  <dcterms:created xsi:type="dcterms:W3CDTF">2017-01-18T18:37:02Z</dcterms:created>
  <dcterms:modified xsi:type="dcterms:W3CDTF">2017-03-13T18:33:54Z</dcterms:modified>
</cp:coreProperties>
</file>