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1" r:id="rId2"/>
  </p:sldMasterIdLst>
  <p:notesMasterIdLst>
    <p:notesMasterId r:id="rId14"/>
  </p:notesMasterIdLst>
  <p:handoutMasterIdLst>
    <p:handoutMasterId r:id="rId15"/>
  </p:handoutMasterIdLst>
  <p:sldIdLst>
    <p:sldId id="257" r:id="rId3"/>
    <p:sldId id="282" r:id="rId4"/>
    <p:sldId id="275" r:id="rId5"/>
    <p:sldId id="278" r:id="rId6"/>
    <p:sldId id="280" r:id="rId7"/>
    <p:sldId id="260" r:id="rId8"/>
    <p:sldId id="261" r:id="rId9"/>
    <p:sldId id="262" r:id="rId10"/>
    <p:sldId id="271" r:id="rId11"/>
    <p:sldId id="272" r:id="rId12"/>
    <p:sldId id="28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F2E87A-F77E-42FB-91B8-0B69D7A4A6C3}" v="8" dt="2017-12-12T16:52:53.982"/>
    <p1510:client id="{07605A25-8358-4CD8-B850-E8A17D6DF465}" v="2" dt="2017-12-12T15:16:21.819"/>
    <p1510:client id="{FFB1BB10-462D-4D18-93CC-B590274A9407}" v="213" dt="2017-12-12T17:11:23.700"/>
    <p1510:client id="{D452495A-442C-413A-A7F8-972329D3AD9F}" v="45" dt="2017-12-12T19:52:48.969"/>
    <p1510:client id="{D4E7422C-CFAA-454C-ADF7-E6B75B267624}" v="127" dt="2017-12-12T17:05:48.666"/>
    <p1510:client id="{3E4DBD84-4BE7-41D7-8C37-B17674C4C84C}" v="9" dt="2017-12-12T16:50:24.329"/>
    <p1510:client id="{2DACA9FB-C8CF-40B2-8E64-6D80781C77C7}" v="406" dt="2017-12-12T19:14:41.535"/>
    <p1510:client id="{F161C080-39D0-4E50-8C37-D407829C45D8}" v="362" dt="2017-12-12T19:11:28.621"/>
    <p1510:client id="{F616B39F-0AB6-49D3-94CD-55B317DAB7D0}" v="54" dt="2017-12-12T20:02:37.728"/>
    <p1510:client id="{EE83F103-2CBD-476D-84C3-B5D3AF92980E}" v="14" dt="2017-12-12T19:55:18.009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2/1/2018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2/1/2018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pyrus.bib.umontreal.ca/xmlui/bitstream/handle/1866/4740/Lemire_Vanessa_2010_memoire.pdf?sequence=2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uv.qc.ca/fileadmin/site_web/documents/dpse/formation_jeunes/tableau_diplomation_24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1. </a:t>
            </a:r>
            <a:r>
              <a:rPr lang="fr-FR">
                <a:hlinkClick r:id="rId3"/>
              </a:rPr>
              <a:t>https://papyrus.bib.umontreal.ca/xmlui/bitstream/handle/1866/4740/Lemire_Vanessa_2010_memoire.pdf?sequence=2</a:t>
            </a:r>
            <a:r>
              <a:rPr lang="fr-FR"/>
              <a:t> p.5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fr-FR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4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/>
              <a:t>2</a:t>
            </a:r>
            <a:r>
              <a:rPr lang="en-US"/>
              <a:t> Source : MEES, DIS, </a:t>
            </a:r>
            <a:r>
              <a:rPr lang="en-US" err="1"/>
              <a:t>Portail</a:t>
            </a:r>
            <a:r>
              <a:rPr lang="en-US"/>
              <a:t> </a:t>
            </a:r>
            <a:r>
              <a:rPr lang="en-US" err="1"/>
              <a:t>informationnel</a:t>
            </a:r>
            <a:r>
              <a:rPr lang="en-US"/>
              <a:t>, </a:t>
            </a:r>
            <a:r>
              <a:rPr lang="en-US" err="1"/>
              <a:t>système</a:t>
            </a:r>
            <a:r>
              <a:rPr lang="en-US"/>
              <a:t> Charlemagne, </a:t>
            </a:r>
            <a:r>
              <a:rPr lang="en-US" err="1"/>
              <a:t>données</a:t>
            </a:r>
            <a:r>
              <a:rPr lang="en-US"/>
              <a:t> au 2015-01-22.</a:t>
            </a:r>
            <a:endParaRPr lang="fr-FR"/>
          </a:p>
          <a:p>
            <a:r>
              <a:rPr lang="fr-FR"/>
              <a:t>http://www.education.gouv.qc.ca/fileadmin/site_web/documents/PSG/statistiques_info_decisionnelle/15-00503_statistiques_2015_edition_v25oct.pdf</a:t>
            </a:r>
          </a:p>
          <a:p>
            <a:endParaRPr lang="fr-FR"/>
          </a:p>
          <a:p>
            <a:r>
              <a:rPr lang="fr-FR" baseline="30000"/>
              <a:t>3 </a:t>
            </a:r>
            <a:r>
              <a:rPr lang="fr-FR" baseline="0"/>
              <a:t>Source :</a:t>
            </a:r>
            <a:r>
              <a:rPr lang="fr-FR" baseline="30000"/>
              <a:t> </a:t>
            </a:r>
            <a:r>
              <a:rPr lang="fr-FR">
                <a:hlinkClick r:id="rId3"/>
              </a:rPr>
              <a:t>http://www.education.gouv.qc.ca/fileadmin/site_web/documents/dpse/formation_jeunes/tableau_diplomation_24.pdf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fr-FR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0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fr-FR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70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1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48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00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634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06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125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99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0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43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9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81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2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46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7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63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2B156B-59AE-415F-B24B-8756D48BB9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76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938003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fr-FR" noProof="1"/>
              <a:t>La formation générale des adultes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448004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fr-FR" sz="2800" b="1" noProof="1"/>
              <a:t>Qui sommes-nous?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mph" presetSubtype="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234B29-711D-4580-BE5B-C85C1A99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9439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Types de tâche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597A2DA-3393-453C-A72F-9E7749C0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714500"/>
            <a:ext cx="8596313" cy="47226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Selon la FSE, 74,6% des enseignants aux adultes sont précaires versus 37,3% au secteur des jeunes</a:t>
            </a:r>
            <a:r>
              <a:rPr lang="fr-FR" baseline="30000" dirty="0"/>
              <a:t>4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Les contrats peuvent changer ou se terminer en cours d'année selon la fluctuation de la clientèle.</a:t>
            </a:r>
          </a:p>
          <a:p>
            <a:endParaRPr lang="fr-FR" dirty="0"/>
          </a:p>
          <a:p>
            <a:r>
              <a:rPr lang="fr-FR" dirty="0"/>
              <a:t>Il y a des enseignants non légalement qualifiés</a:t>
            </a:r>
            <a:r>
              <a:rPr lang="fr-FR" dirty="0">
                <a:solidFill>
                  <a:srgbClr val="262626"/>
                </a:solidFill>
              </a:rPr>
              <a:t>.</a:t>
            </a:r>
          </a:p>
          <a:p>
            <a:endParaRPr lang="fr-FR" dirty="0">
              <a:solidFill>
                <a:srgbClr val="262626"/>
              </a:solidFill>
            </a:endParaRPr>
          </a:p>
          <a:p>
            <a:r>
              <a:rPr lang="fr-FR" dirty="0"/>
              <a:t>Intégration sociale, Intégration socioprofessionnelle, Francisation, Alphabétisation, Présecondaire et Formation Générale (secondaire 1er et 2e cycle).</a:t>
            </a:r>
          </a:p>
          <a:p>
            <a:endParaRPr lang="fr-FR" dirty="0"/>
          </a:p>
          <a:p>
            <a:r>
              <a:rPr lang="fr-FR" dirty="0"/>
              <a:t>Il peut enseigner de jour et/ou de soir.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9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1A586FCF-0BD2-4206-A9FB-B29016928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74" y="2159331"/>
            <a:ext cx="2915973" cy="966993"/>
          </a:xfrm>
          <a:prstGeom prst="rect">
            <a:avLst/>
          </a:prstGeom>
        </p:spPr>
      </p:pic>
      <p:sp>
        <p:nvSpPr>
          <p:cNvPr id="4" name="AutoShape 2" descr="Résultats de recherche d'images pour « journal Syndicat Champlain »">
            <a:extLst>
              <a:ext uri="{FF2B5EF4-FFF2-40B4-BE49-F238E27FC236}">
                <a16:creationId xmlns:a16="http://schemas.microsoft.com/office/drawing/2014/main" xmlns="" id="{34F4340C-1DC8-4D8B-A02C-4E852A7E5B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4" descr="Résultats de recherche d'images pour « journal Syndicat Champlain »">
            <a:extLst>
              <a:ext uri="{FF2B5EF4-FFF2-40B4-BE49-F238E27FC236}">
                <a16:creationId xmlns:a16="http://schemas.microsoft.com/office/drawing/2014/main" xmlns="" id="{C7B87F04-5BDD-4985-A206-09F5E59F2C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24600" y="288471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9A919B-83C9-442C-8257-B607C152E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474" y="200025"/>
            <a:ext cx="8596668" cy="1320800"/>
          </a:xfrm>
        </p:spPr>
        <p:txBody>
          <a:bodyPr anchor="t">
            <a:normAutofit/>
          </a:bodyPr>
          <a:lstStyle/>
          <a:p>
            <a:pPr algn="ctr"/>
            <a:r>
              <a:rPr lang="fr-CA" dirty="0"/>
              <a:t>Une invitation bien spéciale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DBE6579-A277-4867-86AD-B4FDDB28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2400" dirty="0"/>
              <a:t>À venir :</a:t>
            </a:r>
          </a:p>
          <a:p>
            <a:pPr marL="0" indent="0">
              <a:buNone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A" sz="2400" dirty="0"/>
              <a:t>Deux numéros du Champlain consacrés à l’EDA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A" sz="2400" dirty="0"/>
              <a:t>Articles à lire sur le site du Syndicat de Champlain et sur les réseaux sociaux. 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92553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1" descr="Une image contenant personne, plancher, intérieur, mur&#10;&#10;Description générée avec un niveau de confiance très élevé">
            <a:extLst>
              <a:ext uri="{FF2B5EF4-FFF2-40B4-BE49-F238E27FC236}">
                <a16:creationId xmlns:a16="http://schemas.microsoft.com/office/drawing/2014/main" xmlns="" id="{FF18736F-B4F0-47C5-8AAF-E92F21D44E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13" t="15444" r="21962" b="3971"/>
          <a:stretch/>
        </p:blipFill>
        <p:spPr>
          <a:xfrm>
            <a:off x="1881188" y="2711844"/>
            <a:ext cx="3530363" cy="32000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EB0E4895-DE3B-4132-AAA9-3856C457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872" y="1003517"/>
            <a:ext cx="4977562" cy="165065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A0E282-7069-4C76-A87B-B2BB32558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409" y="1722427"/>
            <a:ext cx="3179593" cy="23284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dirty="0"/>
              <a:t>Le comité FGA</a:t>
            </a:r>
          </a:p>
        </p:txBody>
      </p:sp>
    </p:spTree>
    <p:extLst>
      <p:ext uri="{BB962C8B-B14F-4D97-AF65-F5344CB8AC3E}">
        <p14:creationId xmlns:p14="http://schemas.microsoft.com/office/powerpoint/2010/main" val="762329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4374"/>
          </a:xfrm>
        </p:spPr>
        <p:txBody>
          <a:bodyPr>
            <a:normAutofit/>
          </a:bodyPr>
          <a:lstStyle/>
          <a:p>
            <a:pPr algn="ctr"/>
            <a:r>
              <a:rPr lang="fr-FR" sz="2400" dirty="0"/>
              <a:t>L’histoire de l’éducation des adultes (EDA) au Québec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70C06A36-86AB-42C2-B01A-598540E7C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95450"/>
            <a:ext cx="8636653" cy="46878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/>
              <a:t>Elle remonterait au XIX</a:t>
            </a:r>
            <a:r>
              <a:rPr lang="fr-FR" baseline="30000" dirty="0"/>
              <a:t>e</a:t>
            </a:r>
            <a:r>
              <a:rPr lang="fr-FR" dirty="0"/>
              <a:t> siècle, mais c'est en 1966 que le gouvernement Lesage mettra en place les premières structures officielles de l'EDA au Québec.</a:t>
            </a:r>
          </a:p>
          <a:p>
            <a:endParaRPr lang="fr-FR" dirty="0"/>
          </a:p>
          <a:p>
            <a:r>
              <a:rPr lang="fr-FR" dirty="0"/>
              <a:t>Elle est marquée par la création de mouvements sociaux, syndicaux, coopératifs, groupes de femmes, ouvriers agricoles… qui proposaient des activités d’apprentissage destinées aux adultes.</a:t>
            </a:r>
          </a:p>
          <a:p>
            <a:endParaRPr lang="fr-FR" dirty="0"/>
          </a:p>
          <a:p>
            <a:r>
              <a:rPr lang="fr-FR" dirty="0"/>
              <a:t>Depuis les années 70, l’enseignement individualisé est le modèle andragogique le plus utilisé à l’EDA.</a:t>
            </a:r>
          </a:p>
          <a:p>
            <a:endParaRPr lang="fr-FR" dirty="0"/>
          </a:p>
          <a:p>
            <a:pPr marL="347345">
              <a:buFont typeface="Wingdings 3"/>
            </a:pPr>
            <a:r>
              <a:rPr lang="fr-FR" dirty="0"/>
              <a:t>Aujourd’hui, on peut se demander si ce modèle répond toujours aux besoins des élèves et s’il remplit sa mission</a:t>
            </a:r>
            <a:r>
              <a:rPr lang="fr-FR" dirty="0">
                <a:solidFill>
                  <a:srgbClr val="404040"/>
                </a:solidFill>
              </a:rPr>
              <a:t> auprès des plus jeunes âgés entre 16 et 18 ans.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374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692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fr-FR" sz="2800" dirty="0"/>
              <a:t>Évolution de l’EDA- Mission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fr-FR" sz="2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265196"/>
              </p:ext>
            </p:extLst>
          </p:nvPr>
        </p:nvGraphicFramePr>
        <p:xfrm>
          <a:off x="677863" y="1838325"/>
          <a:ext cx="8471647" cy="418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3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702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6427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Aujourd’hui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85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Priorités axées sur le marché de l’emploi</a:t>
                      </a:r>
                      <a:endParaRPr lang="fr-CA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None/>
                      </a:pPr>
                      <a:endParaRPr lang="fr-FR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 plus 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u="non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Qualifier – Socialiser – Instruire</a:t>
                      </a:r>
                      <a:endParaRPr lang="fr-FR" kern="1200" dirty="0">
                        <a:effectLst/>
                      </a:endParaRPr>
                    </a:p>
                    <a:p>
                      <a:pPr marL="0" lvl="0" indent="0">
                        <a:buNone/>
                      </a:pPr>
                      <a:endParaRPr lang="fr-FR" sz="160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nouveau curriculum de la FGA ne doit plus se limiter strictement à la préparation à l’emploi, au recyclage et au rattrapage scolaire, mais doit nécessairement inclure une valeur ajoutée sous forme de compétences citoyennes et culturelles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None/>
                      </a:pPr>
                      <a:endParaRPr lang="fr-CA" dirty="0"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CA" sz="1600" dirty="0">
                          <a:effectLst/>
                        </a:rPr>
                        <a:t>Il est collé sur celui du secteur des jeunes, mais les enseignants doivent vivre avec l’organisation scolaire et les conditions de travail d’autrefois...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87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540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fr-FR" sz="2800" dirty="0"/>
              <a:t>Évolution de l’EDA - Caractéristiques des élèves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fr-FR" sz="2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052778"/>
              </p:ext>
            </p:extLst>
          </p:nvPr>
        </p:nvGraphicFramePr>
        <p:xfrm>
          <a:off x="677335" y="1492018"/>
          <a:ext cx="9040597" cy="5111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80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7749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Aujourd’hui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58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Caractéristiques des adultes (Brigitte Voyer-UQAM)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Expérimentés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Responsables (financièrement)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Autonomes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Socialisés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Matures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endParaRPr lang="fr-FR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Tx/>
                        <a:buAutoNum type="arabicPeriod"/>
                      </a:pPr>
                      <a:r>
                        <a:rPr lang="fr-FR" sz="1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Confrontés à la vie quotidienne</a:t>
                      </a:r>
                      <a:endParaRPr lang="fr-CA" sz="14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400" dirty="0"/>
                        <a:t>Ce qu’on remarque dans les centres :</a:t>
                      </a:r>
                    </a:p>
                    <a:p>
                      <a:pPr marL="285750" lvl="0" indent="-285750" defTabSz="457200" eaLnBrk="1" fontAlgn="auto" latinLnBrk="0" hangingPunct="1"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r-FR" sz="1400" dirty="0"/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dirty="0"/>
                        <a:t>Arrivée</a:t>
                      </a:r>
                      <a:r>
                        <a:rPr lang="fr-FR" sz="1400" baseline="0" dirty="0"/>
                        <a:t> massive d'élèves EHDAA </a:t>
                      </a:r>
                      <a:r>
                        <a:rPr lang="fr-FR" sz="1400" dirty="0"/>
                        <a:t>(difficultés</a:t>
                      </a:r>
                      <a:r>
                        <a:rPr lang="fr-FR" sz="1400" baseline="0" dirty="0"/>
                        <a:t> d’apprentissage, trouble de comportement);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4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baseline="0" dirty="0"/>
                        <a:t>Élèves qui sont en continuité;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endParaRPr lang="fr-FR" sz="1400" kern="1200" baseline="0" dirty="0">
                        <a:effectLst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kern="1200" baseline="0" dirty="0">
                          <a:effectLst/>
                        </a:rPr>
                        <a:t>Élèves qui ont presque tous connu des échecs scolaires précoces qui se sont accumulés tout au long de leur parcours scolaire</a:t>
                      </a:r>
                      <a:r>
                        <a:rPr lang="fr-FR" sz="1400" kern="1200" baseline="30000" dirty="0">
                          <a:effectLst/>
                        </a:rPr>
                        <a:t>1</a:t>
                      </a:r>
                      <a:r>
                        <a:rPr lang="fr-FR" sz="1400" kern="1200" baseline="0" dirty="0">
                          <a:effectLst/>
                        </a:rPr>
                        <a:t>; 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Élèves qui majoritairement proviennent de milieux défavorisés;</a:t>
                      </a:r>
                      <a:endParaRPr lang="fr-CA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Élèves qui éprouvent des problèmes de motivation, </a:t>
                      </a:r>
                      <a:r>
                        <a:rPr lang="fr-FR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d’organisation, de conciliation travail-école, 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faible estime de soi, difficultés dans les relations avec les autres, vision négative de l’école, problèmes psychosociaux, neurologiques (autisme, dysphasie, anxiété, dyslexie, dyscalculie, dysorthographique, etc.);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Les élèves en très grandes difficultés sont «guéris».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  <a:p>
                      <a:pPr marL="0" lvl="0" indent="0">
                        <a:buFontTx/>
                        <a:buNone/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39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noProof="1"/>
              <a:t>Quelques statistiques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F9F4AB9-5D42-4E84-B651-12047B854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160588"/>
            <a:ext cx="9341072" cy="38814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Selon les données du Ministère datant de 2015, au Québec, il y a plus de 260 000 élèves inscrits en FGA et il y a seulement 327 professionnels dans l'ensemble des commissions scolaires</a:t>
            </a:r>
            <a:r>
              <a:rPr lang="fr-FR" baseline="30000" dirty="0"/>
              <a:t>2</a:t>
            </a:r>
            <a:r>
              <a:rPr lang="fr-FR" dirty="0">
                <a:solidFill>
                  <a:srgbClr val="404040"/>
                </a:solidFill>
              </a:rPr>
              <a:t>!</a:t>
            </a:r>
            <a:endParaRPr lang="fr-FR" dirty="0">
              <a:solidFill>
                <a:srgbClr val="000000"/>
              </a:solidFill>
            </a:endParaRPr>
          </a:p>
          <a:p>
            <a:endParaRPr lang="fr-FR" dirty="0"/>
          </a:p>
          <a:p>
            <a:r>
              <a:rPr lang="fr-FR" dirty="0"/>
              <a:t>La fréquentation scolaire n'est plus obligatoire pour les 16 ans et plus.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  <a:p>
            <a:pPr marL="285750" indent="-285750">
              <a:buFont typeface="Wingdings 3"/>
            </a:pPr>
            <a:r>
              <a:rPr lang="fr-FR" dirty="0"/>
              <a:t>En 2013-2014</a:t>
            </a:r>
            <a:r>
              <a:rPr lang="fr-FR" dirty="0">
                <a:solidFill>
                  <a:srgbClr val="404040"/>
                </a:solidFill>
              </a:rPr>
              <a:t>, 51% des élèves à l'EDA sont des élèves âgés entre 16-24 ans</a:t>
            </a:r>
            <a:r>
              <a:rPr lang="fr-FR" baseline="30000" dirty="0">
                <a:solidFill>
                  <a:srgbClr val="404040"/>
                </a:solidFill>
              </a:rPr>
              <a:t>2</a:t>
            </a:r>
            <a:r>
              <a:rPr lang="fr-FR" dirty="0">
                <a:solidFill>
                  <a:srgbClr val="404040"/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285750" indent="-285750">
              <a:buFont typeface="Wingdings 3"/>
            </a:pPr>
            <a:r>
              <a:rPr lang="fr-CA" dirty="0"/>
              <a:t>En 2009, 29% des élèves qui sortent du réseau public sont sans diplôme ni qualification</a:t>
            </a:r>
            <a:r>
              <a:rPr lang="fr-CA" baseline="30000" dirty="0"/>
              <a:t>3</a:t>
            </a:r>
            <a:r>
              <a:rPr lang="fr-CA" dirty="0"/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3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183"/>
          </a:xfrm>
        </p:spPr>
        <p:txBody>
          <a:bodyPr>
            <a:normAutofit/>
          </a:bodyPr>
          <a:lstStyle/>
          <a:p>
            <a:pPr algn="ctr"/>
            <a:r>
              <a:rPr lang="fr-FR" noProof="1"/>
              <a:t>La classe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171372" y="1782011"/>
            <a:ext cx="7077683" cy="46706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60000"/>
              </a:lnSpc>
            </a:pPr>
            <a:r>
              <a:rPr lang="fr-FR" noProof="1"/>
              <a:t>Multiniveaux</a:t>
            </a:r>
          </a:p>
          <a:p>
            <a:pPr>
              <a:lnSpc>
                <a:spcPct val="160000"/>
              </a:lnSpc>
            </a:pPr>
            <a:r>
              <a:rPr lang="fr-FR" noProof="1"/>
              <a:t>Plus de flexibilité pour les enseignants et les élèves</a:t>
            </a:r>
          </a:p>
          <a:p>
            <a:pPr>
              <a:lnSpc>
                <a:spcPct val="160000"/>
              </a:lnSpc>
            </a:pPr>
            <a:r>
              <a:rPr lang="fr-FR" noProof="1"/>
              <a:t>Multisigles</a:t>
            </a:r>
          </a:p>
          <a:p>
            <a:pPr>
              <a:lnSpc>
                <a:spcPct val="160000"/>
              </a:lnSpc>
            </a:pPr>
            <a:r>
              <a:rPr lang="fr-FR" noProof="1"/>
              <a:t>Multimatières</a:t>
            </a:r>
          </a:p>
          <a:p>
            <a:pPr>
              <a:lnSpc>
                <a:spcPct val="160000"/>
              </a:lnSpc>
            </a:pPr>
            <a:r>
              <a:rPr lang="fr-FR" noProof="1"/>
              <a:t>Aucun ratio</a:t>
            </a:r>
            <a:endParaRPr lang="fr-FR" dirty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</a:pPr>
            <a:r>
              <a:rPr lang="fr-FR" noProof="1"/>
              <a:t>Entrées et départs continus</a:t>
            </a:r>
          </a:p>
          <a:p>
            <a:endParaRPr lang="fr-FR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9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noProof="1"/>
              <a:t>L'enseignant dans sa classe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6AB7D139-94BC-4D00-9695-BAEF5D4A5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771650"/>
            <a:ext cx="8596313" cy="48368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Lien affectif important et primordial pour la réussite de ce type d'élèves;</a:t>
            </a:r>
          </a:p>
          <a:p>
            <a:endParaRPr lang="fr-FR" dirty="0"/>
          </a:p>
          <a:p>
            <a:r>
              <a:rPr lang="fr-FR" dirty="0"/>
              <a:t>Myriade de méthodes d'enseignement simultanées: individuelle, magistrale, approche par projets, enseignement explicite, coopération, etc.;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  <a:p>
            <a:r>
              <a:rPr lang="fr-FR" dirty="0"/>
              <a:t>Adaptation à tout instant et à toutes situations;</a:t>
            </a:r>
          </a:p>
          <a:p>
            <a:endParaRPr lang="fr-FR" dirty="0"/>
          </a:p>
          <a:p>
            <a:r>
              <a:rPr lang="fr-FR" dirty="0"/>
              <a:t>Gérer des rythmes d'apprentissage différents;</a:t>
            </a:r>
            <a:endParaRPr lang="en-US" dirty="0"/>
          </a:p>
          <a:p>
            <a:pPr>
              <a:buFont typeface="Wingdings 3"/>
            </a:pPr>
            <a:endParaRPr lang="fr-FR" dirty="0"/>
          </a:p>
          <a:p>
            <a:pPr>
              <a:buFont typeface="Wingdings 3"/>
            </a:pPr>
            <a:r>
              <a:rPr lang="fr-FR" dirty="0"/>
              <a:t>Suivi des élèves pour leur assiduité, leur rendement scolaire, leur comportement et leur situation de vie;</a:t>
            </a:r>
            <a:endParaRPr lang="en-US" dirty="0"/>
          </a:p>
          <a:p>
            <a:pPr>
              <a:buFont typeface="Wingdings 3"/>
            </a:pPr>
            <a:endParaRPr lang="fr-FR" dirty="0"/>
          </a:p>
          <a:p>
            <a:pPr>
              <a:buFont typeface="Wingdings 3"/>
            </a:pPr>
            <a:r>
              <a:rPr lang="fr-FR" dirty="0"/>
              <a:t>À cheval sur deux programmes.</a:t>
            </a: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1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6286928-5C3C-4AAA-A48D-0FC05385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L'enseignant à l'extérieur de sa classe...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3EBCBA3-AE36-4D26-A0FE-9E61E81DB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2027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200000"/>
              </a:lnSpc>
            </a:pPr>
            <a:r>
              <a:rPr lang="fr-FR" dirty="0"/>
              <a:t>Il corrige tous les examens à l'école;</a:t>
            </a:r>
          </a:p>
          <a:p>
            <a:pPr>
              <a:lnSpc>
                <a:spcPct val="200000"/>
              </a:lnSpc>
            </a:pPr>
            <a:r>
              <a:rPr lang="fr-FR" dirty="0"/>
              <a:t>Il fait du tutorat, qui est reconnu en tâche complémentaire;</a:t>
            </a:r>
          </a:p>
          <a:p>
            <a:pPr>
              <a:lnSpc>
                <a:spcPct val="200000"/>
              </a:lnSpc>
            </a:pPr>
            <a:r>
              <a:rPr lang="fr-FR" dirty="0"/>
              <a:t>Il peut faire de la récupération;</a:t>
            </a:r>
          </a:p>
          <a:p>
            <a:pPr>
              <a:lnSpc>
                <a:spcPct val="200000"/>
              </a:lnSpc>
            </a:pPr>
            <a:r>
              <a:rPr lang="fr-FR" dirty="0"/>
              <a:t>Il participe à plusieurs comités;</a:t>
            </a:r>
          </a:p>
          <a:p>
            <a:pPr>
              <a:lnSpc>
                <a:spcPct val="200000"/>
              </a:lnSpc>
            </a:pPr>
            <a:r>
              <a:rPr lang="fr-FR" dirty="0"/>
              <a:t>Il participe aux réunions : deux heures minimum par semaine.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08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Office PowerPoint</Application>
  <PresentationFormat>Grand écran</PresentationFormat>
  <Paragraphs>109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Segoe Print</vt:lpstr>
      <vt:lpstr>Trebuchet MS</vt:lpstr>
      <vt:lpstr>Wingdings</vt:lpstr>
      <vt:lpstr>Wingdings 3</vt:lpstr>
      <vt:lpstr>Facette</vt:lpstr>
      <vt:lpstr>La formation générale des adultes</vt:lpstr>
      <vt:lpstr>Le comité FGA</vt:lpstr>
      <vt:lpstr>L’histoire de l’éducation des adultes (EDA) au Québec</vt:lpstr>
      <vt:lpstr> Évolution de l’EDA- Mission </vt:lpstr>
      <vt:lpstr>Évolution de l’EDA - Caractéristiques des élèves </vt:lpstr>
      <vt:lpstr>Quelques statistiques</vt:lpstr>
      <vt:lpstr>La classe</vt:lpstr>
      <vt:lpstr>L'enseignant dans sa classe</vt:lpstr>
      <vt:lpstr>L'enseignant à l'extérieur de sa classe...</vt:lpstr>
      <vt:lpstr>Types de tâche</vt:lpstr>
      <vt:lpstr>Une invitation bien spéciale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générale des adultes</dc:title>
  <dc:creator/>
  <cp:lastModifiedBy/>
  <cp:revision>19</cp:revision>
  <dcterms:modified xsi:type="dcterms:W3CDTF">2018-02-01T18:51:54Z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