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7" r:id="rId9"/>
    <p:sldId id="261" r:id="rId10"/>
    <p:sldId id="262" r:id="rId11"/>
    <p:sldId id="263" r:id="rId12"/>
    <p:sldId id="268" r:id="rId13"/>
    <p:sldId id="264" r:id="rId14"/>
    <p:sldId id="269" r:id="rId15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22AFFDB5-6499-43C2-AC30-A04B3263B98B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E00FCCCF-5F8B-41A2-A8CB-B53C25A73DA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884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CCCF-5F8B-41A2-A8CB-B53C25A73DA3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151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9A1E-5688-4FD0-B754-48405EE16DCA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E7ED-6FE6-4C1C-8C6F-848B302049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183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9A1E-5688-4FD0-B754-48405EE16DCA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E7ED-6FE6-4C1C-8C6F-848B302049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221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9A1E-5688-4FD0-B754-48405EE16DCA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E7ED-6FE6-4C1C-8C6F-848B302049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082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9A1E-5688-4FD0-B754-48405EE16DCA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E7ED-6FE6-4C1C-8C6F-848B302049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483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9A1E-5688-4FD0-B754-48405EE16DCA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E7ED-6FE6-4C1C-8C6F-848B302049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2480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9A1E-5688-4FD0-B754-48405EE16DCA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E7ED-6FE6-4C1C-8C6F-848B302049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3983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9A1E-5688-4FD0-B754-48405EE16DCA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E7ED-6FE6-4C1C-8C6F-848B302049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8141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9A1E-5688-4FD0-B754-48405EE16DCA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E7ED-6FE6-4C1C-8C6F-848B302049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8313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9A1E-5688-4FD0-B754-48405EE16DCA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E7ED-6FE6-4C1C-8C6F-848B302049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649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9A1E-5688-4FD0-B754-48405EE16DCA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E7ED-6FE6-4C1C-8C6F-848B302049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368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9A1E-5688-4FD0-B754-48405EE16DCA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E7ED-6FE6-4C1C-8C6F-848B302049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942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9A1E-5688-4FD0-B754-48405EE16DCA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E7ED-6FE6-4C1C-8C6F-848B302049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008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9A1E-5688-4FD0-B754-48405EE16DCA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E7ED-6FE6-4C1C-8C6F-848B302049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000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9A1E-5688-4FD0-B754-48405EE16DCA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E7ED-6FE6-4C1C-8C6F-848B302049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167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9A1E-5688-4FD0-B754-48405EE16DCA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E7ED-6FE6-4C1C-8C6F-848B302049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597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9A1E-5688-4FD0-B754-48405EE16DCA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E7ED-6FE6-4C1C-8C6F-848B302049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428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E319A1E-5688-4FD0-B754-48405EE16DCA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6F7E7ED-6FE6-4C1C-8C6F-848B302049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79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E319A1E-5688-4FD0-B754-48405EE16DCA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6F7E7ED-6FE6-4C1C-8C6F-848B302049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3824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51012" y="313038"/>
            <a:ext cx="8676222" cy="4316627"/>
          </a:xfrm>
        </p:spPr>
        <p:txBody>
          <a:bodyPr>
            <a:normAutofit/>
          </a:bodyPr>
          <a:lstStyle/>
          <a:p>
            <a:r>
              <a:rPr lang="fr-CA" dirty="0" smtClean="0"/>
              <a:t>PREMIÈRE Consultation pour la prochaine ronde de négociations des conventions collectives nationales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815" y="5115572"/>
            <a:ext cx="4485503" cy="149143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605319" y="313038"/>
            <a:ext cx="228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dirty="0" smtClean="0"/>
              <a:t>DPE-18-19-09</a:t>
            </a:r>
          </a:p>
          <a:p>
            <a:pPr algn="r"/>
            <a:r>
              <a:rPr lang="fr-CA" sz="1400" dirty="0" smtClean="0"/>
              <a:t>DMV-18-19-08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34977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428369" y="288324"/>
            <a:ext cx="1056090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Nos </a:t>
            </a:r>
            <a:r>
              <a:rPr lang="fr-CA" sz="3200" cap="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orientations de </a:t>
            </a:r>
            <a:r>
              <a:rPr lang="fr-CA" sz="3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Congrès </a:t>
            </a:r>
            <a:r>
              <a:rPr lang="fr-CA" sz="3200" cap="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adoptées </a:t>
            </a:r>
            <a:r>
              <a:rPr lang="fr-CA" sz="3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en avril 2017 en lien avec les éléments présentés</a:t>
            </a:r>
            <a:r>
              <a:rPr lang="fr-CA" sz="2400" cap="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endParaRPr lang="fr-CA" sz="24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fr-CA" sz="2800" dirty="0"/>
              <a:t>Il </a:t>
            </a:r>
            <a:r>
              <a:rPr lang="fr-CA" sz="2800" dirty="0" smtClean="0"/>
              <a:t>est résolu que le Syndicat de Champlain:</a:t>
            </a:r>
            <a:endParaRPr lang="fr-CA" sz="2800" dirty="0"/>
          </a:p>
          <a:p>
            <a:endParaRPr lang="fr-CA" sz="24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800" dirty="0" smtClean="0"/>
              <a:t>Poursuive et raffermisse ses relations avec les parents et leurs associations ou regroupements (ex. Je protège mon école publique), à la fois lors des périodes de négociation et en dehors de celles-ci.</a:t>
            </a:r>
          </a:p>
          <a:p>
            <a:endParaRPr lang="fr-CA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800" dirty="0" smtClean="0"/>
              <a:t>Assume un leadership pour l’établissement de points de convergence avec tous les syndicats enseignants du Québec dans le but d’en faire émerger des alliances.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310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617838" y="263610"/>
            <a:ext cx="1086570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800" dirty="0" smtClean="0"/>
              <a:t>Assume également son leadership au sein de l’Intersyndicale régionale.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800" dirty="0" smtClean="0"/>
              <a:t>Affirme, sans aucune gêne et sans restriction, l’importance pour ses membres des revendications salariales de même que celles liées à la retraite et aux assurances.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800" dirty="0" smtClean="0"/>
          </a:p>
          <a:p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076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514" y="693174"/>
            <a:ext cx="111622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Revendique des améliorations concrètes, objectives, chiffrables (ex. le nombre d’élèves par classe, m</a:t>
            </a:r>
            <a:r>
              <a:rPr lang="fr-CA" sz="2800" baseline="30000" dirty="0"/>
              <a:t>2</a:t>
            </a:r>
            <a:r>
              <a:rPr lang="fr-CA" sz="2800" dirty="0"/>
              <a:t>/concierge), qui ne sont pas laissées au bon vouloir ou à l’arbitrage de l’employeur.</a:t>
            </a:r>
          </a:p>
          <a:p>
            <a:endParaRPr lang="fr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Combatte la précarité d’emploi, tant chez le personnel enseignant, particulièrement à l’Éducation des adultes et à la Formation professionnelle, que chez le personnel de soutien.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1807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3167" y="172995"/>
            <a:ext cx="1111284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Questions</a:t>
            </a:r>
            <a:r>
              <a:rPr lang="fr-CA" sz="2800" dirty="0"/>
              <a:t>:</a:t>
            </a:r>
          </a:p>
          <a:p>
            <a:endParaRPr lang="fr-CA" sz="2800" dirty="0"/>
          </a:p>
          <a:p>
            <a:r>
              <a:rPr lang="fr-CA" sz="2800" dirty="0"/>
              <a:t>Quelle est votre opinion quant à la participation de la CSQ à un front commun avec les deux autres centrales syndicales présentes dans les services publics?</a:t>
            </a:r>
          </a:p>
          <a:p>
            <a:endParaRPr lang="fr-CA" sz="2800" dirty="0"/>
          </a:p>
          <a:p>
            <a:r>
              <a:rPr lang="fr-CA" sz="2800" b="1" dirty="0" smtClean="0"/>
              <a:t>	Favorable</a:t>
            </a:r>
            <a:endParaRPr lang="fr-CA" sz="2800" b="1" dirty="0"/>
          </a:p>
          <a:p>
            <a:endParaRPr lang="fr-CA" sz="2800" dirty="0"/>
          </a:p>
          <a:p>
            <a:r>
              <a:rPr lang="fr-CA" sz="2800" dirty="0"/>
              <a:t>Dans le cadre de la négociation, la CSQ devrait-elle consolider et élargir les coalitions et les collaborations avec les groupes alliés</a:t>
            </a:r>
            <a:r>
              <a:rPr lang="fr-CA" sz="2800" dirty="0" smtClean="0"/>
              <a:t>?</a:t>
            </a:r>
          </a:p>
          <a:p>
            <a:endParaRPr lang="fr-CA" dirty="0"/>
          </a:p>
          <a:p>
            <a:r>
              <a:rPr lang="fr-CA" sz="2800" b="1" dirty="0" smtClean="0"/>
              <a:t>	Favorable</a:t>
            </a:r>
            <a:endParaRPr lang="fr-CA" sz="2800" b="1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341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941" y="215946"/>
            <a:ext cx="11351740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Questions</a:t>
            </a:r>
            <a:r>
              <a:rPr lang="fr-CA" sz="2800" dirty="0"/>
              <a:t>:</a:t>
            </a:r>
          </a:p>
          <a:p>
            <a:endParaRPr lang="fr-CA" sz="900" dirty="0"/>
          </a:p>
          <a:p>
            <a:r>
              <a:rPr lang="fr-CA" sz="2800" dirty="0"/>
              <a:t>Partagez-vous le constat selon lequel la prochaine négociation devrait essentiellement porter sur un nombre restreint d’éléments inclus dans les enjeux suivants:</a:t>
            </a:r>
          </a:p>
          <a:p>
            <a:endParaRPr lang="fr-C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La lourdeur et la complexification de la tâche.</a:t>
            </a:r>
          </a:p>
          <a:p>
            <a:r>
              <a:rPr lang="fr-CA" sz="2800" b="1" dirty="0" smtClean="0"/>
              <a:t>	</a:t>
            </a:r>
            <a:endParaRPr lang="fr-C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La précarité et l’entrée dans la profession.</a:t>
            </a:r>
          </a:p>
          <a:p>
            <a:r>
              <a:rPr lang="fr-CA" sz="2800" b="1" dirty="0" smtClean="0"/>
              <a:t>	</a:t>
            </a:r>
            <a:endParaRPr lang="fr-C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Les conditions salariales (compte tenu des compétences sectorielles et intersectorielles</a:t>
            </a:r>
            <a:r>
              <a:rPr lang="fr-CA" sz="2800" dirty="0" smtClean="0"/>
              <a:t>)?</a:t>
            </a:r>
          </a:p>
          <a:p>
            <a:r>
              <a:rPr lang="fr-CA" sz="2800" b="1" dirty="0" smtClean="0"/>
              <a:t>	</a:t>
            </a:r>
          </a:p>
          <a:p>
            <a:r>
              <a:rPr lang="fr-CA" sz="2800" b="1" dirty="0" smtClean="0"/>
              <a:t>Favorable</a:t>
            </a:r>
            <a:endParaRPr lang="fr-CA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64532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370703" y="329515"/>
            <a:ext cx="11565923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b="1" dirty="0" smtClean="0"/>
              <a:t>Intersectorielle → CSQ</a:t>
            </a:r>
          </a:p>
          <a:p>
            <a:endParaRPr lang="fr-CA" sz="2800" dirty="0"/>
          </a:p>
          <a:p>
            <a:r>
              <a:rPr lang="fr-CA" sz="2800" dirty="0" smtClean="0"/>
              <a:t>Les organisations syndicales négocient avec le Conseil du trésor du Québec les questions suivantes:</a:t>
            </a:r>
          </a:p>
          <a:p>
            <a:endParaRPr lang="fr-CA" sz="28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dirty="0" smtClean="0"/>
              <a:t>Les augmentations de salaire;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dirty="0" smtClean="0"/>
              <a:t>Les conditions de régime de retraite (RREGOP);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dirty="0" smtClean="0"/>
              <a:t>Les congés parentaux;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dirty="0" smtClean="0"/>
              <a:t>Les disparités régionales.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601080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560173" y="74139"/>
            <a:ext cx="11096367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b="1" dirty="0" smtClean="0"/>
              <a:t>Sectorielle →FSE, FPSS</a:t>
            </a:r>
          </a:p>
          <a:p>
            <a:endParaRPr lang="fr-CA" dirty="0"/>
          </a:p>
          <a:p>
            <a:r>
              <a:rPr lang="fr-CA" sz="2800" dirty="0" smtClean="0"/>
              <a:t>Chacune des fédérations syndicales négocie auprès des comités patronaux de négociations (CPN) les conditions de travail générales telles que:</a:t>
            </a:r>
          </a:p>
          <a:p>
            <a:endParaRPr lang="fr-CA" sz="28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dirty="0" smtClean="0"/>
              <a:t>Charge de travail;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dirty="0" smtClean="0"/>
              <a:t>Sécurité d’emploi/lutte contre la précarité;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dirty="0" smtClean="0"/>
              <a:t>Primes diverses;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dirty="0" smtClean="0"/>
              <a:t>Congés et vacances;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dirty="0" smtClean="0"/>
              <a:t>Classifications;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dirty="0" smtClean="0"/>
              <a:t>Prévention du harcèlement, etc.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6815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996779" y="288325"/>
            <a:ext cx="1058562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cap="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une alliance en front commun </a:t>
            </a:r>
            <a:r>
              <a:rPr lang="fr-CA" sz="3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pour les demandes intersectorielles (CSQ</a:t>
            </a:r>
            <a:r>
              <a:rPr lang="fr-CA" sz="3200" cap="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  <a:p>
            <a:endParaRPr lang="fr-CA" sz="24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fr-CA" sz="2800" b="1" u="sng" dirty="0"/>
              <a:t>État de la </a:t>
            </a:r>
            <a:r>
              <a:rPr lang="fr-CA" sz="2800" b="1" u="sng" dirty="0" smtClean="0"/>
              <a:t>situation</a:t>
            </a:r>
          </a:p>
          <a:p>
            <a:endParaRPr lang="fr-CA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Négociation encadrée par la loi 37.</a:t>
            </a:r>
          </a:p>
          <a:p>
            <a:endParaRPr lang="fr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Un seul règlement pour tous, et ce, malgré qu’il y ait plus d’une table.</a:t>
            </a:r>
          </a:p>
          <a:p>
            <a:endParaRPr lang="fr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La négociation se fait avec le groupe le plus nombreux.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 smtClean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990349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4972" y="486709"/>
            <a:ext cx="109316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Seulement deux fronts communs se sont soldés par une rupture de l’alliance à la suite de désaccords irréconciliables dont celui de 2004 ayant mené à la loi spéciale.</a:t>
            </a:r>
          </a:p>
          <a:p>
            <a:endParaRPr lang="fr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Les autres groupes: La FIQ et la FAE ont déjà refusé de faire alliance avec nous. Pas de reconduction du SISP.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L’importance de faire partie des décisions.</a:t>
            </a:r>
          </a:p>
          <a:p>
            <a:endParaRPr lang="fr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Malgré tout, la grosseur et la lourdeur du front commun amènent ses désavantages</a:t>
            </a:r>
            <a:r>
              <a:rPr lang="fr-C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929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1301578" y="551935"/>
            <a:ext cx="94652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Questions</a:t>
            </a:r>
            <a:r>
              <a:rPr lang="fr-CA" sz="3200" dirty="0" smtClean="0"/>
              <a:t>:</a:t>
            </a:r>
          </a:p>
          <a:p>
            <a:endParaRPr lang="fr-CA" dirty="0"/>
          </a:p>
          <a:p>
            <a:r>
              <a:rPr lang="fr-CA" sz="2800" dirty="0" smtClean="0"/>
              <a:t>Quelle est votre opinion quant à la participation de la CSQ à un front commun avec les deux autres centrales syndicales présentes dans les services publics?</a:t>
            </a:r>
          </a:p>
          <a:p>
            <a:endParaRPr lang="fr-CA" sz="2800" dirty="0"/>
          </a:p>
          <a:p>
            <a:endParaRPr lang="fr-CA" sz="2800" dirty="0"/>
          </a:p>
          <a:p>
            <a:endParaRPr lang="fr-CA" sz="2800" dirty="0" smtClean="0"/>
          </a:p>
          <a:p>
            <a:r>
              <a:rPr lang="fr-CA" sz="2800" dirty="0" smtClean="0"/>
              <a:t>Dans le cadre de la négociation, la CSQ devrait-elle consolider et élargir les coalitions et les collaborations avec les groupes alliés?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3146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1153298" y="453081"/>
            <a:ext cx="948998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Les 3 enjeux à mettre en priorité au niveau sectoriel (FSE</a:t>
            </a:r>
            <a:r>
              <a:rPr lang="fr-CA" sz="3200" cap="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  <a:p>
            <a:endParaRPr lang="fr-CA" sz="24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fr-CA" sz="2800" b="1" u="sng" dirty="0"/>
              <a:t>État de la </a:t>
            </a:r>
            <a:r>
              <a:rPr lang="fr-CA" sz="2800" b="1" u="sng" dirty="0" smtClean="0"/>
              <a:t>situation:</a:t>
            </a:r>
          </a:p>
          <a:p>
            <a:endParaRPr lang="fr-CA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Depuis 2000, les différents éléments reliés aux EHDAA (complexité, identification, reconnaissance, secteur) ont été au centre de nos demandes.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La dernière ronde de négociations, bien qu’elle ait réussi à repousser les attaques patronales et à faire quelques gains, n’a pas été en mesure d’améliorer de façon assez notable nos conditions de travail.</a:t>
            </a:r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7642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7309" y="633446"/>
            <a:ext cx="113846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L’éducation et les enseignantes, les enseignants jouissent d’une opinion favorable dans la population.</a:t>
            </a:r>
          </a:p>
          <a:p>
            <a:endParaRPr lang="fr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Plusieurs des mêmes thèmes reviennent d’une consultation à l’autre.</a:t>
            </a:r>
          </a:p>
          <a:p>
            <a:endParaRPr lang="fr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Mettre les efforts sur un nombre limité d’éléments, mais qui seront déterminants</a:t>
            </a:r>
            <a:r>
              <a:rPr lang="fr-CA" dirty="0" smtClean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2580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1301578" y="551935"/>
            <a:ext cx="946527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Questions</a:t>
            </a:r>
            <a:r>
              <a:rPr lang="fr-CA" sz="3200" dirty="0" smtClean="0"/>
              <a:t>:</a:t>
            </a:r>
          </a:p>
          <a:p>
            <a:endParaRPr lang="fr-CA" dirty="0"/>
          </a:p>
          <a:p>
            <a:r>
              <a:rPr lang="fr-CA" sz="2800" dirty="0" smtClean="0"/>
              <a:t>Partagez-vous le constat selon lequel la prochaine négociation devrait essentiellement porter sur un nombre restreint d’éléments inclus dans les enjeux suivants:</a:t>
            </a:r>
          </a:p>
          <a:p>
            <a:endParaRPr lang="fr-C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La lourdeur et la complexification de la tâche.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La précarité et l’entrée dans la profession.</a:t>
            </a:r>
          </a:p>
          <a:p>
            <a:endParaRPr lang="fr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Les conditions salariales (compte tenu des compétences sectorielles et intersectorielles)?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506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352</TotalTime>
  <Words>704</Words>
  <Application>Microsoft Office PowerPoint</Application>
  <PresentationFormat>Grand écran</PresentationFormat>
  <Paragraphs>109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Maillage</vt:lpstr>
      <vt:lpstr>PREMIÈRE Consultation pour la prochaine ronde de négociations des conventions collectives nationales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Consultation pour la prochaine ronde de négociations des conventions collectives nationales</dc:title>
  <dc:creator>Jessica Carriere</dc:creator>
  <cp:lastModifiedBy>Annabelle Sirois</cp:lastModifiedBy>
  <cp:revision>26</cp:revision>
  <cp:lastPrinted>2018-11-06T19:42:34Z</cp:lastPrinted>
  <dcterms:created xsi:type="dcterms:W3CDTF">2018-10-19T13:57:43Z</dcterms:created>
  <dcterms:modified xsi:type="dcterms:W3CDTF">2018-11-07T15:08:49Z</dcterms:modified>
</cp:coreProperties>
</file>