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2" r:id="rId5"/>
  </p:sldMasterIdLst>
  <p:notesMasterIdLst>
    <p:notesMasterId r:id="rId46"/>
  </p:notesMasterIdLst>
  <p:sldIdLst>
    <p:sldId id="357" r:id="rId6"/>
    <p:sldId id="388" r:id="rId7"/>
    <p:sldId id="391" r:id="rId8"/>
    <p:sldId id="383" r:id="rId9"/>
    <p:sldId id="392" r:id="rId10"/>
    <p:sldId id="393" r:id="rId11"/>
    <p:sldId id="394" r:id="rId12"/>
    <p:sldId id="395" r:id="rId13"/>
    <p:sldId id="396" r:id="rId14"/>
    <p:sldId id="397" r:id="rId15"/>
    <p:sldId id="360" r:id="rId16"/>
    <p:sldId id="373" r:id="rId17"/>
    <p:sldId id="294" r:id="rId18"/>
    <p:sldId id="374" r:id="rId19"/>
    <p:sldId id="291" r:id="rId20"/>
    <p:sldId id="378" r:id="rId21"/>
    <p:sldId id="379" r:id="rId22"/>
    <p:sldId id="398" r:id="rId23"/>
    <p:sldId id="338" r:id="rId24"/>
    <p:sldId id="313" r:id="rId25"/>
    <p:sldId id="346" r:id="rId26"/>
    <p:sldId id="315" r:id="rId27"/>
    <p:sldId id="348" r:id="rId28"/>
    <p:sldId id="366" r:id="rId29"/>
    <p:sldId id="367" r:id="rId30"/>
    <p:sldId id="368" r:id="rId31"/>
    <p:sldId id="369" r:id="rId32"/>
    <p:sldId id="326" r:id="rId33"/>
    <p:sldId id="344" r:id="rId34"/>
    <p:sldId id="343" r:id="rId35"/>
    <p:sldId id="399" r:id="rId36"/>
    <p:sldId id="400" r:id="rId37"/>
    <p:sldId id="303" r:id="rId38"/>
    <p:sldId id="305" r:id="rId39"/>
    <p:sldId id="380" r:id="rId40"/>
    <p:sldId id="381" r:id="rId41"/>
    <p:sldId id="327" r:id="rId42"/>
    <p:sldId id="304" r:id="rId43"/>
    <p:sldId id="260" r:id="rId44"/>
    <p:sldId id="336" r:id="rId45"/>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27AE15-E3F0-F9BF-ED76-09C99D07C2E2}" name="Frédéric Lavigne" initials="FL" userId="S::Frederic.Lavigne@csn.qc.ca::1d9ec599-75ea-4f72-ac6a-8d5146fa1d1a" providerId="AD"/>
  <p188:author id="{7A2A882C-1E13-C474-2594-5FBC4931884C}" name="Catherine Vigneault" initials="CV" userId="S::Catherine.Vigneault@csn.qc.ca::a271e2a3-6bd3-40b4-8015-f3931acf3b24" providerId="AD"/>
  <p188:author id="{77281C4F-5511-B776-E734-7016DECAE1A8}" name="Pierre-Antoine Harvey" initials="PH" userId="S::harvey.pierre-antoine@lacsq.org::ff5ebd19-7ba9-440c-984c-17751c2061eb" providerId="AD"/>
  <p188:author id="{473BEC5A-8969-8BEB-A433-32FD59F901F4}" name="Philippe Morin" initials="PM" userId="S::Philippe.Morin@csn.qc.ca::f3f564f8-3af2-4530-9864-b5e0de8ef69d" providerId="AD"/>
  <p188:author id="{61C7CB60-8192-E090-402E-1D2C35075C20}" name="Florence Tison" initials="FT" userId="S::tison.florence@lacsq.org::b047d0d2-9952-4fb7-a728-a0131691cd6a" providerId="AD"/>
  <p188:author id="{328C1983-9B72-984F-23E5-DFA011F1A8F3}" name="Denis Curotte" initials="DC" userId="S::curotte.denis@lacsq.org::1e846794-8492-4272-bbe5-a604afc69a55" providerId="AD"/>
  <p188:author id="{87D03D89-3BFD-45C4-365A-936CCAE7699C}" name="Mathieu St-Onge" initials="MS" userId="S::mathieu.st-onge@csn.qc.ca::d9363443-16c8-40a3-b4c9-790135da048b" providerId="AD"/>
  <p188:author id="{C9A28CBA-244E-A0BB-EFF6-51EE55A673B1}" name="Mathieu St-Onge" initials="MSO" userId="S::Mathieu.St-Onge@csn.qc.ca::d9363443-16c8-40a3-b4c9-790135da0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C6"/>
    <a:srgbClr val="E0A016"/>
    <a:srgbClr val="E8A20C"/>
    <a:srgbClr val="EDCE32"/>
    <a:srgbClr val="EDBE32"/>
    <a:srgbClr val="A1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282ED32-F573-435F-9739-4EAA7E5999CB}" type="datetimeFigureOut">
              <a:rPr lang="fr-CA" smtClean="0"/>
              <a:t>2023-09-26</a:t>
            </a:fld>
            <a:endParaRPr lang="fr-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40FCE52-1201-42BF-A98A-94B5DC35CBFF}" type="slidenum">
              <a:rPr lang="fr-CA" smtClean="0"/>
              <a:t>‹N°›</a:t>
            </a:fld>
            <a:endParaRPr lang="fr-CA"/>
          </a:p>
        </p:txBody>
      </p:sp>
    </p:spTree>
    <p:extLst>
      <p:ext uri="{BB962C8B-B14F-4D97-AF65-F5344CB8AC3E}">
        <p14:creationId xmlns:p14="http://schemas.microsoft.com/office/powerpoint/2010/main" val="36606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a:t>
            </a:fld>
            <a:endParaRPr lang="fr-CA"/>
          </a:p>
        </p:txBody>
      </p:sp>
    </p:spTree>
    <p:extLst>
      <p:ext uri="{BB962C8B-B14F-4D97-AF65-F5344CB8AC3E}">
        <p14:creationId xmlns:p14="http://schemas.microsoft.com/office/powerpoint/2010/main" val="377974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10</a:t>
            </a:fld>
            <a:endParaRPr lang="fr-CA"/>
          </a:p>
        </p:txBody>
      </p:sp>
    </p:spTree>
    <p:extLst>
      <p:ext uri="{BB962C8B-B14F-4D97-AF65-F5344CB8AC3E}">
        <p14:creationId xmlns:p14="http://schemas.microsoft.com/office/powerpoint/2010/main" val="363801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11</a:t>
            </a:fld>
            <a:endParaRPr lang="fr-CA"/>
          </a:p>
        </p:txBody>
      </p:sp>
    </p:spTree>
    <p:extLst>
      <p:ext uri="{BB962C8B-B14F-4D97-AF65-F5344CB8AC3E}">
        <p14:creationId xmlns:p14="http://schemas.microsoft.com/office/powerpoint/2010/main" val="3578328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19</a:t>
            </a:fld>
            <a:endParaRPr lang="fr-CA"/>
          </a:p>
        </p:txBody>
      </p:sp>
    </p:spTree>
    <p:extLst>
      <p:ext uri="{BB962C8B-B14F-4D97-AF65-F5344CB8AC3E}">
        <p14:creationId xmlns:p14="http://schemas.microsoft.com/office/powerpoint/2010/main" val="292591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24</a:t>
            </a:fld>
            <a:endParaRPr lang="fr-CA"/>
          </a:p>
        </p:txBody>
      </p:sp>
    </p:spTree>
    <p:extLst>
      <p:ext uri="{BB962C8B-B14F-4D97-AF65-F5344CB8AC3E}">
        <p14:creationId xmlns:p14="http://schemas.microsoft.com/office/powerpoint/2010/main" val="38513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25</a:t>
            </a:fld>
            <a:endParaRPr lang="fr-CA"/>
          </a:p>
        </p:txBody>
      </p:sp>
    </p:spTree>
    <p:extLst>
      <p:ext uri="{BB962C8B-B14F-4D97-AF65-F5344CB8AC3E}">
        <p14:creationId xmlns:p14="http://schemas.microsoft.com/office/powerpoint/2010/main" val="126481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26</a:t>
            </a:fld>
            <a:endParaRPr lang="fr-CA"/>
          </a:p>
        </p:txBody>
      </p:sp>
    </p:spTree>
    <p:extLst>
      <p:ext uri="{BB962C8B-B14F-4D97-AF65-F5344CB8AC3E}">
        <p14:creationId xmlns:p14="http://schemas.microsoft.com/office/powerpoint/2010/main" val="237314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27</a:t>
            </a:fld>
            <a:endParaRPr lang="fr-CA"/>
          </a:p>
        </p:txBody>
      </p:sp>
    </p:spTree>
    <p:extLst>
      <p:ext uri="{BB962C8B-B14F-4D97-AF65-F5344CB8AC3E}">
        <p14:creationId xmlns:p14="http://schemas.microsoft.com/office/powerpoint/2010/main" val="124937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29</a:t>
            </a:fld>
            <a:endParaRPr lang="fr-CA"/>
          </a:p>
        </p:txBody>
      </p:sp>
    </p:spTree>
    <p:extLst>
      <p:ext uri="{BB962C8B-B14F-4D97-AF65-F5344CB8AC3E}">
        <p14:creationId xmlns:p14="http://schemas.microsoft.com/office/powerpoint/2010/main" val="234956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30</a:t>
            </a:fld>
            <a:endParaRPr lang="fr-CA"/>
          </a:p>
        </p:txBody>
      </p:sp>
    </p:spTree>
    <p:extLst>
      <p:ext uri="{BB962C8B-B14F-4D97-AF65-F5344CB8AC3E}">
        <p14:creationId xmlns:p14="http://schemas.microsoft.com/office/powerpoint/2010/main" val="264101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31</a:t>
            </a:fld>
            <a:endParaRPr lang="fr-CA"/>
          </a:p>
        </p:txBody>
      </p:sp>
    </p:spTree>
    <p:extLst>
      <p:ext uri="{BB962C8B-B14F-4D97-AF65-F5344CB8AC3E}">
        <p14:creationId xmlns:p14="http://schemas.microsoft.com/office/powerpoint/2010/main" val="163060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defTabSz="933237">
              <a:defRPr/>
            </a:pPr>
            <a:fld id="{F884B100-E5DB-4421-AB57-C171682F4AD3}" type="slidenum">
              <a:rPr lang="fr-CA">
                <a:solidFill>
                  <a:prstClr val="black"/>
                </a:solidFill>
                <a:latin typeface="Calibri" panose="020F0502020204030204"/>
              </a:rPr>
              <a:pPr defTabSz="933237">
                <a:defRPr/>
              </a:pPr>
              <a:t>2</a:t>
            </a:fld>
            <a:endParaRPr lang="fr-CA">
              <a:solidFill>
                <a:prstClr val="black"/>
              </a:solidFill>
              <a:latin typeface="Calibri" panose="020F0502020204030204"/>
            </a:endParaRPr>
          </a:p>
        </p:txBody>
      </p:sp>
    </p:spTree>
    <p:extLst>
      <p:ext uri="{BB962C8B-B14F-4D97-AF65-F5344CB8AC3E}">
        <p14:creationId xmlns:p14="http://schemas.microsoft.com/office/powerpoint/2010/main" val="202422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32</a:t>
            </a:fld>
            <a:endParaRPr lang="fr-CA"/>
          </a:p>
        </p:txBody>
      </p:sp>
    </p:spTree>
    <p:extLst>
      <p:ext uri="{BB962C8B-B14F-4D97-AF65-F5344CB8AC3E}">
        <p14:creationId xmlns:p14="http://schemas.microsoft.com/office/powerpoint/2010/main" val="316117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33</a:t>
            </a:fld>
            <a:endParaRPr lang="fr-CA"/>
          </a:p>
        </p:txBody>
      </p:sp>
    </p:spTree>
    <p:extLst>
      <p:ext uri="{BB962C8B-B14F-4D97-AF65-F5344CB8AC3E}">
        <p14:creationId xmlns:p14="http://schemas.microsoft.com/office/powerpoint/2010/main" val="113681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FRÉDÉRIC</a:t>
            </a:r>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34</a:t>
            </a:fld>
            <a:endParaRPr lang="fr-CA"/>
          </a:p>
        </p:txBody>
      </p:sp>
    </p:spTree>
    <p:extLst>
      <p:ext uri="{BB962C8B-B14F-4D97-AF65-F5344CB8AC3E}">
        <p14:creationId xmlns:p14="http://schemas.microsoft.com/office/powerpoint/2010/main" val="3664203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40FCE52-1201-42BF-A98A-94B5DC35CBFF}" type="slidenum">
              <a:rPr lang="fr-CA" smtClean="0"/>
              <a:t>38</a:t>
            </a:fld>
            <a:endParaRPr lang="fr-CA"/>
          </a:p>
        </p:txBody>
      </p:sp>
    </p:spTree>
    <p:extLst>
      <p:ext uri="{BB962C8B-B14F-4D97-AF65-F5344CB8AC3E}">
        <p14:creationId xmlns:p14="http://schemas.microsoft.com/office/powerpoint/2010/main" val="394216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a:t>
            </a:fld>
            <a:endParaRPr lang="fr-CA"/>
          </a:p>
        </p:txBody>
      </p:sp>
    </p:spTree>
    <p:extLst>
      <p:ext uri="{BB962C8B-B14F-4D97-AF65-F5344CB8AC3E}">
        <p14:creationId xmlns:p14="http://schemas.microsoft.com/office/powerpoint/2010/main" val="405289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4</a:t>
            </a:fld>
            <a:endParaRPr lang="fr-CA"/>
          </a:p>
        </p:txBody>
      </p:sp>
    </p:spTree>
    <p:extLst>
      <p:ext uri="{BB962C8B-B14F-4D97-AF65-F5344CB8AC3E}">
        <p14:creationId xmlns:p14="http://schemas.microsoft.com/office/powerpoint/2010/main" val="372231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5</a:t>
            </a:fld>
            <a:endParaRPr lang="fr-CA"/>
          </a:p>
        </p:txBody>
      </p:sp>
    </p:spTree>
    <p:extLst>
      <p:ext uri="{BB962C8B-B14F-4D97-AF65-F5344CB8AC3E}">
        <p14:creationId xmlns:p14="http://schemas.microsoft.com/office/powerpoint/2010/main" val="10300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6</a:t>
            </a:fld>
            <a:endParaRPr lang="fr-CA"/>
          </a:p>
        </p:txBody>
      </p:sp>
    </p:spTree>
    <p:extLst>
      <p:ext uri="{BB962C8B-B14F-4D97-AF65-F5344CB8AC3E}">
        <p14:creationId xmlns:p14="http://schemas.microsoft.com/office/powerpoint/2010/main" val="165088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7</a:t>
            </a:fld>
            <a:endParaRPr lang="fr-CA"/>
          </a:p>
        </p:txBody>
      </p:sp>
    </p:spTree>
    <p:extLst>
      <p:ext uri="{BB962C8B-B14F-4D97-AF65-F5344CB8AC3E}">
        <p14:creationId xmlns:p14="http://schemas.microsoft.com/office/powerpoint/2010/main" val="129727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8</a:t>
            </a:fld>
            <a:endParaRPr lang="fr-CA"/>
          </a:p>
        </p:txBody>
      </p:sp>
    </p:spTree>
    <p:extLst>
      <p:ext uri="{BB962C8B-B14F-4D97-AF65-F5344CB8AC3E}">
        <p14:creationId xmlns:p14="http://schemas.microsoft.com/office/powerpoint/2010/main" val="298255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9</a:t>
            </a:fld>
            <a:endParaRPr lang="fr-CA"/>
          </a:p>
        </p:txBody>
      </p:sp>
    </p:spTree>
    <p:extLst>
      <p:ext uri="{BB962C8B-B14F-4D97-AF65-F5344CB8AC3E}">
        <p14:creationId xmlns:p14="http://schemas.microsoft.com/office/powerpoint/2010/main" val="2851911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 Original">
    <p:bg>
      <p:bgPr>
        <a:gradFill>
          <a:gsLst>
            <a:gs pos="0">
              <a:srgbClr val="00BF9A">
                <a:alpha val="20000"/>
              </a:srgbClr>
            </a:gs>
            <a:gs pos="60000">
              <a:srgbClr val="00BF9A"/>
            </a:gs>
            <a:gs pos="100000">
              <a:srgbClr val="00BF9A"/>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19153"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4519153"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0" y="-31754"/>
            <a:ext cx="4528831" cy="6887703"/>
          </a:xfrm>
          <a:prstGeom prst="rect">
            <a:avLst/>
          </a:prstGeom>
        </p:spPr>
      </p:pic>
      <p:cxnSp>
        <p:nvCxnSpPr>
          <p:cNvPr id="10" name="Connecteur droit 9">
            <a:extLst>
              <a:ext uri="{FF2B5EF4-FFF2-40B4-BE49-F238E27FC236}">
                <a16:creationId xmlns:a16="http://schemas.microsoft.com/office/drawing/2014/main" id="{1929BAF3-1989-0EA2-06B3-B4A423AE1549}"/>
              </a:ext>
            </a:extLst>
          </p:cNvPr>
          <p:cNvCxnSpPr/>
          <p:nvPr userDrawn="1"/>
        </p:nvCxnSpPr>
        <p:spPr>
          <a:xfrm>
            <a:off x="4519154"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1291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 Salaire">
    <p:bg>
      <p:bgPr>
        <a:solidFill>
          <a:srgbClr val="FBB042">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B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259846179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re et contenu - Conditions">
    <p:bg>
      <p:bgPr>
        <a:solidFill>
          <a:srgbClr val="F04E23">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415502468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 Retraite">
    <p:bg>
      <p:bgPr>
        <a:solidFill>
          <a:srgbClr val="A7BE39">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A7B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355178409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 Parentaux">
    <p:bg>
      <p:bgPr>
        <a:solidFill>
          <a:srgbClr val="822A85">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82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8709623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 Disparites">
    <p:bg>
      <p:bgPr>
        <a:solidFill>
          <a:srgbClr val="2484C6">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254868733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 Assurances">
    <p:bg>
      <p:bgPr>
        <a:solidFill>
          <a:srgbClr val="C95784">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80" y="5902601"/>
            <a:ext cx="1800363" cy="955396"/>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C95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135844304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 Noir et blanc">
    <p:bg>
      <p:bgPr>
        <a:solidFill>
          <a:schemeClr val="bg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30" y="6027923"/>
            <a:ext cx="140654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340477156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section - Original">
    <p:bg>
      <p:bgPr>
        <a:solidFill>
          <a:srgbClr val="00BF9A">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00BF9A"/>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00BF9A"/>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6917198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de section - Salaire">
    <p:bg>
      <p:bgPr>
        <a:solidFill>
          <a:srgbClr val="FBB042">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FBB042"/>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FBB04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19267379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de section - Conditions">
    <p:bg>
      <p:bgPr>
        <a:solidFill>
          <a:srgbClr val="F04E23">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F04E23"/>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F04E23"/>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31749427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Salaire">
    <p:bg>
      <p:bgPr>
        <a:gradFill>
          <a:gsLst>
            <a:gs pos="0">
              <a:srgbClr val="FBB042">
                <a:alpha val="20000"/>
              </a:srgbClr>
            </a:gs>
            <a:gs pos="60000">
              <a:srgbClr val="FBB042"/>
            </a:gs>
            <a:gs pos="100000">
              <a:srgbClr val="FBB042"/>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rotWithShape="1">
          <a:blip r:embed="rId2"/>
          <a:srcRect l="19234" t="487" r="7664" b="-487"/>
          <a:stretch/>
        </p:blipFill>
        <p:spPr>
          <a:xfrm>
            <a:off x="0" y="1850546"/>
            <a:ext cx="5517582" cy="5031965"/>
          </a:xfrm>
          <a:prstGeom prst="rect">
            <a:avLst/>
          </a:prstGeom>
        </p:spPr>
      </p:pic>
      <p:sp>
        <p:nvSpPr>
          <p:cNvPr id="4" name="Title 1">
            <a:extLst>
              <a:ext uri="{FF2B5EF4-FFF2-40B4-BE49-F238E27FC236}">
                <a16:creationId xmlns:a16="http://schemas.microsoft.com/office/drawing/2014/main" id="{1EE283AF-4B54-D1B6-06B1-5A3B95272F3A}"/>
              </a:ext>
            </a:extLst>
          </p:cNvPr>
          <p:cNvSpPr>
            <a:spLocks noGrp="1"/>
          </p:cNvSpPr>
          <p:nvPr>
            <p:ph type="ctrTitle"/>
          </p:nvPr>
        </p:nvSpPr>
        <p:spPr>
          <a:xfrm>
            <a:off x="5741506"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4E06D336-ABBA-8D39-449B-BC651E40F79A}"/>
              </a:ext>
            </a:extLst>
          </p:cNvPr>
          <p:cNvSpPr>
            <a:spLocks noGrp="1"/>
          </p:cNvSpPr>
          <p:nvPr>
            <p:ph type="subTitle" idx="1"/>
          </p:nvPr>
        </p:nvSpPr>
        <p:spPr>
          <a:xfrm>
            <a:off x="5741506"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E937381-A375-8A5D-A487-A430058BD2BC}"/>
              </a:ext>
            </a:extLst>
          </p:cNvPr>
          <p:cNvCxnSpPr/>
          <p:nvPr userDrawn="1"/>
        </p:nvCxnSpPr>
        <p:spPr>
          <a:xfrm>
            <a:off x="5741508"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0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section - Retraite">
    <p:bg>
      <p:bgPr>
        <a:solidFill>
          <a:srgbClr val="A7BE39">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A7BE39"/>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A7BE39"/>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366803721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section - Parentaux">
    <p:bg>
      <p:bgPr>
        <a:solidFill>
          <a:srgbClr val="822A85">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822A85"/>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822A85"/>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30646793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e section - Disparites">
    <p:bg>
      <p:bgPr>
        <a:solidFill>
          <a:srgbClr val="2484C6">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2484C6"/>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2484C6"/>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1187973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section - Assurances">
    <p:bg>
      <p:bgPr>
        <a:solidFill>
          <a:srgbClr val="C95784">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C95784"/>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C95784"/>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10533607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de section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00" y="6027923"/>
            <a:ext cx="1406540" cy="704100"/>
          </a:xfrm>
          <a:prstGeom prst="rect">
            <a:avLst/>
          </a:prstGeom>
        </p:spPr>
      </p:pic>
    </p:spTree>
    <p:extLst>
      <p:ext uri="{BB962C8B-B14F-4D97-AF65-F5344CB8AC3E}">
        <p14:creationId xmlns:p14="http://schemas.microsoft.com/office/powerpoint/2010/main" val="186065618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ux contenus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B4E1D578-DB95-9383-FE98-90C8FC4C347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E17CAA5F-4251-2F11-CD65-956933F8C8B2}"/>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3" name="Connecteur droit 12">
            <a:extLst>
              <a:ext uri="{FF2B5EF4-FFF2-40B4-BE49-F238E27FC236}">
                <a16:creationId xmlns:a16="http://schemas.microsoft.com/office/drawing/2014/main" id="{E6B4F918-34A4-F07C-F1D6-BDC74B980B8B}"/>
              </a:ext>
            </a:extLst>
          </p:cNvPr>
          <p:cNvCxnSpPr>
            <a:cxnSpLocks/>
          </p:cNvCxnSpPr>
          <p:nvPr userDrawn="1"/>
        </p:nvCxnSpPr>
        <p:spPr>
          <a:xfrm>
            <a:off x="6096000" y="1664468"/>
            <a:ext cx="0" cy="4161170"/>
          </a:xfrm>
          <a:prstGeom prst="line">
            <a:avLst/>
          </a:prstGeom>
          <a:ln w="19050">
            <a:solidFill>
              <a:srgbClr val="00BF9A"/>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77B72DAC-4C7B-8B48-A99B-7AB92773DAEE}"/>
              </a:ext>
            </a:extLst>
          </p:cNvPr>
          <p:cNvPicPr>
            <a:picLocks noChangeAspect="1"/>
          </p:cNvPicPr>
          <p:nvPr userDrawn="1"/>
        </p:nvPicPr>
        <p:blipFill>
          <a:blip r:embed="rId3"/>
          <a:srcRect/>
          <a:stretch/>
        </p:blipFill>
        <p:spPr>
          <a:xfrm>
            <a:off x="9880050" y="6027923"/>
            <a:ext cx="1406500" cy="704100"/>
          </a:xfrm>
          <a:prstGeom prst="rect">
            <a:avLst/>
          </a:prstGeom>
        </p:spPr>
      </p:pic>
      <p:sp>
        <p:nvSpPr>
          <p:cNvPr id="12" name="Slide Number Placeholder 5">
            <a:extLst>
              <a:ext uri="{FF2B5EF4-FFF2-40B4-BE49-F238E27FC236}">
                <a16:creationId xmlns:a16="http://schemas.microsoft.com/office/drawing/2014/main" id="{0BFE5D15-DA33-0801-3727-76A5A6196CB6}"/>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14" name="Image 13">
            <a:extLst>
              <a:ext uri="{FF2B5EF4-FFF2-40B4-BE49-F238E27FC236}">
                <a16:creationId xmlns:a16="http://schemas.microsoft.com/office/drawing/2014/main" id="{82342B11-7136-109D-CF32-1503A4E0BB70}"/>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5" name="Image 14">
            <a:extLst>
              <a:ext uri="{FF2B5EF4-FFF2-40B4-BE49-F238E27FC236}">
                <a16:creationId xmlns:a16="http://schemas.microsoft.com/office/drawing/2014/main" id="{F2D8D680-A758-FE2D-10B6-898A150C81B1}"/>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05889832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B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34D3E0D2-28FA-CA02-DF9B-E82A36238F2D}"/>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86A31CEB-C950-C11C-0ACA-78F60B0556B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FB8AEA0-4DC9-D482-BB97-A0235345315D}"/>
              </a:ext>
            </a:extLst>
          </p:cNvPr>
          <p:cNvCxnSpPr>
            <a:cxnSpLocks/>
          </p:cNvCxnSpPr>
          <p:nvPr userDrawn="1"/>
        </p:nvCxnSpPr>
        <p:spPr>
          <a:xfrm>
            <a:off x="6096000" y="1664468"/>
            <a:ext cx="0" cy="4161170"/>
          </a:xfrm>
          <a:prstGeom prst="line">
            <a:avLst/>
          </a:prstGeom>
          <a:ln w="19050">
            <a:solidFill>
              <a:srgbClr val="FBB042"/>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8EF18103-70DC-EDEB-376B-1F21C8286900}"/>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26458696-5BBC-A7A8-1F46-E354EF7B5FFB}"/>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4" name="Image 13">
            <a:extLst>
              <a:ext uri="{FF2B5EF4-FFF2-40B4-BE49-F238E27FC236}">
                <a16:creationId xmlns:a16="http://schemas.microsoft.com/office/drawing/2014/main" id="{90EB8AB9-2496-F201-E4AA-FFF42B53D7D9}"/>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08801233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ux contenus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3CE0FAAE-D838-732C-8B6A-B49E2B906C4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D2344466-B5C5-95F3-36F5-D031EAB3A004}"/>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8FEA0CD-A033-7E71-F323-499C1BBA7A34}"/>
              </a:ext>
            </a:extLst>
          </p:cNvPr>
          <p:cNvCxnSpPr>
            <a:cxnSpLocks/>
          </p:cNvCxnSpPr>
          <p:nvPr userDrawn="1"/>
        </p:nvCxnSpPr>
        <p:spPr>
          <a:xfrm>
            <a:off x="6096000" y="1664468"/>
            <a:ext cx="0" cy="4161170"/>
          </a:xfrm>
          <a:prstGeom prst="line">
            <a:avLst/>
          </a:prstGeom>
          <a:ln w="19050">
            <a:solidFill>
              <a:srgbClr val="F04E23"/>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58A4AAFF-5FE6-7811-CBE7-997A1B5BF277}"/>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1F99FD6D-71D1-E6B6-05FD-01D6E5EB14B3}"/>
              </a:ext>
            </a:extLst>
          </p:cNvPr>
          <p:cNvPicPr>
            <a:picLocks noChangeAspect="1"/>
          </p:cNvPicPr>
          <p:nvPr userDrawn="1"/>
        </p:nvPicPr>
        <p:blipFill>
          <a:blip r:embed="rId4"/>
          <a:srcRect/>
          <a:stretch/>
        </p:blipFill>
        <p:spPr>
          <a:xfrm>
            <a:off x="4778" y="5902601"/>
            <a:ext cx="1800367" cy="955398"/>
          </a:xfrm>
          <a:prstGeom prst="rect">
            <a:avLst/>
          </a:prstGeom>
        </p:spPr>
      </p:pic>
      <p:pic>
        <p:nvPicPr>
          <p:cNvPr id="14" name="Image 13">
            <a:extLst>
              <a:ext uri="{FF2B5EF4-FFF2-40B4-BE49-F238E27FC236}">
                <a16:creationId xmlns:a16="http://schemas.microsoft.com/office/drawing/2014/main" id="{FA8CF1CF-0017-B833-E6DB-FDBCA8E11EBF}"/>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57187168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ux contenus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A7B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C7DBC0D8-B8EC-06BB-389F-F88F4732950C}"/>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72062CCA-7202-AB03-F54B-98978FC83A58}"/>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AB6A525-E575-D49D-0978-8BB67F6B25C6}"/>
              </a:ext>
            </a:extLst>
          </p:cNvPr>
          <p:cNvCxnSpPr>
            <a:cxnSpLocks/>
          </p:cNvCxnSpPr>
          <p:nvPr userDrawn="1"/>
        </p:nvCxnSpPr>
        <p:spPr>
          <a:xfrm>
            <a:off x="6096000" y="1664468"/>
            <a:ext cx="0" cy="4161170"/>
          </a:xfrm>
          <a:prstGeom prst="line">
            <a:avLst/>
          </a:prstGeom>
          <a:ln w="19050">
            <a:solidFill>
              <a:srgbClr val="A7BE39"/>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EF9301BD-97FA-CAF3-674C-D65283315FA8}"/>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09B67655-B32E-77DC-4B12-E3FF00702E74}"/>
              </a:ext>
            </a:extLst>
          </p:cNvPr>
          <p:cNvPicPr>
            <a:picLocks noChangeAspect="1"/>
          </p:cNvPicPr>
          <p:nvPr userDrawn="1"/>
        </p:nvPicPr>
        <p:blipFill>
          <a:blip r:embed="rId4"/>
          <a:srcRect/>
          <a:stretch/>
        </p:blipFill>
        <p:spPr>
          <a:xfrm>
            <a:off x="4778" y="5902601"/>
            <a:ext cx="1800367" cy="955398"/>
          </a:xfrm>
          <a:prstGeom prst="rect">
            <a:avLst/>
          </a:prstGeom>
        </p:spPr>
      </p:pic>
      <p:pic>
        <p:nvPicPr>
          <p:cNvPr id="14" name="Image 13">
            <a:extLst>
              <a:ext uri="{FF2B5EF4-FFF2-40B4-BE49-F238E27FC236}">
                <a16:creationId xmlns:a16="http://schemas.microsoft.com/office/drawing/2014/main" id="{5F9B589C-CC1F-1767-81D7-37C0F2E90896}"/>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39644915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ux contenus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82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ACE0BBC4-3738-6BE7-207C-4031C3788B2E}"/>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69E528A8-3FF4-F02A-CBB9-4526BC5B8061}"/>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77CBA1F5-9B24-3613-9384-97DCEA0ACF80}"/>
              </a:ext>
            </a:extLst>
          </p:cNvPr>
          <p:cNvCxnSpPr>
            <a:cxnSpLocks/>
          </p:cNvCxnSpPr>
          <p:nvPr userDrawn="1"/>
        </p:nvCxnSpPr>
        <p:spPr>
          <a:xfrm>
            <a:off x="6096000" y="1664468"/>
            <a:ext cx="0" cy="4161170"/>
          </a:xfrm>
          <a:prstGeom prst="line">
            <a:avLst/>
          </a:prstGeom>
          <a:ln w="19050">
            <a:solidFill>
              <a:srgbClr val="822A85"/>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06BD95FD-6FA2-089B-B1A7-930DF78D9165}"/>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52E788F5-35D5-CDB2-578D-27914215C54B}"/>
              </a:ext>
            </a:extLst>
          </p:cNvPr>
          <p:cNvPicPr>
            <a:picLocks noChangeAspect="1"/>
          </p:cNvPicPr>
          <p:nvPr userDrawn="1"/>
        </p:nvPicPr>
        <p:blipFill>
          <a:blip r:embed="rId4"/>
          <a:srcRect/>
          <a:stretch/>
        </p:blipFill>
        <p:spPr>
          <a:xfrm>
            <a:off x="4779" y="5902601"/>
            <a:ext cx="1800365" cy="955397"/>
          </a:xfrm>
          <a:prstGeom prst="rect">
            <a:avLst/>
          </a:prstGeom>
        </p:spPr>
      </p:pic>
      <p:pic>
        <p:nvPicPr>
          <p:cNvPr id="14" name="Image 13">
            <a:extLst>
              <a:ext uri="{FF2B5EF4-FFF2-40B4-BE49-F238E27FC236}">
                <a16:creationId xmlns:a16="http://schemas.microsoft.com/office/drawing/2014/main" id="{8D2BC502-C090-BDE2-7697-96FDB32A662A}"/>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5875071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Conditions">
    <p:bg>
      <p:bgPr>
        <a:gradFill>
          <a:gsLst>
            <a:gs pos="0">
              <a:srgbClr val="F04E23">
                <a:alpha val="20000"/>
              </a:srgbClr>
            </a:gs>
            <a:gs pos="60000">
              <a:srgbClr val="F04E23"/>
            </a:gs>
            <a:gs pos="100000">
              <a:srgbClr val="F04E23"/>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458386" y="543280"/>
            <a:ext cx="5761345" cy="5761433"/>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215217"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215217"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215219"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20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ux contenus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5A3BFF37-E575-D5A0-2857-A6B9CB9F377E}"/>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3AA02FF5-DDF5-A02B-2096-3F4027DBA78D}"/>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458F6BDE-105A-94D2-A0DB-D9F044AC66A9}"/>
              </a:ext>
            </a:extLst>
          </p:cNvPr>
          <p:cNvCxnSpPr>
            <a:cxnSpLocks/>
          </p:cNvCxnSpPr>
          <p:nvPr userDrawn="1"/>
        </p:nvCxnSpPr>
        <p:spPr>
          <a:xfrm>
            <a:off x="6096000" y="1664468"/>
            <a:ext cx="0" cy="4161170"/>
          </a:xfrm>
          <a:prstGeom prst="line">
            <a:avLst/>
          </a:prstGeom>
          <a:ln w="19050">
            <a:solidFill>
              <a:srgbClr val="2484C6"/>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DA966297-09AC-62DB-4594-0657746138EE}"/>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F57089F7-5B97-A610-F378-DD2CEE8E043F}"/>
              </a:ext>
            </a:extLst>
          </p:cNvPr>
          <p:cNvPicPr>
            <a:picLocks noChangeAspect="1"/>
          </p:cNvPicPr>
          <p:nvPr userDrawn="1"/>
        </p:nvPicPr>
        <p:blipFill>
          <a:blip r:embed="rId4"/>
          <a:srcRect/>
          <a:stretch/>
        </p:blipFill>
        <p:spPr>
          <a:xfrm>
            <a:off x="4779" y="5902601"/>
            <a:ext cx="1800365" cy="955397"/>
          </a:xfrm>
          <a:prstGeom prst="rect">
            <a:avLst/>
          </a:prstGeom>
        </p:spPr>
      </p:pic>
      <p:pic>
        <p:nvPicPr>
          <p:cNvPr id="14" name="Image 13">
            <a:extLst>
              <a:ext uri="{FF2B5EF4-FFF2-40B4-BE49-F238E27FC236}">
                <a16:creationId xmlns:a16="http://schemas.microsoft.com/office/drawing/2014/main" id="{A4C7C329-98D7-AE5A-53C2-A7F84B9A3557}"/>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68055146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ux contenus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C95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DBD85593-E3CA-4E85-FD45-BDDA2656CEEC}"/>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95329D84-52F9-1DB1-2E17-1307DBD425F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48F83A84-6875-2566-3BF6-855A1B30DCD0}"/>
              </a:ext>
            </a:extLst>
          </p:cNvPr>
          <p:cNvCxnSpPr>
            <a:cxnSpLocks/>
          </p:cNvCxnSpPr>
          <p:nvPr userDrawn="1"/>
        </p:nvCxnSpPr>
        <p:spPr>
          <a:xfrm>
            <a:off x="6096000" y="1664468"/>
            <a:ext cx="0" cy="4161170"/>
          </a:xfrm>
          <a:prstGeom prst="line">
            <a:avLst/>
          </a:prstGeom>
          <a:ln w="19050">
            <a:solidFill>
              <a:srgbClr val="C95784"/>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3B34D6C-6DEB-585F-36A1-58D205EAAAA3}"/>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1AC14A4C-7D7F-BD94-43B3-99A56241AF30}"/>
              </a:ext>
            </a:extLst>
          </p:cNvPr>
          <p:cNvPicPr>
            <a:picLocks noChangeAspect="1"/>
          </p:cNvPicPr>
          <p:nvPr userDrawn="1"/>
        </p:nvPicPr>
        <p:blipFill>
          <a:blip r:embed="rId4"/>
          <a:srcRect/>
          <a:stretch/>
        </p:blipFill>
        <p:spPr>
          <a:xfrm>
            <a:off x="4780" y="5902601"/>
            <a:ext cx="1800363" cy="955396"/>
          </a:xfrm>
          <a:prstGeom prst="rect">
            <a:avLst/>
          </a:prstGeom>
        </p:spPr>
      </p:pic>
      <p:pic>
        <p:nvPicPr>
          <p:cNvPr id="14" name="Image 13">
            <a:extLst>
              <a:ext uri="{FF2B5EF4-FFF2-40B4-BE49-F238E27FC236}">
                <a16:creationId xmlns:a16="http://schemas.microsoft.com/office/drawing/2014/main" id="{F60CC092-67A0-5D97-760B-7D7910A6C02D}"/>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42868039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ux contenus - Noir et blan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12488A1B-B347-4C2C-9372-283BE970A09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1E087754-E622-174E-82BF-50B74FF748B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199D7770-9919-1CEB-4F1A-26897AA1E085}"/>
              </a:ext>
            </a:extLst>
          </p:cNvPr>
          <p:cNvCxnSpPr>
            <a:cxnSpLocks/>
          </p:cNvCxnSpPr>
          <p:nvPr userDrawn="1"/>
        </p:nvCxnSpPr>
        <p:spPr>
          <a:xfrm>
            <a:off x="6096000" y="1664468"/>
            <a:ext cx="0" cy="41611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C053A061-DA21-0F6E-8B50-656D8AC448A9}"/>
              </a:ext>
            </a:extLst>
          </p:cNvPr>
          <p:cNvPicPr>
            <a:picLocks noChangeAspect="1"/>
          </p:cNvPicPr>
          <p:nvPr userDrawn="1"/>
        </p:nvPicPr>
        <p:blipFill>
          <a:blip r:embed="rId3"/>
          <a:srcRect/>
          <a:stretch/>
        </p:blipFill>
        <p:spPr>
          <a:xfrm>
            <a:off x="9880030" y="6027923"/>
            <a:ext cx="1406540" cy="704100"/>
          </a:xfrm>
          <a:prstGeom prst="rect">
            <a:avLst/>
          </a:prstGeom>
        </p:spPr>
      </p:pic>
      <p:pic>
        <p:nvPicPr>
          <p:cNvPr id="13" name="Image 12">
            <a:extLst>
              <a:ext uri="{FF2B5EF4-FFF2-40B4-BE49-F238E27FC236}">
                <a16:creationId xmlns:a16="http://schemas.microsoft.com/office/drawing/2014/main" id="{F76D4E94-94F9-9DBC-B096-7B7CA573B0DA}"/>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4" name="Image 13">
            <a:extLst>
              <a:ext uri="{FF2B5EF4-FFF2-40B4-BE49-F238E27FC236}">
                <a16:creationId xmlns:a16="http://schemas.microsoft.com/office/drawing/2014/main" id="{EA1C9CE3-A171-A5FB-8A11-17057FDCE5D0}"/>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326285601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seul - Original">
    <p:bg>
      <p:bgPr>
        <a:solidFill>
          <a:srgbClr val="00BF9A">
            <a:alpha val="20000"/>
          </a:srgbClr>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190F539-EC17-8259-A612-73031AA81B50}"/>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Tree>
    <p:extLst>
      <p:ext uri="{BB962C8B-B14F-4D97-AF65-F5344CB8AC3E}">
        <p14:creationId xmlns:p14="http://schemas.microsoft.com/office/powerpoint/2010/main" val="42145847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seul - Salaire">
    <p:bg>
      <p:bgPr>
        <a:solidFill>
          <a:srgbClr val="FBB042">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D1A0D7C-7422-93E5-8A74-7AC342A57AD0}"/>
              </a:ext>
            </a:extLst>
          </p:cNvPr>
          <p:cNvSpPr>
            <a:spLocks noGrp="1"/>
          </p:cNvSpPr>
          <p:nvPr>
            <p:ph type="sldNum" sz="quarter" idx="12"/>
          </p:nvPr>
        </p:nvSpPr>
        <p:spPr>
          <a:xfrm>
            <a:off x="11429516" y="6095835"/>
            <a:ext cx="571476" cy="571485"/>
          </a:xfrm>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B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FE5B1F5C-4244-B63F-FC6D-CDD57F809FE6}"/>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6678487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seul - Conditions">
    <p:bg>
      <p:bgPr>
        <a:solidFill>
          <a:srgbClr val="F04E23">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DD4D879-FB90-2B0B-6DE5-B258E0DB975E}"/>
              </a:ext>
            </a:extLst>
          </p:cNvPr>
          <p:cNvSpPr>
            <a:spLocks noGrp="1"/>
          </p:cNvSpPr>
          <p:nvPr>
            <p:ph type="sldNum" sz="quarter" idx="12"/>
          </p:nvPr>
        </p:nvSpPr>
        <p:spPr>
          <a:xfrm>
            <a:off x="11429516" y="6095835"/>
            <a:ext cx="571476" cy="571485"/>
          </a:xfrm>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BF80BDFD-2953-4A61-1C1E-156788DBABD9}"/>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7851289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 Retraite">
    <p:bg>
      <p:bgPr>
        <a:solidFill>
          <a:srgbClr val="A7BE39">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BE613D-0AFB-14E1-E82F-12B21EE84E01}"/>
              </a:ext>
            </a:extLst>
          </p:cNvPr>
          <p:cNvSpPr>
            <a:spLocks noGrp="1"/>
          </p:cNvSpPr>
          <p:nvPr>
            <p:ph type="sldNum" sz="quarter" idx="12"/>
          </p:nvPr>
        </p:nvSpPr>
        <p:spPr>
          <a:xfrm>
            <a:off x="11429516" y="6095835"/>
            <a:ext cx="571476" cy="571485"/>
          </a:xfrm>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A7B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41781645-D0EA-9D3F-1F17-11B290A2B0C5}"/>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84146560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 - Parentaux">
    <p:bg>
      <p:bgPr>
        <a:solidFill>
          <a:srgbClr val="822A85">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E97589A-B06E-1B1F-7618-2469F5C5E988}"/>
              </a:ext>
            </a:extLst>
          </p:cNvPr>
          <p:cNvSpPr>
            <a:spLocks noGrp="1"/>
          </p:cNvSpPr>
          <p:nvPr>
            <p:ph type="sldNum" sz="quarter" idx="12"/>
          </p:nvPr>
        </p:nvSpPr>
        <p:spPr>
          <a:xfrm>
            <a:off x="11429516" y="6095835"/>
            <a:ext cx="571476" cy="571485"/>
          </a:xfrm>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82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23010173-297C-EE7B-B279-A015B0D89652}"/>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6959688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 Disparites">
    <p:bg>
      <p:bgPr>
        <a:solidFill>
          <a:srgbClr val="2484C6">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0C11B1C-DE36-3123-D201-B53803772177}"/>
              </a:ext>
            </a:extLst>
          </p:cNvPr>
          <p:cNvSpPr>
            <a:spLocks noGrp="1"/>
          </p:cNvSpPr>
          <p:nvPr>
            <p:ph type="sldNum" sz="quarter" idx="12"/>
          </p:nvPr>
        </p:nvSpPr>
        <p:spPr>
          <a:xfrm>
            <a:off x="11429516" y="6095835"/>
            <a:ext cx="571476" cy="571485"/>
          </a:xfrm>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D3EA48A1-E641-C431-F8B7-60A596A3E995}"/>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33955100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seul - Assurances">
    <p:bg>
      <p:bgPr>
        <a:solidFill>
          <a:srgbClr val="C95784">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6CFC9EE-98CD-C1D0-12D8-F2755867A99F}"/>
              </a:ext>
            </a:extLst>
          </p:cNvPr>
          <p:cNvSpPr>
            <a:spLocks noGrp="1"/>
          </p:cNvSpPr>
          <p:nvPr>
            <p:ph type="sldNum" sz="quarter" idx="12"/>
          </p:nvPr>
        </p:nvSpPr>
        <p:spPr>
          <a:xfrm>
            <a:off x="11429516" y="6095835"/>
            <a:ext cx="571476" cy="571485"/>
          </a:xfrm>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C95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9BF897CD-B470-31E2-0ECB-29A06AF94CA8}"/>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260376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Retraite">
    <p:bg>
      <p:bgPr>
        <a:gradFill>
          <a:gsLst>
            <a:gs pos="0">
              <a:srgbClr val="A7BE39">
                <a:alpha val="20000"/>
              </a:srgbClr>
            </a:gs>
            <a:gs pos="60000">
              <a:srgbClr val="A7BE39"/>
            </a:gs>
            <a:gs pos="100000">
              <a:srgbClr val="A7BE39"/>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67913" y="1563533"/>
            <a:ext cx="5761345" cy="3720925"/>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639644"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639644"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639646"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014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seul - Noir et blanc">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0DB8613-561D-8929-0514-3DD0FE695CA9}"/>
              </a:ext>
            </a:extLst>
          </p:cNvPr>
          <p:cNvSpPr>
            <a:spLocks noGrp="1"/>
          </p:cNvSpPr>
          <p:nvPr>
            <p:ph type="sldNum" sz="quarter" idx="12"/>
          </p:nvPr>
        </p:nvSpPr>
        <p:spPr>
          <a:xfrm>
            <a:off x="11429516" y="6095835"/>
            <a:ext cx="571476" cy="571485"/>
          </a:xfrm>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1A8A6814-87D1-95AB-CCCB-5AEC78ACB916}"/>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21072724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pied - Original">
    <p:bg>
      <p:bgPr>
        <a:solidFill>
          <a:srgbClr val="00BF9A">
            <a:alpha val="20000"/>
          </a:srgb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5014489-7F5B-F775-895A-EE6EB7CB66D0}"/>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3" name="Slide Number Placeholder 5">
            <a:extLst>
              <a:ext uri="{FF2B5EF4-FFF2-40B4-BE49-F238E27FC236}">
                <a16:creationId xmlns:a16="http://schemas.microsoft.com/office/drawing/2014/main" id="{B1B37D65-6905-A108-BB60-87B7CEFFC685}"/>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4" name="Image 3">
            <a:extLst>
              <a:ext uri="{FF2B5EF4-FFF2-40B4-BE49-F238E27FC236}">
                <a16:creationId xmlns:a16="http://schemas.microsoft.com/office/drawing/2014/main" id="{A9DDBC50-46C4-42D3-5121-2D87AD854A72}"/>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5" name="Image 4">
            <a:extLst>
              <a:ext uri="{FF2B5EF4-FFF2-40B4-BE49-F238E27FC236}">
                <a16:creationId xmlns:a16="http://schemas.microsoft.com/office/drawing/2014/main" id="{CF8C062B-81D7-3240-DD97-863C62291563}"/>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1871569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pied - Salaire">
    <p:bg>
      <p:bgPr>
        <a:solidFill>
          <a:srgbClr val="FBB042">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5582B41D-C4D2-A04A-9398-CAE6CB4FA9BA}"/>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83BCFDAE-2D36-4987-3D49-BCDE9A60410C}"/>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4" name="Image 3">
            <a:extLst>
              <a:ext uri="{FF2B5EF4-FFF2-40B4-BE49-F238E27FC236}">
                <a16:creationId xmlns:a16="http://schemas.microsoft.com/office/drawing/2014/main" id="{68D42E9D-38D5-BB8E-A117-39A27C976A5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02121452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pied - Conditions">
    <p:bg>
      <p:bgPr>
        <a:solidFill>
          <a:srgbClr val="F04E23">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29EFBCAB-66EA-DB2B-5F29-690F420F772C}"/>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C9942129-CF75-9043-D7B3-3A1946050B53}"/>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4" name="Image 3">
            <a:extLst>
              <a:ext uri="{FF2B5EF4-FFF2-40B4-BE49-F238E27FC236}">
                <a16:creationId xmlns:a16="http://schemas.microsoft.com/office/drawing/2014/main" id="{D10B6A90-48B3-B0CF-7988-ACBA0389BBDE}"/>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76190475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pied - Retraite">
    <p:bg>
      <p:bgPr>
        <a:solidFill>
          <a:srgbClr val="A7BE39">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83E0CB7F-F3B0-1493-0C28-90737BA9BD7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BE2CCF4E-509C-84ED-CFFE-BE1698BF1FD1}"/>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4" name="Image 3">
            <a:extLst>
              <a:ext uri="{FF2B5EF4-FFF2-40B4-BE49-F238E27FC236}">
                <a16:creationId xmlns:a16="http://schemas.microsoft.com/office/drawing/2014/main" id="{BFAD847E-8237-9C93-452C-F66BD0F5BEA5}"/>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179862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pied - Parentaux">
    <p:bg>
      <p:bgPr>
        <a:solidFill>
          <a:srgbClr val="822A85">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D6C71C57-B4F5-07CA-E06D-0D699599D23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6722CAD1-CC6E-7D11-DCA8-4DCBFB9BDF4E}"/>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4" name="Image 3">
            <a:extLst>
              <a:ext uri="{FF2B5EF4-FFF2-40B4-BE49-F238E27FC236}">
                <a16:creationId xmlns:a16="http://schemas.microsoft.com/office/drawing/2014/main" id="{E3A42136-5D42-5B3A-7BDC-95FBC944B0DF}"/>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1546105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pied - Disparites">
    <p:bg>
      <p:bgPr>
        <a:solidFill>
          <a:srgbClr val="2484C6">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EA6A3812-63FD-08A1-3F24-45CA42C83BC7}"/>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7F4F4D4B-3132-C764-5CFF-DA83211F1D38}"/>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4" name="Image 3">
            <a:extLst>
              <a:ext uri="{FF2B5EF4-FFF2-40B4-BE49-F238E27FC236}">
                <a16:creationId xmlns:a16="http://schemas.microsoft.com/office/drawing/2014/main" id="{AE10E189-A59A-E0C5-14D8-28F51AE4ACAD}"/>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4078902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pied - Assurances">
    <p:bg>
      <p:bgPr>
        <a:solidFill>
          <a:srgbClr val="C95784">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FAE5BC90-9DBD-4BBC-B264-F1DBE5281CB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23B385E6-D5A1-5C70-024A-9348095BD806}"/>
              </a:ext>
            </a:extLst>
          </p:cNvPr>
          <p:cNvPicPr>
            <a:picLocks noChangeAspect="1"/>
          </p:cNvPicPr>
          <p:nvPr userDrawn="1"/>
        </p:nvPicPr>
        <p:blipFill>
          <a:blip r:embed="rId3"/>
          <a:srcRect/>
          <a:stretch/>
        </p:blipFill>
        <p:spPr>
          <a:xfrm>
            <a:off x="4780" y="5902601"/>
            <a:ext cx="1800363" cy="955396"/>
          </a:xfrm>
          <a:prstGeom prst="rect">
            <a:avLst/>
          </a:prstGeom>
        </p:spPr>
      </p:pic>
      <p:pic>
        <p:nvPicPr>
          <p:cNvPr id="4" name="Image 3">
            <a:extLst>
              <a:ext uri="{FF2B5EF4-FFF2-40B4-BE49-F238E27FC236}">
                <a16:creationId xmlns:a16="http://schemas.microsoft.com/office/drawing/2014/main" id="{0A1961EA-2F3B-CEA3-4147-E6685EA03F0B}"/>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72266808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pied - Noir et blanc">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F6D60362-1503-E1AF-099A-08D5495D0C6E}"/>
              </a:ext>
            </a:extLst>
          </p:cNvPr>
          <p:cNvPicPr>
            <a:picLocks noChangeAspect="1"/>
          </p:cNvPicPr>
          <p:nvPr userDrawn="1"/>
        </p:nvPicPr>
        <p:blipFill>
          <a:blip r:embed="rId2"/>
          <a:srcRect/>
          <a:stretch/>
        </p:blipFill>
        <p:spPr>
          <a:xfrm>
            <a:off x="9880030" y="6027923"/>
            <a:ext cx="1406540" cy="704100"/>
          </a:xfrm>
          <a:prstGeom prst="rect">
            <a:avLst/>
          </a:prstGeom>
        </p:spPr>
      </p:pic>
      <p:pic>
        <p:nvPicPr>
          <p:cNvPr id="3" name="Image 2">
            <a:extLst>
              <a:ext uri="{FF2B5EF4-FFF2-40B4-BE49-F238E27FC236}">
                <a16:creationId xmlns:a16="http://schemas.microsoft.com/office/drawing/2014/main" id="{BAD0091C-2B2C-ECF1-FB55-068C0695045E}"/>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4" name="Image 3">
            <a:extLst>
              <a:ext uri="{FF2B5EF4-FFF2-40B4-BE49-F238E27FC236}">
                <a16:creationId xmlns:a16="http://schemas.microsoft.com/office/drawing/2014/main" id="{12C224F9-64FD-4D5D-5284-52F40CE19D9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85365209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3E5BD0-C232-B24F-1A83-C8634F015093}"/>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7762172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 Parentaux">
    <p:bg>
      <p:bgPr>
        <a:gradFill>
          <a:gsLst>
            <a:gs pos="0">
              <a:srgbClr val="822A85">
                <a:alpha val="20000"/>
              </a:srgbClr>
            </a:gs>
            <a:gs pos="59000">
              <a:srgbClr val="822A85"/>
            </a:gs>
            <a:gs pos="100000">
              <a:srgbClr val="822A85"/>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220866" y="1476631"/>
            <a:ext cx="6226262" cy="4150904"/>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639644"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639644"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639646"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41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D244D95-4007-CF27-0D41-8F1925DBA906}"/>
              </a:ext>
            </a:extLst>
          </p:cNvPr>
          <p:cNvSpPr>
            <a:spLocks noGrp="1"/>
          </p:cNvSpPr>
          <p:nvPr>
            <p:ph type="sldNum" sz="quarter" idx="12"/>
          </p:nvPr>
        </p:nvSpPr>
        <p:spPr>
          <a:xfrm>
            <a:off x="11429516" y="6095835"/>
            <a:ext cx="571476" cy="571485"/>
          </a:xfrm>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303096537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DF5B6C-9F0B-DE42-C0FC-3DDC002A30A7}"/>
              </a:ext>
            </a:extLst>
          </p:cNvPr>
          <p:cNvSpPr>
            <a:spLocks noGrp="1"/>
          </p:cNvSpPr>
          <p:nvPr>
            <p:ph type="sldNum" sz="quarter" idx="12"/>
          </p:nvPr>
        </p:nvSpPr>
        <p:spPr>
          <a:xfrm>
            <a:off x="11429516" y="6095835"/>
            <a:ext cx="571476" cy="571485"/>
          </a:xfrm>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29133420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600C96A-6476-DDE3-464F-2EB7DDFC2487}"/>
              </a:ext>
            </a:extLst>
          </p:cNvPr>
          <p:cNvSpPr>
            <a:spLocks noGrp="1"/>
          </p:cNvSpPr>
          <p:nvPr>
            <p:ph type="sldNum" sz="quarter" idx="12"/>
          </p:nvPr>
        </p:nvSpPr>
        <p:spPr>
          <a:xfrm>
            <a:off x="11429516" y="6095835"/>
            <a:ext cx="571476" cy="571485"/>
          </a:xfrm>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47146500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C3F165A-3938-DD8D-D9BC-C23F334FF4BF}"/>
              </a:ext>
            </a:extLst>
          </p:cNvPr>
          <p:cNvSpPr>
            <a:spLocks noGrp="1"/>
          </p:cNvSpPr>
          <p:nvPr>
            <p:ph type="sldNum" sz="quarter" idx="12"/>
          </p:nvPr>
        </p:nvSpPr>
        <p:spPr>
          <a:xfrm>
            <a:off x="11429516" y="6095835"/>
            <a:ext cx="571476" cy="571485"/>
          </a:xfrm>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96405876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D0ABF-EC6A-6FB4-003E-6FC3A16DC9F9}"/>
              </a:ext>
            </a:extLst>
          </p:cNvPr>
          <p:cNvSpPr>
            <a:spLocks noGrp="1"/>
          </p:cNvSpPr>
          <p:nvPr>
            <p:ph type="sldNum" sz="quarter" idx="12"/>
          </p:nvPr>
        </p:nvSpPr>
        <p:spPr>
          <a:xfrm>
            <a:off x="11429516" y="6095835"/>
            <a:ext cx="571476" cy="571485"/>
          </a:xfrm>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42815157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333DDBD-99D8-9705-4609-01BFE441DDA6}"/>
              </a:ext>
            </a:extLst>
          </p:cNvPr>
          <p:cNvSpPr>
            <a:spLocks noGrp="1"/>
          </p:cNvSpPr>
          <p:nvPr>
            <p:ph type="sldNum" sz="quarter" idx="12"/>
          </p:nvPr>
        </p:nvSpPr>
        <p:spPr>
          <a:xfrm>
            <a:off x="11429516" y="6095835"/>
            <a:ext cx="571476" cy="571485"/>
          </a:xfrm>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77933434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 - Noir et blanc">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3BAAF82-4995-5D05-6234-98DBE0B5BD16}"/>
              </a:ext>
            </a:extLst>
          </p:cNvPr>
          <p:cNvSpPr>
            <a:spLocks noGrp="1"/>
          </p:cNvSpPr>
          <p:nvPr>
            <p:ph type="sldNum" sz="quarter" idx="12"/>
          </p:nvPr>
        </p:nvSpPr>
        <p:spPr>
          <a:xfrm>
            <a:off x="11429516" y="6095835"/>
            <a:ext cx="571476" cy="571485"/>
          </a:xfrm>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30416388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Emphase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00BF9A"/>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00BF9A"/>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4197777-8B5F-EF64-3E20-F2E1717B1CC9}"/>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6" name="Slide Number Placeholder 5">
            <a:extLst>
              <a:ext uri="{FF2B5EF4-FFF2-40B4-BE49-F238E27FC236}">
                <a16:creationId xmlns:a16="http://schemas.microsoft.com/office/drawing/2014/main" id="{8F97CDA7-ABD8-8F7E-A8D8-5422859FEDC8}"/>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12" name="Image 11">
            <a:extLst>
              <a:ext uri="{FF2B5EF4-FFF2-40B4-BE49-F238E27FC236}">
                <a16:creationId xmlns:a16="http://schemas.microsoft.com/office/drawing/2014/main" id="{E6EAD44C-607C-BE5A-44CA-F0989E852BBF}"/>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13" name="Image 12">
            <a:extLst>
              <a:ext uri="{FF2B5EF4-FFF2-40B4-BE49-F238E27FC236}">
                <a16:creationId xmlns:a16="http://schemas.microsoft.com/office/drawing/2014/main" id="{53A11AE5-56EC-AE01-E751-42786EB69D4F}"/>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868666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Emphase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FBB042"/>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FBB042"/>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500FA981-5400-2A85-BCFF-4DA0569A3B8C}"/>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F1EF949A-EAA3-94C8-9BAD-AFD00C401CCC}"/>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B4D640BA-7A90-FBF9-AFDD-A6767FA6E14F}"/>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601515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Emphase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F04E23"/>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F04E23"/>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61CFE2D7-902F-7620-5CEA-D700207A9489}"/>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569E1C6A-1838-1C72-B5FB-743B27D165CD}"/>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49417CBC-2DC9-F402-5A5C-997803A192C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85521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 Disparites">
    <p:bg>
      <p:bgPr>
        <a:gradFill>
          <a:gsLst>
            <a:gs pos="0">
              <a:srgbClr val="2484C6">
                <a:alpha val="20000"/>
              </a:srgbClr>
            </a:gs>
            <a:gs pos="59000">
              <a:srgbClr val="2484C6"/>
            </a:gs>
            <a:gs pos="100000">
              <a:srgbClr val="2484C6"/>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102387" y="1271785"/>
            <a:ext cx="5582208" cy="4535614"/>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639644"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639644"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639646"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3949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Emphase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A7BE39"/>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A7BE39"/>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FB73D54E-25E2-042C-DA94-24475148AD6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7275CB9F-9B8C-7C80-561C-0924337F77AA}"/>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8" name="Image 7">
            <a:extLst>
              <a:ext uri="{FF2B5EF4-FFF2-40B4-BE49-F238E27FC236}">
                <a16:creationId xmlns:a16="http://schemas.microsoft.com/office/drawing/2014/main" id="{3A2928CA-366C-304B-0520-AF9242DF0347}"/>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142945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Emphase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822A85"/>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822A85"/>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01F36FC-A330-F9FF-CEC9-9129D6A63EB1}"/>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5ED7CA2E-50A6-F663-1926-6217F1E70ED8}"/>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E71207C7-86C4-722F-68E2-82C2764B9D84}"/>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79139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Emphase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2484C6"/>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2484C6"/>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A39EDBE-1953-F785-26C8-921E1D30C950}"/>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166A0ACF-254F-065C-B60F-D5C76826A03D}"/>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8" name="Image 7">
            <a:extLst>
              <a:ext uri="{FF2B5EF4-FFF2-40B4-BE49-F238E27FC236}">
                <a16:creationId xmlns:a16="http://schemas.microsoft.com/office/drawing/2014/main" id="{3C5F120B-800D-AFA7-2154-0188B5D51EF7}"/>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2035331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Emphase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rgbClr val="C95784"/>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rgbClr val="C95784"/>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8F44091-35EC-C481-912F-81D4CB74F687}"/>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6" name="Image 5">
            <a:extLst>
              <a:ext uri="{FF2B5EF4-FFF2-40B4-BE49-F238E27FC236}">
                <a16:creationId xmlns:a16="http://schemas.microsoft.com/office/drawing/2014/main" id="{D5B8ECF6-BE94-F9AB-EE9E-B742902CEE8D}"/>
              </a:ext>
            </a:extLst>
          </p:cNvPr>
          <p:cNvPicPr>
            <a:picLocks noChangeAspect="1"/>
          </p:cNvPicPr>
          <p:nvPr userDrawn="1"/>
        </p:nvPicPr>
        <p:blipFill>
          <a:blip r:embed="rId3"/>
          <a:srcRect/>
          <a:stretch/>
        </p:blipFill>
        <p:spPr>
          <a:xfrm>
            <a:off x="4780" y="5902601"/>
            <a:ext cx="1800363" cy="955396"/>
          </a:xfrm>
          <a:prstGeom prst="rect">
            <a:avLst/>
          </a:prstGeom>
        </p:spPr>
      </p:pic>
      <p:pic>
        <p:nvPicPr>
          <p:cNvPr id="8" name="Image 7">
            <a:extLst>
              <a:ext uri="{FF2B5EF4-FFF2-40B4-BE49-F238E27FC236}">
                <a16:creationId xmlns:a16="http://schemas.microsoft.com/office/drawing/2014/main" id="{6DA2D28D-45BD-C824-15A7-279E7E1419E8}"/>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496092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Emphase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48" y="457201"/>
            <a:ext cx="3784966" cy="1057075"/>
          </a:xfrm>
          <a:solidFill>
            <a:schemeClr val="tx1"/>
          </a:solidFill>
        </p:spPr>
        <p:txBody>
          <a:bodyPr tIns="72000" anchor="t" anchorCtr="0">
            <a:spAutoFit/>
          </a:bodyPr>
          <a:lstStyle>
            <a:lvl1pPr algn="ctr">
              <a:defRPr sz="3387">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4481975" y="457201"/>
            <a:ext cx="7232277" cy="5183068"/>
          </a:xfrm>
        </p:spPr>
        <p:txBody>
          <a:bodyPr/>
          <a:lstStyle>
            <a:lvl1pPr>
              <a:lnSpc>
                <a:spcPct val="100000"/>
              </a:lnSpc>
              <a:defRPr sz="2540"/>
            </a:lvl1pPr>
            <a:lvl2pPr>
              <a:lnSpc>
                <a:spcPct val="100000"/>
              </a:lnSpc>
              <a:defRPr sz="2117"/>
            </a:lvl2pPr>
            <a:lvl3pPr>
              <a:lnSpc>
                <a:spcPct val="100000"/>
              </a:lnSpc>
              <a:defRPr sz="1905"/>
            </a:lvl3pPr>
            <a:lvl4pPr>
              <a:lnSpc>
                <a:spcPct val="100000"/>
              </a:lnSpc>
              <a:defRPr sz="1693"/>
            </a:lvl4pPr>
            <a:lvl5pPr>
              <a:lnSpc>
                <a:spcPct val="100000"/>
              </a:lnSpc>
              <a:defRPr sz="1482"/>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7749" y="1196202"/>
            <a:ext cx="3784966" cy="4444066"/>
          </a:xfrm>
        </p:spPr>
        <p:txBody>
          <a:bodyPr>
            <a:normAutofit/>
          </a:bodyPr>
          <a:lstStyle>
            <a:lvl1pPr marL="0" indent="0" algn="r">
              <a:buNone/>
              <a:defRPr sz="1905" b="0" i="1">
                <a:solidFill>
                  <a:schemeClr val="tx1"/>
                </a:solidFill>
                <a:latin typeface="Epilogue Light" pitchFamily="2" charset="77"/>
              </a:defRPr>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FR"/>
              <a:t>Cliquez pour modifier les styles du texte du masque</a:t>
            </a:r>
          </a:p>
        </p:txBody>
      </p:sp>
      <p:sp>
        <p:nvSpPr>
          <p:cNvPr id="7" name="Slide Number Placeholder 6"/>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cxnSp>
        <p:nvCxnSpPr>
          <p:cNvPr id="11" name="Connecteur droit 10">
            <a:extLst>
              <a:ext uri="{FF2B5EF4-FFF2-40B4-BE49-F238E27FC236}">
                <a16:creationId xmlns:a16="http://schemas.microsoft.com/office/drawing/2014/main" id="{8F423BC3-4A17-0AC0-1773-699A880687AC}"/>
              </a:ext>
            </a:extLst>
          </p:cNvPr>
          <p:cNvCxnSpPr>
            <a:cxnSpLocks/>
          </p:cNvCxnSpPr>
          <p:nvPr userDrawn="1"/>
        </p:nvCxnSpPr>
        <p:spPr>
          <a:xfrm>
            <a:off x="4375646" y="362893"/>
            <a:ext cx="0" cy="53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47D9CCA9-E4A1-D988-7F61-BB53EBF9F262}"/>
              </a:ext>
            </a:extLst>
          </p:cNvPr>
          <p:cNvPicPr>
            <a:picLocks noChangeAspect="1"/>
          </p:cNvPicPr>
          <p:nvPr userDrawn="1"/>
        </p:nvPicPr>
        <p:blipFill>
          <a:blip r:embed="rId2"/>
          <a:srcRect/>
          <a:stretch/>
        </p:blipFill>
        <p:spPr>
          <a:xfrm>
            <a:off x="9880030" y="6027923"/>
            <a:ext cx="1406540" cy="704100"/>
          </a:xfrm>
          <a:prstGeom prst="rect">
            <a:avLst/>
          </a:prstGeom>
        </p:spPr>
      </p:pic>
      <p:pic>
        <p:nvPicPr>
          <p:cNvPr id="6" name="Image 5">
            <a:extLst>
              <a:ext uri="{FF2B5EF4-FFF2-40B4-BE49-F238E27FC236}">
                <a16:creationId xmlns:a16="http://schemas.microsoft.com/office/drawing/2014/main" id="{151E52FC-6426-FFD1-BCC3-087F6262E16B}"/>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FFFC4AD3-E6B8-1011-FBFA-41EBFC00F131}"/>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764844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éciale image - Original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00BF9A">
              <a:alpha val="80000"/>
            </a:srgbClr>
          </a:solidFill>
          <a:effectLst>
            <a:glow rad="190500">
              <a:srgbClr val="00BF9A">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757426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péciale image - Salair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FBB042">
              <a:alpha val="80000"/>
            </a:srgbClr>
          </a:solidFill>
          <a:effectLst>
            <a:glow rad="190500">
              <a:srgbClr val="FBB042">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2815440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éciale image - Condition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F04E23">
              <a:alpha val="80000"/>
            </a:srgbClr>
          </a:solidFill>
          <a:effectLst>
            <a:glow rad="190500">
              <a:srgbClr val="F04E23">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4911470"/>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péciale image - Retrait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A7BE39">
              <a:alpha val="80000"/>
            </a:srgbClr>
          </a:solidFill>
          <a:effectLst>
            <a:glow rad="190500">
              <a:srgbClr val="A7BE39">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9017481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péciale image - Parentaux">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822A85">
              <a:alpha val="80000"/>
            </a:srgbClr>
          </a:solidFill>
          <a:effectLst>
            <a:glow rad="190500">
              <a:srgbClr val="822A85">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447755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 Assurances">
    <p:bg>
      <p:bgPr>
        <a:gradFill>
          <a:gsLst>
            <a:gs pos="0">
              <a:srgbClr val="C95784">
                <a:alpha val="20000"/>
              </a:srgbClr>
            </a:gs>
            <a:gs pos="59000">
              <a:srgbClr val="C95784"/>
            </a:gs>
            <a:gs pos="100000">
              <a:srgbClr val="C95784"/>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169772" y="1101163"/>
            <a:ext cx="5330833" cy="5330915"/>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452896"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452896"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452898"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7139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éciale image - Disparite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2484C6">
              <a:alpha val="80000"/>
            </a:srgbClr>
          </a:solidFill>
          <a:effectLst>
            <a:glow rad="190500">
              <a:srgbClr val="2484C6">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66841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péciale image - Assurance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C95784">
              <a:alpha val="80000"/>
            </a:srgbClr>
          </a:solidFill>
          <a:effectLst>
            <a:glow rad="190500">
              <a:srgbClr val="C95784">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1371326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péciale image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chemeClr val="tx1">
              <a:alpha val="80000"/>
            </a:schemeClr>
          </a:solidFill>
          <a:effectLst>
            <a:glow rad="190500">
              <a:schemeClr val="tx1">
                <a:alpha val="70000"/>
              </a:scheme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3904431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péciale image - Blanc et noir">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chemeClr val="bg1">
              <a:alpha val="80000"/>
            </a:schemeClr>
          </a:solidFill>
          <a:effectLst>
            <a:glow rad="190500">
              <a:schemeClr val="bg1">
                <a:alpha val="70000"/>
              </a:schemeClr>
            </a:glow>
          </a:effectLst>
        </p:spPr>
        <p:txBody>
          <a:bodyPr lIns="180000" tIns="180000" rIns="180000" bIns="180000">
            <a:spAutoFit/>
          </a:bodyPr>
          <a:lstStyle>
            <a:lvl1pPr marL="0" indent="0">
              <a:lnSpc>
                <a:spcPct val="100000"/>
              </a:lnSpc>
              <a:buNone/>
              <a:defRPr i="1">
                <a:solidFill>
                  <a:schemeClr val="tx1"/>
                </a:solidFill>
              </a:defRPr>
            </a:lvl1pPr>
            <a:lvl2pPr marL="457194" indent="0">
              <a:lnSpc>
                <a:spcPct val="100000"/>
              </a:lnSpc>
              <a:buNone/>
              <a:defRPr i="1">
                <a:solidFill>
                  <a:schemeClr val="tx1"/>
                </a:solidFill>
              </a:defRPr>
            </a:lvl2pPr>
            <a:lvl3pPr marL="914389" indent="0">
              <a:lnSpc>
                <a:spcPct val="100000"/>
              </a:lnSpc>
              <a:buNone/>
              <a:defRPr i="1">
                <a:solidFill>
                  <a:schemeClr val="tx1"/>
                </a:solidFill>
              </a:defRPr>
            </a:lvl3pPr>
            <a:lvl4pPr marL="1371583" indent="0">
              <a:lnSpc>
                <a:spcPct val="100000"/>
              </a:lnSpc>
              <a:buNone/>
              <a:defRPr i="1">
                <a:solidFill>
                  <a:schemeClr val="tx1"/>
                </a:solidFill>
              </a:defRPr>
            </a:lvl4pPr>
            <a:lvl5pPr marL="1828777" indent="0">
              <a:lnSpc>
                <a:spcPct val="100000"/>
              </a:lnSpc>
              <a:buNone/>
              <a:defRPr i="1">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5853123"/>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Fin - Originale">
    <p:bg>
      <p:bgPr>
        <a:gradFill>
          <a:gsLst>
            <a:gs pos="0">
              <a:srgbClr val="00BF9A">
                <a:alpha val="20000"/>
              </a:srgbClr>
            </a:gs>
            <a:gs pos="60000">
              <a:srgbClr val="00BF9A"/>
            </a:gs>
            <a:gs pos="100000">
              <a:srgbClr val="00BF9A"/>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6" y="0"/>
            <a:ext cx="3625614" cy="1814996"/>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8" y="4924574"/>
            <a:ext cx="3643378" cy="1933426"/>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569699135"/>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Fin - Salaire">
    <p:bg>
      <p:bgPr>
        <a:gradFill>
          <a:gsLst>
            <a:gs pos="0">
              <a:srgbClr val="FBB042">
                <a:alpha val="20000"/>
              </a:srgbClr>
            </a:gs>
            <a:gs pos="60000">
              <a:srgbClr val="FBB042"/>
            </a:gs>
            <a:gs pos="100000">
              <a:srgbClr val="FBB042"/>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8" y="4924574"/>
            <a:ext cx="3643378" cy="1933426"/>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142892827"/>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Fin - Conditions">
    <p:bg>
      <p:bgPr>
        <a:gradFill>
          <a:gsLst>
            <a:gs pos="0">
              <a:srgbClr val="F04E23">
                <a:alpha val="20000"/>
              </a:srgbClr>
            </a:gs>
            <a:gs pos="60000">
              <a:srgbClr val="F04E23"/>
            </a:gs>
            <a:gs pos="100000">
              <a:srgbClr val="F04E23"/>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9" y="4924574"/>
            <a:ext cx="3643376" cy="1933425"/>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4076969777"/>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Fin - Retraite">
    <p:bg>
      <p:bgPr>
        <a:gradFill>
          <a:gsLst>
            <a:gs pos="0">
              <a:srgbClr val="A7BE39">
                <a:alpha val="20000"/>
              </a:srgbClr>
            </a:gs>
            <a:gs pos="60000">
              <a:srgbClr val="A7BE39"/>
            </a:gs>
            <a:gs pos="100000">
              <a:srgbClr val="A7BE39"/>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69" y="4924574"/>
            <a:ext cx="3643376" cy="1933425"/>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2710257549"/>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Fin - Parentaux">
    <p:bg>
      <p:bgPr>
        <a:gradFill>
          <a:gsLst>
            <a:gs pos="0">
              <a:srgbClr val="822A85">
                <a:alpha val="20000"/>
              </a:srgbClr>
            </a:gs>
            <a:gs pos="60000">
              <a:srgbClr val="822A85"/>
            </a:gs>
            <a:gs pos="100000">
              <a:srgbClr val="822A85"/>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0" y="4924574"/>
            <a:ext cx="3643374" cy="1933424"/>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2258955972"/>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Fin - Disparites">
    <p:bg>
      <p:bgPr>
        <a:gradFill>
          <a:gsLst>
            <a:gs pos="0">
              <a:srgbClr val="2484C6">
                <a:alpha val="20000"/>
              </a:srgbClr>
            </a:gs>
            <a:gs pos="60000">
              <a:srgbClr val="2484C6"/>
            </a:gs>
            <a:gs pos="100000">
              <a:srgbClr val="2484C6"/>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0" y="4924574"/>
            <a:ext cx="3643374" cy="1933424"/>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1580949475"/>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 Noir et blanc">
    <p:bg>
      <p:bgPr>
        <a:gradFill>
          <a:gsLst>
            <a:gs pos="0">
              <a:srgbClr val="777777">
                <a:alpha val="20000"/>
              </a:srgbClr>
            </a:gs>
            <a:gs pos="60000">
              <a:srgbClr val="777777"/>
            </a:gs>
            <a:gs pos="100000">
              <a:srgbClr val="777777"/>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19153"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4519153"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1" y="-31753"/>
            <a:ext cx="4528830" cy="6887701"/>
          </a:xfrm>
          <a:prstGeom prst="rect">
            <a:avLst/>
          </a:prstGeom>
        </p:spPr>
      </p:pic>
      <p:cxnSp>
        <p:nvCxnSpPr>
          <p:cNvPr id="10" name="Connecteur droit 9">
            <a:extLst>
              <a:ext uri="{FF2B5EF4-FFF2-40B4-BE49-F238E27FC236}">
                <a16:creationId xmlns:a16="http://schemas.microsoft.com/office/drawing/2014/main" id="{1929BAF3-1989-0EA2-06B3-B4A423AE1549}"/>
              </a:ext>
            </a:extLst>
          </p:cNvPr>
          <p:cNvCxnSpPr/>
          <p:nvPr userDrawn="1"/>
        </p:nvCxnSpPr>
        <p:spPr>
          <a:xfrm>
            <a:off x="4519154"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989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Fin - Assurances">
    <p:bg>
      <p:bgPr>
        <a:gradFill>
          <a:gsLst>
            <a:gs pos="0">
              <a:srgbClr val="C95784">
                <a:alpha val="20000"/>
              </a:srgbClr>
            </a:gs>
            <a:gs pos="60000">
              <a:srgbClr val="C95784"/>
            </a:gs>
            <a:gs pos="100000">
              <a:srgbClr val="C95784"/>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57" y="0"/>
            <a:ext cx="36256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1" y="4924574"/>
            <a:ext cx="3643372" cy="1933423"/>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1049023922"/>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Fin - Noir et blanc">
    <p:bg>
      <p:bgPr>
        <a:gradFill>
          <a:gsLst>
            <a:gs pos="0">
              <a:srgbClr val="777777">
                <a:alpha val="20000"/>
              </a:srgbClr>
            </a:gs>
            <a:gs pos="60000">
              <a:srgbClr val="777777"/>
            </a:gs>
            <a:gs pos="100000">
              <a:srgbClr val="777777"/>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82869" y="2461626"/>
            <a:ext cx="6226262" cy="967373"/>
          </a:xfrm>
          <a:solidFill>
            <a:schemeClr val="tx1"/>
          </a:solidFill>
        </p:spPr>
        <p:txBody>
          <a:bodyPr lIns="72000" tIns="108000" rIns="72000" bIns="36000" anchor="b">
            <a:spAutoFit/>
          </a:bodyPr>
          <a:lstStyle>
            <a:lvl1pPr algn="ctr">
              <a:defRPr sz="5715">
                <a:solidFill>
                  <a:schemeClr val="bg1"/>
                </a:solidFill>
              </a:defRPr>
            </a:lvl1pPr>
          </a:lstStyle>
          <a:p>
            <a:r>
              <a:rPr lang="fr-CA"/>
              <a:t>MERCI</a:t>
            </a:r>
            <a:endParaRPr lang="en-US"/>
          </a:p>
        </p:txBody>
      </p:sp>
      <p:sp>
        <p:nvSpPr>
          <p:cNvPr id="3" name="Subtitle 2"/>
          <p:cNvSpPr>
            <a:spLocks noGrp="1"/>
          </p:cNvSpPr>
          <p:nvPr>
            <p:ph type="subTitle" idx="1" hasCustomPrompt="1"/>
          </p:nvPr>
        </p:nvSpPr>
        <p:spPr>
          <a:xfrm>
            <a:off x="2982869" y="3742984"/>
            <a:ext cx="6226262" cy="967373"/>
          </a:xfrm>
        </p:spPr>
        <p:txBody>
          <a:bodyPr>
            <a:normAutofit/>
          </a:bodyPr>
          <a:lstStyle>
            <a:lvl1pPr marL="0" indent="0" algn="ctr">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Pour plus d’information, visitez le </a:t>
            </a:r>
            <a:r>
              <a:rPr lang="fr-CA" err="1"/>
              <a:t>www.frontcommun.org</a:t>
            </a:r>
            <a:endParaRPr lang="en-US"/>
          </a:p>
        </p:txBody>
      </p:sp>
      <p:cxnSp>
        <p:nvCxnSpPr>
          <p:cNvPr id="10" name="Connecteur droit 9">
            <a:extLst>
              <a:ext uri="{FF2B5EF4-FFF2-40B4-BE49-F238E27FC236}">
                <a16:creationId xmlns:a16="http://schemas.microsoft.com/office/drawing/2014/main" id="{1929BAF3-1989-0EA2-06B3-B4A423AE1549}"/>
              </a:ext>
            </a:extLst>
          </p:cNvPr>
          <p:cNvCxnSpPr>
            <a:cxnSpLocks/>
          </p:cNvCxnSpPr>
          <p:nvPr userDrawn="1"/>
        </p:nvCxnSpPr>
        <p:spPr>
          <a:xfrm>
            <a:off x="2982870" y="3576543"/>
            <a:ext cx="62262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BC5B3A62-217E-E22C-B564-308952F8AFB2}"/>
              </a:ext>
            </a:extLst>
          </p:cNvPr>
          <p:cNvPicPr>
            <a:picLocks noChangeAspect="1"/>
          </p:cNvPicPr>
          <p:nvPr userDrawn="1"/>
        </p:nvPicPr>
        <p:blipFill>
          <a:blip r:embed="rId2"/>
          <a:srcRect/>
          <a:stretch/>
        </p:blipFill>
        <p:spPr>
          <a:xfrm>
            <a:off x="29607" y="0"/>
            <a:ext cx="3625712" cy="1814995"/>
          </a:xfrm>
          <a:prstGeom prst="rect">
            <a:avLst/>
          </a:prstGeom>
        </p:spPr>
      </p:pic>
      <p:pic>
        <p:nvPicPr>
          <p:cNvPr id="6" name="Image 5">
            <a:extLst>
              <a:ext uri="{FF2B5EF4-FFF2-40B4-BE49-F238E27FC236}">
                <a16:creationId xmlns:a16="http://schemas.microsoft.com/office/drawing/2014/main" id="{7D32C504-9269-0FA3-B491-14E1C3B648F1}"/>
              </a:ext>
            </a:extLst>
          </p:cNvPr>
          <p:cNvPicPr>
            <a:picLocks noChangeAspect="1"/>
          </p:cNvPicPr>
          <p:nvPr userDrawn="1"/>
        </p:nvPicPr>
        <p:blipFill>
          <a:blip r:embed="rId3"/>
          <a:srcRect/>
          <a:stretch/>
        </p:blipFill>
        <p:spPr>
          <a:xfrm>
            <a:off x="9671" y="4924574"/>
            <a:ext cx="3643372" cy="1933423"/>
          </a:xfrm>
          <a:prstGeom prst="rect">
            <a:avLst/>
          </a:prstGeom>
        </p:spPr>
      </p:pic>
      <p:pic>
        <p:nvPicPr>
          <p:cNvPr id="7" name="Image 6">
            <a:extLst>
              <a:ext uri="{FF2B5EF4-FFF2-40B4-BE49-F238E27FC236}">
                <a16:creationId xmlns:a16="http://schemas.microsoft.com/office/drawing/2014/main" id="{0093ACF6-49E0-1685-A656-916E2EF76886}"/>
              </a:ext>
            </a:extLst>
          </p:cNvPr>
          <p:cNvPicPr>
            <a:picLocks noChangeAspect="1"/>
          </p:cNvPicPr>
          <p:nvPr userDrawn="1"/>
        </p:nvPicPr>
        <p:blipFill>
          <a:blip r:embed="rId4"/>
          <a:srcRect/>
          <a:stretch/>
        </p:blipFill>
        <p:spPr>
          <a:xfrm>
            <a:off x="4026024" y="5896286"/>
            <a:ext cx="3736742" cy="967373"/>
          </a:xfrm>
          <a:prstGeom prst="rect">
            <a:avLst/>
          </a:prstGeom>
        </p:spPr>
      </p:pic>
    </p:spTree>
    <p:extLst>
      <p:ext uri="{BB962C8B-B14F-4D97-AF65-F5344CB8AC3E}">
        <p14:creationId xmlns:p14="http://schemas.microsoft.com/office/powerpoint/2010/main" val="4070191811"/>
      </p:ext>
    </p:extLst>
  </p:cSld>
  <p:clrMapOvr>
    <a:masterClrMapping/>
  </p:clrMapOvr>
  <p:extLst>
    <p:ext uri="{DCECCB84-F9BA-43D5-87BE-67443E8EF086}">
      <p15:sldGuideLst xmlns:p15="http://schemas.microsoft.com/office/powerpoint/2012/main">
        <p15:guide id="1" pos="217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EC1C2-696D-A5EF-3045-CB6D2D2BA4AD}"/>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C245423C-3DEF-C68F-9920-477AF9B48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44BC317F-68D8-37A8-F780-FC494212E78E}"/>
              </a:ext>
            </a:extLst>
          </p:cNvPr>
          <p:cNvSpPr>
            <a:spLocks noGrp="1"/>
          </p:cNvSpPr>
          <p:nvPr>
            <p:ph type="dt" sz="half" idx="10"/>
          </p:nvPr>
        </p:nvSpPr>
        <p:spPr/>
        <p:txBody>
          <a:bodyPr/>
          <a:lstStyle/>
          <a:p>
            <a:fld id="{68BAAB6C-3393-4B93-AC9B-06958A1EC616}" type="datetime1">
              <a:rPr lang="fr-FR" smtClean="0"/>
              <a:t>26/09/2023</a:t>
            </a:fld>
            <a:endParaRPr lang="fr-FR"/>
          </a:p>
        </p:txBody>
      </p:sp>
      <p:sp>
        <p:nvSpPr>
          <p:cNvPr id="5" name="Espace réservé du pied de page 4">
            <a:extLst>
              <a:ext uri="{FF2B5EF4-FFF2-40B4-BE49-F238E27FC236}">
                <a16:creationId xmlns:a16="http://schemas.microsoft.com/office/drawing/2014/main" id="{4D09276F-487F-7CF3-19A7-A966C3574D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E89B48-7578-2D35-8688-4945ED6CF3A5}"/>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310640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79CF4-537A-F383-0A01-B457AE75DAFE}"/>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B4DFD45-5EEF-395F-7C98-82189981270B}"/>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F381358C-93C8-3D3E-E626-ED487FDB696B}"/>
              </a:ext>
            </a:extLst>
          </p:cNvPr>
          <p:cNvSpPr>
            <a:spLocks noGrp="1"/>
          </p:cNvSpPr>
          <p:nvPr>
            <p:ph type="dt" sz="half" idx="10"/>
          </p:nvPr>
        </p:nvSpPr>
        <p:spPr/>
        <p:txBody>
          <a:bodyPr/>
          <a:lstStyle/>
          <a:p>
            <a:fld id="{50FB54E9-3FEA-452E-BEC7-F83BDECA81C7}" type="datetime1">
              <a:rPr lang="fr-FR" smtClean="0"/>
              <a:t>26/09/2023</a:t>
            </a:fld>
            <a:endParaRPr lang="fr-FR"/>
          </a:p>
        </p:txBody>
      </p:sp>
      <p:sp>
        <p:nvSpPr>
          <p:cNvPr id="5" name="Espace réservé du pied de page 4">
            <a:extLst>
              <a:ext uri="{FF2B5EF4-FFF2-40B4-BE49-F238E27FC236}">
                <a16:creationId xmlns:a16="http://schemas.microsoft.com/office/drawing/2014/main" id="{B1E8DC11-AB09-7DA0-6099-56904AC9AA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B6DDBA-753A-D35D-7727-D537897D0DED}"/>
              </a:ext>
            </a:extLst>
          </p:cNvPr>
          <p:cNvSpPr>
            <a:spLocks noGrp="1"/>
          </p:cNvSpPr>
          <p:nvPr>
            <p:ph type="sldNum" sz="quarter" idx="12"/>
          </p:nvPr>
        </p:nvSpPr>
        <p:spPr/>
        <p:txBody>
          <a:bodyPr/>
          <a:lstStyle/>
          <a:p>
            <a:fld id="{DF35AEC5-E996-0243-BC29-190F9F3BD6DD}" type="slidenum">
              <a:rPr lang="fr-FR" smtClean="0"/>
              <a:t>‹N°›</a:t>
            </a:fld>
            <a:endParaRPr lang="fr-FR"/>
          </a:p>
        </p:txBody>
      </p:sp>
      <p:sp>
        <p:nvSpPr>
          <p:cNvPr id="7" name="Rectangle 6">
            <a:extLst>
              <a:ext uri="{FF2B5EF4-FFF2-40B4-BE49-F238E27FC236}">
                <a16:creationId xmlns:a16="http://schemas.microsoft.com/office/drawing/2014/main" id="{9966AB66-94B0-664A-BB09-2A3E246B0335}"/>
              </a:ext>
            </a:extLst>
          </p:cNvPr>
          <p:cNvSpPr/>
          <p:nvPr userDrawn="1"/>
        </p:nvSpPr>
        <p:spPr>
          <a:xfrm>
            <a:off x="0" y="0"/>
            <a:ext cx="650240" cy="6858000"/>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2A3D6148-A6CC-0898-AD9B-6CE42AAE0159}"/>
              </a:ext>
            </a:extLst>
          </p:cNvPr>
          <p:cNvPicPr>
            <a:picLocks noChangeAspect="1"/>
          </p:cNvPicPr>
          <p:nvPr userDrawn="1"/>
        </p:nvPicPr>
        <p:blipFill>
          <a:blip r:embed="rId2"/>
          <a:stretch>
            <a:fillRect/>
          </a:stretch>
        </p:blipFill>
        <p:spPr>
          <a:xfrm>
            <a:off x="0" y="367823"/>
            <a:ext cx="650240" cy="890468"/>
          </a:xfrm>
          <a:prstGeom prst="rect">
            <a:avLst/>
          </a:prstGeom>
        </p:spPr>
      </p:pic>
    </p:spTree>
    <p:extLst>
      <p:ext uri="{BB962C8B-B14F-4D97-AF65-F5344CB8AC3E}">
        <p14:creationId xmlns:p14="http://schemas.microsoft.com/office/powerpoint/2010/main" val="2102497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D0EB3-2792-7130-C305-5CF7CDBA9E33}"/>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64DC84DC-F537-F401-1931-B955EFB1F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D3548679-72B2-7017-73F7-3274184EB982}"/>
              </a:ext>
            </a:extLst>
          </p:cNvPr>
          <p:cNvSpPr>
            <a:spLocks noGrp="1"/>
          </p:cNvSpPr>
          <p:nvPr>
            <p:ph type="dt" sz="half" idx="10"/>
          </p:nvPr>
        </p:nvSpPr>
        <p:spPr/>
        <p:txBody>
          <a:bodyPr/>
          <a:lstStyle/>
          <a:p>
            <a:fld id="{8E229786-A3B6-4428-8D45-571D8FD0C788}" type="datetime1">
              <a:rPr lang="fr-FR" smtClean="0"/>
              <a:t>26/09/2023</a:t>
            </a:fld>
            <a:endParaRPr lang="fr-FR"/>
          </a:p>
        </p:txBody>
      </p:sp>
      <p:sp>
        <p:nvSpPr>
          <p:cNvPr id="5" name="Espace réservé du pied de page 4">
            <a:extLst>
              <a:ext uri="{FF2B5EF4-FFF2-40B4-BE49-F238E27FC236}">
                <a16:creationId xmlns:a16="http://schemas.microsoft.com/office/drawing/2014/main" id="{D8F6AC40-D819-7A61-0CA7-AED00DD795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5006AB-7D17-46E5-B8FB-FA0351C2450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2209689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2D9C9-FBAC-5B33-2054-44086CCDB614}"/>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FC3315A1-41D8-1655-9658-2E29ACC1A99C}"/>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A53B6D9C-A508-AE84-688C-C8C5BC99AAB1}"/>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5F8960A7-925C-2B61-25C7-4DDACD493F24}"/>
              </a:ext>
            </a:extLst>
          </p:cNvPr>
          <p:cNvSpPr>
            <a:spLocks noGrp="1"/>
          </p:cNvSpPr>
          <p:nvPr>
            <p:ph type="dt" sz="half" idx="10"/>
          </p:nvPr>
        </p:nvSpPr>
        <p:spPr/>
        <p:txBody>
          <a:bodyPr/>
          <a:lstStyle/>
          <a:p>
            <a:fld id="{50AC0777-D2C0-4032-9989-F02CBDC0A721}" type="datetime1">
              <a:rPr lang="fr-FR" smtClean="0"/>
              <a:t>26/09/2023</a:t>
            </a:fld>
            <a:endParaRPr lang="fr-FR"/>
          </a:p>
        </p:txBody>
      </p:sp>
      <p:sp>
        <p:nvSpPr>
          <p:cNvPr id="6" name="Espace réservé du pied de page 5">
            <a:extLst>
              <a:ext uri="{FF2B5EF4-FFF2-40B4-BE49-F238E27FC236}">
                <a16:creationId xmlns:a16="http://schemas.microsoft.com/office/drawing/2014/main" id="{A5DC671E-E0B6-4B23-21BE-F543836E1E2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11D82A-084D-AA33-9F88-A067C4283D92}"/>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7807673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574DD-D571-D7B2-1AB0-2D383A8E1C5B}"/>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95F5136-9AAE-9D71-0ECF-AF128C635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FA69B18B-3104-5CF7-9288-FDE5B0806ABD}"/>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12F2E687-1884-4C0F-E219-9D4B2A31C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10CD0AF8-669A-2930-401B-E22F1CCAFAFF}"/>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22EF6B5-E0E0-E9E9-9136-92D851E41CB8}"/>
              </a:ext>
            </a:extLst>
          </p:cNvPr>
          <p:cNvSpPr>
            <a:spLocks noGrp="1"/>
          </p:cNvSpPr>
          <p:nvPr>
            <p:ph type="dt" sz="half" idx="10"/>
          </p:nvPr>
        </p:nvSpPr>
        <p:spPr/>
        <p:txBody>
          <a:bodyPr/>
          <a:lstStyle/>
          <a:p>
            <a:fld id="{9AF8525E-E23A-4E89-A69A-F1D64CAFFB43}" type="datetime1">
              <a:rPr lang="fr-FR" smtClean="0"/>
              <a:t>26/09/2023</a:t>
            </a:fld>
            <a:endParaRPr lang="fr-FR"/>
          </a:p>
        </p:txBody>
      </p:sp>
      <p:sp>
        <p:nvSpPr>
          <p:cNvPr id="8" name="Espace réservé du pied de page 7">
            <a:extLst>
              <a:ext uri="{FF2B5EF4-FFF2-40B4-BE49-F238E27FC236}">
                <a16:creationId xmlns:a16="http://schemas.microsoft.com/office/drawing/2014/main" id="{439B8E4D-1967-E470-A4AD-03EA8F3E2EC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196E2E4-5FA0-D24F-49F9-DC8DEC38D50D}"/>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1934755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39662-EA45-C7B7-B1FD-F239DD87C977}"/>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75EB9C9A-A3EF-1E0A-CC34-D0F0F40F0452}"/>
              </a:ext>
            </a:extLst>
          </p:cNvPr>
          <p:cNvSpPr>
            <a:spLocks noGrp="1"/>
          </p:cNvSpPr>
          <p:nvPr>
            <p:ph type="dt" sz="half" idx="10"/>
          </p:nvPr>
        </p:nvSpPr>
        <p:spPr/>
        <p:txBody>
          <a:bodyPr/>
          <a:lstStyle/>
          <a:p>
            <a:fld id="{9F1E2384-F635-4E07-9FE5-50B339292D9F}" type="datetime1">
              <a:rPr lang="fr-FR" smtClean="0"/>
              <a:t>26/09/2023</a:t>
            </a:fld>
            <a:endParaRPr lang="fr-FR"/>
          </a:p>
        </p:txBody>
      </p:sp>
      <p:sp>
        <p:nvSpPr>
          <p:cNvPr id="4" name="Espace réservé du pied de page 3">
            <a:extLst>
              <a:ext uri="{FF2B5EF4-FFF2-40B4-BE49-F238E27FC236}">
                <a16:creationId xmlns:a16="http://schemas.microsoft.com/office/drawing/2014/main" id="{27DB6617-33D4-6A18-3CB2-46200905B09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77EDF1-0C42-E1A0-6512-4F1C271DDA8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207718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0D90EB-C250-5FB6-E143-FDADF7B21756}"/>
              </a:ext>
            </a:extLst>
          </p:cNvPr>
          <p:cNvSpPr>
            <a:spLocks noGrp="1"/>
          </p:cNvSpPr>
          <p:nvPr>
            <p:ph type="dt" sz="half" idx="10"/>
          </p:nvPr>
        </p:nvSpPr>
        <p:spPr/>
        <p:txBody>
          <a:bodyPr/>
          <a:lstStyle/>
          <a:p>
            <a:fld id="{3AC30960-139B-4A3D-A033-890F62E65BB2}" type="datetime1">
              <a:rPr lang="fr-FR" smtClean="0"/>
              <a:t>26/09/2023</a:t>
            </a:fld>
            <a:endParaRPr lang="fr-FR"/>
          </a:p>
        </p:txBody>
      </p:sp>
      <p:sp>
        <p:nvSpPr>
          <p:cNvPr id="3" name="Espace réservé du pied de page 2">
            <a:extLst>
              <a:ext uri="{FF2B5EF4-FFF2-40B4-BE49-F238E27FC236}">
                <a16:creationId xmlns:a16="http://schemas.microsoft.com/office/drawing/2014/main" id="{3269C6C1-091B-7912-8D67-7B7D4F4A85D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80149BD-F995-78FD-E2AC-4A19F362D6AA}"/>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5610460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D416C-5150-9897-11EE-FABBB59F5C09}"/>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CC27A36-52C4-33B8-8FB5-138143D26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1C819A67-0A3E-CE4E-7B75-7E1AA693A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E7CC133-C2C3-F8D2-512E-4E253952986B}"/>
              </a:ext>
            </a:extLst>
          </p:cNvPr>
          <p:cNvSpPr>
            <a:spLocks noGrp="1"/>
          </p:cNvSpPr>
          <p:nvPr>
            <p:ph type="dt" sz="half" idx="10"/>
          </p:nvPr>
        </p:nvSpPr>
        <p:spPr/>
        <p:txBody>
          <a:bodyPr/>
          <a:lstStyle/>
          <a:p>
            <a:fld id="{C21B2C76-D499-4DD3-AB9F-B841D8ED4458}" type="datetime1">
              <a:rPr lang="fr-FR" smtClean="0"/>
              <a:t>26/09/2023</a:t>
            </a:fld>
            <a:endParaRPr lang="fr-FR"/>
          </a:p>
        </p:txBody>
      </p:sp>
      <p:sp>
        <p:nvSpPr>
          <p:cNvPr id="6" name="Espace réservé du pied de page 5">
            <a:extLst>
              <a:ext uri="{FF2B5EF4-FFF2-40B4-BE49-F238E27FC236}">
                <a16:creationId xmlns:a16="http://schemas.microsoft.com/office/drawing/2014/main" id="{C514C748-A920-BCBA-019E-7843DBC010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FEACDD-C9C6-8731-94A3-8E04CCE1BEC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275342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 Original">
    <p:bg>
      <p:bgPr>
        <a:solidFill>
          <a:srgbClr val="00BF9A">
            <a:alpha val="20000"/>
          </a:srgb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877885-FECD-FA3B-2C99-F884AFFFC402}"/>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3" name="Content Placeholder 2"/>
          <p:cNvSpPr>
            <a:spLocks noGrp="1"/>
          </p:cNvSpPr>
          <p:nvPr>
            <p:ph idx="1"/>
          </p:nvPr>
        </p:nvSpPr>
        <p:spPr>
          <a:xfrm>
            <a:off x="578722" y="1741925"/>
            <a:ext cx="11138026" cy="39427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7" name="Image 6">
            <a:extLst>
              <a:ext uri="{FF2B5EF4-FFF2-40B4-BE49-F238E27FC236}">
                <a16:creationId xmlns:a16="http://schemas.microsoft.com/office/drawing/2014/main" id="{6BF4F7EA-B521-76D7-7640-FFF78B47B266}"/>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8" name="Image 7">
            <a:extLst>
              <a:ext uri="{FF2B5EF4-FFF2-40B4-BE49-F238E27FC236}">
                <a16:creationId xmlns:a16="http://schemas.microsoft.com/office/drawing/2014/main" id="{3541F07C-F580-7A24-AFE2-18974E9C4B4A}"/>
              </a:ext>
            </a:extLst>
          </p:cNvPr>
          <p:cNvPicPr>
            <a:picLocks noChangeAspect="1"/>
          </p:cNvPicPr>
          <p:nvPr userDrawn="1"/>
        </p:nvPicPr>
        <p:blipFill>
          <a:blip r:embed="rId4"/>
          <a:srcRect/>
          <a:stretch/>
        </p:blipFill>
        <p:spPr>
          <a:xfrm>
            <a:off x="1957928" y="6379973"/>
            <a:ext cx="1846504" cy="478026"/>
          </a:xfrm>
          <a:prstGeom prst="rect">
            <a:avLst/>
          </a:prstGeom>
        </p:spPr>
      </p:pic>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5"/>
          <a:stretch>
            <a:fillRect/>
          </a:stretch>
        </p:blipFill>
        <p:spPr>
          <a:xfrm>
            <a:off x="0" y="385644"/>
            <a:ext cx="551051" cy="752666"/>
          </a:xfrm>
          <a:prstGeom prst="rect">
            <a:avLst/>
          </a:prstGeom>
        </p:spPr>
      </p:pic>
    </p:spTree>
    <p:extLst>
      <p:ext uri="{BB962C8B-B14F-4D97-AF65-F5344CB8AC3E}">
        <p14:creationId xmlns:p14="http://schemas.microsoft.com/office/powerpoint/2010/main" val="425271775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73C07-629D-09ED-D96B-AF6E24D7F53A}"/>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8372DFB0-1F6C-F5C2-57D2-2313ABBB5D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276873-8A26-BBC8-4B26-8F892F559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392226A0-340C-7DCE-220D-378E9DC518DC}"/>
              </a:ext>
            </a:extLst>
          </p:cNvPr>
          <p:cNvSpPr>
            <a:spLocks noGrp="1"/>
          </p:cNvSpPr>
          <p:nvPr>
            <p:ph type="dt" sz="half" idx="10"/>
          </p:nvPr>
        </p:nvSpPr>
        <p:spPr/>
        <p:txBody>
          <a:bodyPr/>
          <a:lstStyle/>
          <a:p>
            <a:fld id="{B0F967E0-5F78-4FDB-A69B-F1727D29766B}" type="datetime1">
              <a:rPr lang="fr-FR" smtClean="0"/>
              <a:t>26/09/2023</a:t>
            </a:fld>
            <a:endParaRPr lang="fr-FR"/>
          </a:p>
        </p:txBody>
      </p:sp>
      <p:sp>
        <p:nvSpPr>
          <p:cNvPr id="6" name="Espace réservé du pied de page 5">
            <a:extLst>
              <a:ext uri="{FF2B5EF4-FFF2-40B4-BE49-F238E27FC236}">
                <a16:creationId xmlns:a16="http://schemas.microsoft.com/office/drawing/2014/main" id="{009802B9-3022-30F9-87E4-8A0C683126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D0C2D7-0259-60E4-70FD-5AC0C39A19EA}"/>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42933295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106E5-0713-39C7-456D-C3D9162CDD79}"/>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B12DE599-0629-7D09-8CCF-0BA66178ED2E}"/>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4C18A38-A37C-9872-7131-D52B1E96C7CE}"/>
              </a:ext>
            </a:extLst>
          </p:cNvPr>
          <p:cNvSpPr>
            <a:spLocks noGrp="1"/>
          </p:cNvSpPr>
          <p:nvPr>
            <p:ph type="dt" sz="half" idx="10"/>
          </p:nvPr>
        </p:nvSpPr>
        <p:spPr/>
        <p:txBody>
          <a:bodyPr/>
          <a:lstStyle/>
          <a:p>
            <a:fld id="{8986B4C7-5EF3-4DAB-BCCB-9570E12BE323}" type="datetime1">
              <a:rPr lang="fr-FR" smtClean="0"/>
              <a:t>26/09/2023</a:t>
            </a:fld>
            <a:endParaRPr lang="fr-FR"/>
          </a:p>
        </p:txBody>
      </p:sp>
      <p:sp>
        <p:nvSpPr>
          <p:cNvPr id="5" name="Espace réservé du pied de page 4">
            <a:extLst>
              <a:ext uri="{FF2B5EF4-FFF2-40B4-BE49-F238E27FC236}">
                <a16:creationId xmlns:a16="http://schemas.microsoft.com/office/drawing/2014/main" id="{BDFF8F09-66DF-8B57-C17D-AC686C7151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BB4BD2-AECD-AA28-9269-F2ADFDF16ED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2571762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EAE3195-CF35-93F1-A7CC-97238CC45A9F}"/>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4AA5A809-64E3-CCB2-B245-9E3FF1DFC9B9}"/>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7CEB1C3F-2ABD-EA15-D5E8-67D60C2A03F2}"/>
              </a:ext>
            </a:extLst>
          </p:cNvPr>
          <p:cNvSpPr>
            <a:spLocks noGrp="1"/>
          </p:cNvSpPr>
          <p:nvPr>
            <p:ph type="dt" sz="half" idx="10"/>
          </p:nvPr>
        </p:nvSpPr>
        <p:spPr/>
        <p:txBody>
          <a:bodyPr/>
          <a:lstStyle/>
          <a:p>
            <a:fld id="{649285E3-4B4E-4C7E-83C7-EA2FFD50D0A9}" type="datetime1">
              <a:rPr lang="fr-FR" smtClean="0"/>
              <a:t>26/09/2023</a:t>
            </a:fld>
            <a:endParaRPr lang="fr-FR"/>
          </a:p>
        </p:txBody>
      </p:sp>
      <p:sp>
        <p:nvSpPr>
          <p:cNvPr id="5" name="Espace réservé du pied de page 4">
            <a:extLst>
              <a:ext uri="{FF2B5EF4-FFF2-40B4-BE49-F238E27FC236}">
                <a16:creationId xmlns:a16="http://schemas.microsoft.com/office/drawing/2014/main" id="{B2CEF415-3F31-B502-A56A-157ACA79E4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6A827D-51C6-0557-B0B5-3CA664416982}"/>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26343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fr-CA"/>
              <a:t>Modifier le style du titre</a:t>
            </a:r>
            <a:endParaRPr lang="en-US"/>
          </a:p>
        </p:txBody>
      </p:sp>
      <p:sp>
        <p:nvSpPr>
          <p:cNvPr id="3" name="Text Placeholder 2"/>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pilogue Light" pitchFamily="2" charset="77"/>
              </a:defRPr>
            </a:lvl1pPr>
          </a:lstStyle>
          <a:p>
            <a:endParaRPr lang="fr-F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pilogue Light" pitchFamily="2" charset="77"/>
              </a:defRPr>
            </a:lvl1pPr>
          </a:lstStyle>
          <a:p>
            <a:endParaRPr lang="fr-FR"/>
          </a:p>
        </p:txBody>
      </p:sp>
      <p:sp>
        <p:nvSpPr>
          <p:cNvPr id="6" name="Slide Number Placeholder 5"/>
          <p:cNvSpPr>
            <a:spLocks noGrp="1"/>
          </p:cNvSpPr>
          <p:nvPr>
            <p:ph type="sldNum" sz="quarter" idx="4"/>
          </p:nvPr>
        </p:nvSpPr>
        <p:spPr>
          <a:xfrm>
            <a:off x="11429516" y="6095835"/>
            <a:ext cx="571476" cy="571485"/>
          </a:xfrm>
          <a:prstGeom prst="ellipse">
            <a:avLst/>
          </a:prstGeom>
          <a:ln>
            <a:noFill/>
          </a:ln>
        </p:spPr>
        <p:txBody>
          <a:bodyPr vert="horz" lIns="36000" tIns="36000" rIns="36000" bIns="36000" rtlCol="0" anchor="ctr"/>
          <a:lstStyle>
            <a:lvl1pPr algn="ctr">
              <a:defRPr sz="1270" b="1" i="0">
                <a:solidFill>
                  <a:schemeClr val="tx1">
                    <a:tint val="75000"/>
                  </a:schemeClr>
                </a:solidFill>
                <a:latin typeface="Epilogue ExtraBold" pitchFamily="2" charset="77"/>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1202903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Lst>
  <p:hf hdr="0" ftr="0" dt="0"/>
  <p:txStyles>
    <p:titleStyle>
      <a:lvl1pPr algn="l" defTabSz="914389" rtl="0" eaLnBrk="1" latinLnBrk="0" hangingPunct="1">
        <a:lnSpc>
          <a:spcPct val="90000"/>
        </a:lnSpc>
        <a:spcBef>
          <a:spcPct val="0"/>
        </a:spcBef>
        <a:buNone/>
        <a:defRPr sz="5080" b="1" i="0" kern="1200">
          <a:solidFill>
            <a:schemeClr val="tx1"/>
          </a:solidFill>
          <a:latin typeface="Thunder SemBd" pitchFamily="2" charset="77"/>
          <a:ea typeface="+mj-ea"/>
          <a:cs typeface="+mj-cs"/>
        </a:defRPr>
      </a:lvl1pPr>
    </p:titleStyle>
    <p:bodyStyle>
      <a:lvl1pPr marL="228597" indent="-228597" algn="l" defTabSz="914389" rtl="0" eaLnBrk="1" latinLnBrk="0" hangingPunct="1">
        <a:lnSpc>
          <a:spcPct val="90000"/>
        </a:lnSpc>
        <a:spcBef>
          <a:spcPts val="1000"/>
        </a:spcBef>
        <a:buFont typeface="Arial" panose="020B0604020202020204" pitchFamily="34" charset="0"/>
        <a:buChar char="•"/>
        <a:defRPr sz="2540" b="0" i="0" kern="1200">
          <a:solidFill>
            <a:schemeClr val="tx1"/>
          </a:solidFill>
          <a:latin typeface="Epilogue" pitchFamily="2" charset="77"/>
          <a:ea typeface="+mn-ea"/>
          <a:cs typeface="+mn-cs"/>
        </a:defRPr>
      </a:lvl1pPr>
      <a:lvl2pPr marL="685791" indent="-228597" algn="l" defTabSz="914389" rtl="0" eaLnBrk="1" latinLnBrk="0" hangingPunct="1">
        <a:lnSpc>
          <a:spcPct val="90000"/>
        </a:lnSpc>
        <a:spcBef>
          <a:spcPts val="500"/>
        </a:spcBef>
        <a:buFont typeface="Arial" panose="020B0604020202020204" pitchFamily="34" charset="0"/>
        <a:buChar char="•"/>
        <a:defRPr sz="2117" b="0" i="0" kern="1200">
          <a:solidFill>
            <a:schemeClr val="tx1"/>
          </a:solidFill>
          <a:latin typeface="Epilogue" pitchFamily="2" charset="77"/>
          <a:ea typeface="+mn-ea"/>
          <a:cs typeface="+mn-cs"/>
        </a:defRPr>
      </a:lvl2pPr>
      <a:lvl3pPr marL="1142986" indent="-228597" algn="l" defTabSz="914389" rtl="0" eaLnBrk="1" latinLnBrk="0" hangingPunct="1">
        <a:lnSpc>
          <a:spcPct val="90000"/>
        </a:lnSpc>
        <a:spcBef>
          <a:spcPts val="500"/>
        </a:spcBef>
        <a:buFont typeface="Arial" panose="020B0604020202020204" pitchFamily="34" charset="0"/>
        <a:buChar char="•"/>
        <a:defRPr sz="1905" b="0" i="0" kern="1200">
          <a:solidFill>
            <a:schemeClr val="tx1"/>
          </a:solidFill>
          <a:latin typeface="Epilogue" pitchFamily="2" charset="77"/>
          <a:ea typeface="+mn-ea"/>
          <a:cs typeface="+mn-cs"/>
        </a:defRPr>
      </a:lvl3pPr>
      <a:lvl4pPr marL="1600180" indent="-228597" algn="l" defTabSz="914389" rtl="0" eaLnBrk="1" latinLnBrk="0" hangingPunct="1">
        <a:lnSpc>
          <a:spcPct val="90000"/>
        </a:lnSpc>
        <a:spcBef>
          <a:spcPts val="500"/>
        </a:spcBef>
        <a:buFont typeface="Arial" panose="020B0604020202020204" pitchFamily="34" charset="0"/>
        <a:buChar char="•"/>
        <a:defRPr sz="1693" b="0" i="0" kern="1200">
          <a:solidFill>
            <a:schemeClr val="tx1"/>
          </a:solidFill>
          <a:latin typeface="Epilogue" pitchFamily="2" charset="77"/>
          <a:ea typeface="+mn-ea"/>
          <a:cs typeface="+mn-cs"/>
        </a:defRPr>
      </a:lvl4pPr>
      <a:lvl5pPr marL="2057374" indent="-228597" algn="l" defTabSz="914389" rtl="0" eaLnBrk="1" latinLnBrk="0" hangingPunct="1">
        <a:lnSpc>
          <a:spcPct val="90000"/>
        </a:lnSpc>
        <a:spcBef>
          <a:spcPts val="500"/>
        </a:spcBef>
        <a:buFont typeface="Arial" panose="020B0604020202020204" pitchFamily="34" charset="0"/>
        <a:buChar char="•"/>
        <a:defRPr sz="1482" b="0" i="0" kern="1200">
          <a:solidFill>
            <a:schemeClr val="tx1"/>
          </a:solidFill>
          <a:latin typeface="Epilogue" pitchFamily="2" charset="77"/>
          <a:ea typeface="+mn-ea"/>
          <a:cs typeface="+mn-cs"/>
        </a:defRPr>
      </a:lvl5pPr>
      <a:lvl6pPr marL="2514569"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A26F5A-9507-26F5-FD35-963DC57C0F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4E59112A-2484-C163-AA9F-78C35841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9336940-6015-4777-ACB6-0A2F47D7E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686A-333F-4157-8FDB-CCBE618A60E9}" type="datetime1">
              <a:rPr lang="fr-FR" smtClean="0"/>
              <a:t>26/09/2023</a:t>
            </a:fld>
            <a:endParaRPr lang="fr-FR"/>
          </a:p>
        </p:txBody>
      </p:sp>
      <p:sp>
        <p:nvSpPr>
          <p:cNvPr id="5" name="Espace réservé du pied de page 4">
            <a:extLst>
              <a:ext uri="{FF2B5EF4-FFF2-40B4-BE49-F238E27FC236}">
                <a16:creationId xmlns:a16="http://schemas.microsoft.com/office/drawing/2014/main" id="{A9A72D13-94ED-904A-A9F4-BD2830244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8BC8A5-72AD-5D86-B513-CB62C7BF1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5AEC5-E996-0243-BC29-190F9F3BD6DD}" type="slidenum">
              <a:rPr lang="fr-FR" smtClean="0"/>
              <a:t>‹N°›</a:t>
            </a:fld>
            <a:endParaRPr lang="fr-FR"/>
          </a:p>
        </p:txBody>
      </p:sp>
    </p:spTree>
    <p:extLst>
      <p:ext uri="{BB962C8B-B14F-4D97-AF65-F5344CB8AC3E}">
        <p14:creationId xmlns:p14="http://schemas.microsoft.com/office/powerpoint/2010/main" val="391934088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hunder SemB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pilogu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pilogu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pilogu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29.png"/><Relationship Id="rId5" Type="http://schemas.openxmlformats.org/officeDocument/2006/relationships/tags" Target="../tags/tag5.xml"/><Relationship Id="rId10" Type="http://schemas.openxmlformats.org/officeDocument/2006/relationships/image" Target="../media/image28.png"/><Relationship Id="rId4" Type="http://schemas.openxmlformats.org/officeDocument/2006/relationships/tags" Target="../tags/tag4.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0.xml"/><Relationship Id="rId4"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4.xml"/><Relationship Id="rId1" Type="http://schemas.openxmlformats.org/officeDocument/2006/relationships/tags" Target="../tags/tag3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2.png"/><Relationship Id="rId4"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36.xml"/><Relationship Id="rId4" Type="http://schemas.openxmlformats.org/officeDocument/2006/relationships/tags" Target="../tags/tag53.xml"/></Relationships>
</file>

<file path=ppt/slides/_rels/slide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36.xml"/><Relationship Id="rId4"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4.xml"/><Relationship Id="rId4"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6.xml"/><Relationship Id="rId4"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2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7.xml"/><Relationship Id="rId4"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18.xml"/><Relationship Id="rId4"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19.xml"/><Relationship Id="rId4"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35.png"/><Relationship Id="rId4"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1.xml"/><Relationship Id="rId4"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22.xml"/><Relationship Id="rId4"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s>
</file>

<file path=ppt/slides/_rels/slide3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3.xml"/><Relationship Id="rId4"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8" Type="http://schemas.openxmlformats.org/officeDocument/2006/relationships/hyperlink" Target="https://www.frontcommun.org/infographie-la-retraite/" TargetMode="External"/><Relationship Id="rId13" Type="http://schemas.openxmlformats.org/officeDocument/2006/relationships/hyperlink" Target="https://www.frontcommun.org/" TargetMode="External"/><Relationship Id="rId3" Type="http://schemas.openxmlformats.org/officeDocument/2006/relationships/tags" Target="../tags/tag102.xml"/><Relationship Id="rId7" Type="http://schemas.openxmlformats.org/officeDocument/2006/relationships/hyperlink" Target="https://www.frontcommun.org/infographie-le-salaire/" TargetMode="External"/><Relationship Id="rId12" Type="http://schemas.openxmlformats.org/officeDocument/2006/relationships/hyperlink" Target="https://www.frontcommun.org/depliant-automne-2023/" TargetMode="Externa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hyperlink" Target="https://www.frontcommun.org/information-nos-revendicatons/" TargetMode="External"/><Relationship Id="rId11" Type="http://schemas.openxmlformats.org/officeDocument/2006/relationships/hyperlink" Target="https://www.frontcommun.org/info-nego-retraite/" TargetMode="External"/><Relationship Id="rId5" Type="http://schemas.openxmlformats.org/officeDocument/2006/relationships/slideLayout" Target="../slideLayouts/slideLayout57.xml"/><Relationship Id="rId10" Type="http://schemas.openxmlformats.org/officeDocument/2006/relationships/hyperlink" Target="https://www.frontcommun.org/info-nego-rregop/" TargetMode="External"/><Relationship Id="rId4" Type="http://schemas.openxmlformats.org/officeDocument/2006/relationships/tags" Target="../tags/tag103.xml"/><Relationship Id="rId9" Type="http://schemas.openxmlformats.org/officeDocument/2006/relationships/hyperlink" Target="https://www.frontcommun.org/info-nego-reaction-aux-offres/"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9.xml"/><Relationship Id="rId4"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FB1641D-BBA1-B7A6-CFCE-DE8C1B88F1FE}"/>
              </a:ext>
            </a:extLst>
          </p:cNvPr>
          <p:cNvSpPr>
            <a:spLocks noGrp="1"/>
          </p:cNvSpPr>
          <p:nvPr>
            <p:ph type="ctrTitle"/>
            <p:custDataLst>
              <p:tags r:id="rId1"/>
            </p:custDataLst>
          </p:nvPr>
        </p:nvSpPr>
        <p:spPr>
          <a:xfrm>
            <a:off x="4519153" y="1282022"/>
            <a:ext cx="6935428" cy="1807400"/>
          </a:xfrm>
        </p:spPr>
        <p:txBody>
          <a:bodyPr vert="horz" lIns="72000" tIns="108000" rIns="72000" bIns="36000" rtlCol="0" anchor="ctr">
            <a:spAutoFit/>
          </a:bodyPr>
          <a:lstStyle/>
          <a:p>
            <a:r>
              <a:rPr lang="fr-CA" sz="4000" dirty="0">
                <a:latin typeface="thunder"/>
              </a:rPr>
              <a:t>Rapport de négociation </a:t>
            </a:r>
            <a:br>
              <a:rPr lang="fr-CA" sz="4000" dirty="0">
                <a:latin typeface="thunder"/>
              </a:rPr>
            </a:br>
            <a:r>
              <a:rPr lang="fr-CA" sz="4000" dirty="0">
                <a:latin typeface="thunder"/>
              </a:rPr>
              <a:t>et recommandation sur la grève</a:t>
            </a:r>
            <a:br>
              <a:rPr lang="fr-CA" sz="4000" dirty="0">
                <a:latin typeface="thunder"/>
              </a:rPr>
            </a:br>
            <a:r>
              <a:rPr lang="fr-CA" sz="4000" dirty="0">
                <a:latin typeface="thunder"/>
              </a:rPr>
              <a:t>(enseignantes et enseignants)</a:t>
            </a:r>
            <a:endParaRPr lang="fr-FR" sz="4000" dirty="0">
              <a:latin typeface="thunder"/>
            </a:endParaRPr>
          </a:p>
        </p:txBody>
      </p:sp>
      <p:sp>
        <p:nvSpPr>
          <p:cNvPr id="5" name="Sous-titre 4">
            <a:extLst>
              <a:ext uri="{FF2B5EF4-FFF2-40B4-BE49-F238E27FC236}">
                <a16:creationId xmlns:a16="http://schemas.microsoft.com/office/drawing/2014/main" id="{F8CEBC9B-F8C9-6547-B353-0CA3A9A69C7B}"/>
              </a:ext>
            </a:extLst>
          </p:cNvPr>
          <p:cNvSpPr>
            <a:spLocks noGrp="1"/>
          </p:cNvSpPr>
          <p:nvPr>
            <p:ph type="subTitle" idx="1"/>
            <p:custDataLst>
              <p:tags r:id="rId2"/>
            </p:custDataLst>
          </p:nvPr>
        </p:nvSpPr>
        <p:spPr>
          <a:xfrm>
            <a:off x="4519153" y="3510116"/>
            <a:ext cx="6998770" cy="1986492"/>
          </a:xfrm>
        </p:spPr>
        <p:txBody>
          <a:bodyPr vert="horz" lIns="91440" tIns="45720" rIns="91440" bIns="45720" rtlCol="0" anchor="t">
            <a:normAutofit/>
          </a:bodyPr>
          <a:lstStyle/>
          <a:p>
            <a:r>
              <a:rPr lang="fr-CA" sz="1800" dirty="0">
                <a:solidFill>
                  <a:schemeClr val="tx1"/>
                </a:solidFill>
                <a:latin typeface="Epilogue"/>
              </a:rPr>
              <a:t>Tournée d’assemblées générales en Front commun sur une recommandation de mandat de grève</a:t>
            </a:r>
            <a:endParaRPr lang="fr-CA" sz="1800" dirty="0">
              <a:solidFill>
                <a:schemeClr val="tx1"/>
              </a:solidFill>
            </a:endParaRPr>
          </a:p>
          <a:p>
            <a:endParaRPr lang="fr-CA" sz="2000" dirty="0"/>
          </a:p>
          <a:p>
            <a:endParaRPr lang="fr-CA" sz="2000" dirty="0"/>
          </a:p>
        </p:txBody>
      </p:sp>
      <p:pic>
        <p:nvPicPr>
          <p:cNvPr id="7" name="Image 6">
            <a:extLst>
              <a:ext uri="{FF2B5EF4-FFF2-40B4-BE49-F238E27FC236}">
                <a16:creationId xmlns:a16="http://schemas.microsoft.com/office/drawing/2014/main" id="{F4545DCB-4705-267D-4A86-85AE1C0E46C4}"/>
              </a:ext>
            </a:extLst>
          </p:cNvPr>
          <p:cNvPicPr>
            <a:picLocks noChangeAspect="1"/>
          </p:cNvPicPr>
          <p:nvPr>
            <p:custDataLst>
              <p:tags r:id="rId3"/>
            </p:custDataLst>
          </p:nvPr>
        </p:nvPicPr>
        <p:blipFill>
          <a:blip r:embed="rId8"/>
          <a:srcRect/>
          <a:stretch/>
        </p:blipFill>
        <p:spPr>
          <a:xfrm>
            <a:off x="9758261" y="5509919"/>
            <a:ext cx="1228521" cy="614993"/>
          </a:xfrm>
          <a:prstGeom prst="rect">
            <a:avLst/>
          </a:prstGeom>
        </p:spPr>
      </p:pic>
      <p:pic>
        <p:nvPicPr>
          <p:cNvPr id="8" name="Image 7">
            <a:extLst>
              <a:ext uri="{FF2B5EF4-FFF2-40B4-BE49-F238E27FC236}">
                <a16:creationId xmlns:a16="http://schemas.microsoft.com/office/drawing/2014/main" id="{B92EE70F-F4A2-39D1-32B0-6C0E977CD621}"/>
              </a:ext>
            </a:extLst>
          </p:cNvPr>
          <p:cNvPicPr>
            <a:picLocks noChangeAspect="1"/>
          </p:cNvPicPr>
          <p:nvPr>
            <p:custDataLst>
              <p:tags r:id="rId4"/>
            </p:custDataLst>
          </p:nvPr>
        </p:nvPicPr>
        <p:blipFill>
          <a:blip r:embed="rId9"/>
          <a:srcRect/>
          <a:stretch/>
        </p:blipFill>
        <p:spPr>
          <a:xfrm>
            <a:off x="9758261" y="6207173"/>
            <a:ext cx="774284" cy="410882"/>
          </a:xfrm>
          <a:prstGeom prst="rect">
            <a:avLst/>
          </a:prstGeom>
        </p:spPr>
      </p:pic>
      <p:pic>
        <p:nvPicPr>
          <p:cNvPr id="11" name="Image 10" descr="Une image contenant texte, Police, Graphique, graphisme&#10;&#10;Description générée automatiquement">
            <a:extLst>
              <a:ext uri="{FF2B5EF4-FFF2-40B4-BE49-F238E27FC236}">
                <a16:creationId xmlns:a16="http://schemas.microsoft.com/office/drawing/2014/main" id="{92B64E2E-0DCF-149E-D1D7-13F10354A78C}"/>
              </a:ext>
            </a:extLst>
          </p:cNvPr>
          <p:cNvPicPr>
            <a:picLocks noChangeAspect="1"/>
          </p:cNvPicPr>
          <p:nvPr>
            <p:custDataLst>
              <p:tags r:id="rId5"/>
            </p:custDataLst>
          </p:nvPr>
        </p:nvPicPr>
        <p:blipFill rotWithShape="1">
          <a:blip r:embed="rId10"/>
          <a:srcRect l="41286" t="78603" b="198"/>
          <a:stretch/>
        </p:blipFill>
        <p:spPr>
          <a:xfrm>
            <a:off x="6009425" y="4351505"/>
            <a:ext cx="4363096" cy="1122944"/>
          </a:xfrm>
          <a:prstGeom prst="rect">
            <a:avLst/>
          </a:prstGeom>
        </p:spPr>
      </p:pic>
      <p:pic>
        <p:nvPicPr>
          <p:cNvPr id="9" name="Image 8">
            <a:extLst>
              <a:ext uri="{FF2B5EF4-FFF2-40B4-BE49-F238E27FC236}">
                <a16:creationId xmlns:a16="http://schemas.microsoft.com/office/drawing/2014/main" id="{9E264E53-8E11-B22B-E590-ACC071E06ECD}"/>
              </a:ext>
            </a:extLst>
          </p:cNvPr>
          <p:cNvPicPr>
            <a:picLocks noChangeAspect="1"/>
          </p:cNvPicPr>
          <p:nvPr/>
        </p:nvPicPr>
        <p:blipFill>
          <a:blip r:embed="rId11"/>
          <a:stretch>
            <a:fillRect/>
          </a:stretch>
        </p:blipFill>
        <p:spPr>
          <a:xfrm>
            <a:off x="97277" y="99912"/>
            <a:ext cx="4241260" cy="1410219"/>
          </a:xfrm>
          <a:prstGeom prst="rect">
            <a:avLst/>
          </a:prstGeom>
        </p:spPr>
      </p:pic>
    </p:spTree>
    <p:extLst>
      <p:ext uri="{BB962C8B-B14F-4D97-AF65-F5344CB8AC3E}">
        <p14:creationId xmlns:p14="http://schemas.microsoft.com/office/powerpoint/2010/main" val="226253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a:xfrm>
            <a:off x="11429516" y="6095835"/>
            <a:ext cx="571476" cy="571485"/>
          </a:xfrm>
        </p:spPr>
        <p:txBody>
          <a:bodyPr anchor="ctr">
            <a:normAutofit/>
          </a:bodyPr>
          <a:lstStyle/>
          <a:p>
            <a:pPr>
              <a:spcAft>
                <a:spcPts val="600"/>
              </a:spcAft>
            </a:pPr>
            <a:fld id="{CB4B3EF7-0E3E-C746-BEA3-A898439CAD76}" type="slidenum">
              <a:rPr lang="fr-FR" smtClean="0"/>
              <a:pPr>
                <a:spcAft>
                  <a:spcPts val="600"/>
                </a:spcAft>
              </a:pPr>
              <a:t>10</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a:xfrm>
            <a:off x="578722" y="-1"/>
            <a:ext cx="11138026" cy="1523958"/>
          </a:xfrm>
        </p:spPr>
        <p:txBody>
          <a:bodyPr anchor="ctr">
            <a:normAutofit/>
          </a:bodyPr>
          <a:lstStyle/>
          <a:p>
            <a:r>
              <a:rPr lang="fr-CA" dirty="0"/>
              <a:t>Négociation sectorielle </a:t>
            </a:r>
            <a:r>
              <a:rPr lang="fr-CA" sz="3200" dirty="0"/>
              <a:t>(suite)</a:t>
            </a:r>
            <a:endParaRPr lang="en-US" sz="3200" dirty="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663433" y="1203446"/>
            <a:ext cx="10968603" cy="5546146"/>
          </a:xfrm>
        </p:spPr>
        <p:txBody>
          <a:bodyPr vert="horz" wrap="square" lIns="91440" tIns="45720" rIns="91440" bIns="45720" rtlCol="0">
            <a:noAutofit/>
          </a:bodyPr>
          <a:lstStyle/>
          <a:p>
            <a:pPr marL="227965" indent="-227965" algn="just">
              <a:spcBef>
                <a:spcPts val="1800"/>
              </a:spcBef>
            </a:pPr>
            <a:r>
              <a:rPr lang="fr-CA" sz="3000" dirty="0">
                <a:latin typeface="Epilogue"/>
              </a:rPr>
              <a:t>Les bris de services se multiplient, la charge de travail et la composition de la classe sont de plus en plus lourdes;</a:t>
            </a:r>
          </a:p>
          <a:p>
            <a:pPr marL="227965" indent="-227965" algn="just"/>
            <a:r>
              <a:rPr lang="fr-CA" sz="3000" dirty="0">
                <a:latin typeface="Epilogue"/>
              </a:rPr>
              <a:t>Même objectif : Offrir aux élèves des services de qualité pour favoriser la réussite éducative;</a:t>
            </a:r>
          </a:p>
          <a:p>
            <a:pPr marL="227965" indent="-227965" algn="just"/>
            <a:r>
              <a:rPr lang="fr-CA" sz="3000" dirty="0">
                <a:latin typeface="Epilogue"/>
              </a:rPr>
              <a:t>La partie patronale invite la partie syndicale à lire son nouveau dépôt « bonifié » en considérant les divers freins contenus à la convention collective;</a:t>
            </a:r>
          </a:p>
          <a:p>
            <a:pPr marL="227965" indent="-227965" algn="just"/>
            <a:r>
              <a:rPr lang="fr-CA" sz="3000" dirty="0">
                <a:solidFill>
                  <a:srgbClr val="2484C6"/>
                </a:solidFill>
                <a:latin typeface="Epilogue"/>
              </a:rPr>
              <a:t>Le Front commun revendique auprès du Conseil du trésor qu’il dégage des marges financières importantes et des mandats pour améliorer les conditions de travail et de pratique.</a:t>
            </a:r>
          </a:p>
          <a:p>
            <a:pPr marL="0" indent="0">
              <a:buNone/>
            </a:pPr>
            <a:endParaRPr lang="fr-CA" sz="1400" dirty="0"/>
          </a:p>
        </p:txBody>
      </p:sp>
    </p:spTree>
    <p:extLst>
      <p:ext uri="{BB962C8B-B14F-4D97-AF65-F5344CB8AC3E}">
        <p14:creationId xmlns:p14="http://schemas.microsoft.com/office/powerpoint/2010/main" val="56892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AE1415D-6675-E2A3-C685-0CFB2D98F0D2}"/>
              </a:ext>
            </a:extLst>
          </p:cNvPr>
          <p:cNvSpPr>
            <a:spLocks noGrp="1"/>
          </p:cNvSpPr>
          <p:nvPr>
            <p:ph type="ctrTitle"/>
            <p:custDataLst>
              <p:tags r:id="rId1"/>
            </p:custDataLst>
          </p:nvPr>
        </p:nvSpPr>
        <p:spPr>
          <a:xfrm>
            <a:off x="5741506" y="2312226"/>
            <a:ext cx="6226262" cy="936905"/>
          </a:xfrm>
        </p:spPr>
        <p:txBody>
          <a:bodyPr/>
          <a:lstStyle/>
          <a:p>
            <a:r>
              <a:rPr lang="fr-CA" sz="5700" dirty="0">
                <a:latin typeface="Thunder SemBd"/>
              </a:rPr>
              <a:t>2. Les salaires</a:t>
            </a:r>
          </a:p>
        </p:txBody>
      </p:sp>
      <p:sp>
        <p:nvSpPr>
          <p:cNvPr id="7" name="Sous-titre 6">
            <a:extLst>
              <a:ext uri="{FF2B5EF4-FFF2-40B4-BE49-F238E27FC236}">
                <a16:creationId xmlns:a16="http://schemas.microsoft.com/office/drawing/2014/main" id="{86BCD368-9953-D657-C91C-C1A2D0080047}"/>
              </a:ext>
            </a:extLst>
          </p:cNvPr>
          <p:cNvSpPr>
            <a:spLocks noGrp="1"/>
          </p:cNvSpPr>
          <p:nvPr>
            <p:ph type="subTitle" idx="1"/>
            <p:custDataLst>
              <p:tags r:id="rId2"/>
            </p:custDataLst>
          </p:nvPr>
        </p:nvSpPr>
        <p:spPr/>
        <p:txBody>
          <a:bodyPr vert="horz" lIns="91440" tIns="45720" rIns="91440" bIns="45720" rtlCol="0" anchor="t">
            <a:normAutofit/>
          </a:bodyPr>
          <a:lstStyle/>
          <a:p>
            <a:r>
              <a:rPr lang="fr-CA" sz="2100">
                <a:latin typeface="Epilogue"/>
              </a:rPr>
              <a:t>Des offres salariales déconnectées qui ne répondent pas à nos objectifs</a:t>
            </a:r>
            <a:endParaRPr lang="fr-CA"/>
          </a:p>
        </p:txBody>
      </p:sp>
      <p:sp>
        <p:nvSpPr>
          <p:cNvPr id="2" name="Espace réservé du numéro de diapositive 1">
            <a:extLst>
              <a:ext uri="{FF2B5EF4-FFF2-40B4-BE49-F238E27FC236}">
                <a16:creationId xmlns:a16="http://schemas.microsoft.com/office/drawing/2014/main" id="{7098BF16-8EE4-9A82-ADD5-9C155DAA28DD}"/>
              </a:ext>
            </a:extLst>
          </p:cNvPr>
          <p:cNvSpPr>
            <a:spLocks noGrp="1"/>
          </p:cNvSpPr>
          <p:nvPr>
            <p:ph type="sldNum" sz="quarter" idx="4294967295"/>
            <p:custDataLst>
              <p:tags r:id="rId3"/>
            </p:custDataLst>
          </p:nvPr>
        </p:nvSpPr>
        <p:spPr>
          <a:xfrm>
            <a:off x="11620500" y="6096000"/>
            <a:ext cx="571500" cy="571500"/>
          </a:xfrm>
        </p:spPr>
        <p:txBody>
          <a:bodyPr/>
          <a:lstStyle/>
          <a:p>
            <a:fld id="{CB4B3EF7-0E3E-C746-BEA3-A898439CAD76}" type="slidenum">
              <a:rPr lang="fr-FR" smtClean="0"/>
              <a:pPr/>
              <a:t>11</a:t>
            </a:fld>
            <a:endParaRPr lang="fr-FR"/>
          </a:p>
        </p:txBody>
      </p:sp>
      <p:sp>
        <p:nvSpPr>
          <p:cNvPr id="3" name="Titre 4">
            <a:extLst>
              <a:ext uri="{FF2B5EF4-FFF2-40B4-BE49-F238E27FC236}">
                <a16:creationId xmlns:a16="http://schemas.microsoft.com/office/drawing/2014/main" id="{373BDB68-BB8A-EA08-E81A-8BAC0DC75E93}"/>
              </a:ext>
            </a:extLst>
          </p:cNvPr>
          <p:cNvSpPr txBox="1">
            <a:spLocks/>
          </p:cNvSpPr>
          <p:nvPr>
            <p:custDataLst>
              <p:tags r:id="rId4"/>
            </p:custDataLst>
          </p:nvPr>
        </p:nvSpPr>
        <p:spPr>
          <a:xfrm>
            <a:off x="175098" y="293942"/>
            <a:ext cx="11792670" cy="1142602"/>
          </a:xfrm>
          <a:prstGeom prst="rect">
            <a:avLst/>
          </a:prstGeom>
          <a:solidFill>
            <a:schemeClr val="tx1"/>
          </a:solidFill>
        </p:spPr>
        <p:txBody>
          <a:bodyPr vert="horz" wrap="square" lIns="72000" tIns="108000" rIns="72000" bIns="36000" rtlCol="0" anchor="b">
            <a:spAutoFit/>
          </a:bodyPr>
          <a:lstStyle>
            <a:lvl1pPr algn="ctr" defTabSz="914389" rtl="0" eaLnBrk="1" latinLnBrk="0" hangingPunct="1">
              <a:lnSpc>
                <a:spcPct val="90000"/>
              </a:lnSpc>
              <a:spcBef>
                <a:spcPct val="0"/>
              </a:spcBef>
              <a:buNone/>
              <a:defRPr sz="5715" b="1" i="0" kern="1200">
                <a:solidFill>
                  <a:schemeClr val="bg1"/>
                </a:solidFill>
                <a:latin typeface="Thunder SemBd" pitchFamily="2" charset="77"/>
                <a:ea typeface="+mj-ea"/>
                <a:cs typeface="+mj-cs"/>
              </a:defRPr>
            </a:lvl1pPr>
          </a:lstStyle>
          <a:p>
            <a:pPr algn="l"/>
            <a:r>
              <a:rPr lang="fr-CA" sz="7200" dirty="0">
                <a:latin typeface="Thunder SemBd"/>
              </a:rPr>
              <a:t>Négociation intersectorielle</a:t>
            </a:r>
          </a:p>
        </p:txBody>
      </p:sp>
    </p:spTree>
    <p:extLst>
      <p:ext uri="{BB962C8B-B14F-4D97-AF65-F5344CB8AC3E}">
        <p14:creationId xmlns:p14="http://schemas.microsoft.com/office/powerpoint/2010/main" val="311509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EC621-77AB-66E2-2E0A-21FB21A7EA22}"/>
              </a:ext>
            </a:extLst>
          </p:cNvPr>
          <p:cNvSpPr>
            <a:spLocks noGrp="1"/>
          </p:cNvSpPr>
          <p:nvPr>
            <p:ph type="title"/>
            <p:custDataLst>
              <p:tags r:id="rId1"/>
            </p:custDataLst>
          </p:nvPr>
        </p:nvSpPr>
        <p:spPr/>
        <p:txBody>
          <a:bodyPr>
            <a:normAutofit/>
          </a:bodyPr>
          <a:lstStyle/>
          <a:p>
            <a:r>
              <a:rPr lang="fr-FR" sz="5050">
                <a:latin typeface="Thunder SemBd"/>
              </a:rPr>
              <a:t>Traitements et échelles de traitement</a:t>
            </a:r>
            <a:br>
              <a:rPr lang="fr-FR" sz="5050"/>
            </a:br>
            <a:endParaRPr lang="fr-FR" sz="5050"/>
          </a:p>
        </p:txBody>
      </p:sp>
      <p:sp>
        <p:nvSpPr>
          <p:cNvPr id="4" name="Espace réservé du numéro de diapositive 3">
            <a:extLst>
              <a:ext uri="{FF2B5EF4-FFF2-40B4-BE49-F238E27FC236}">
                <a16:creationId xmlns:a16="http://schemas.microsoft.com/office/drawing/2014/main" id="{673D3B4D-4EEE-C498-D993-16C7CB517960}"/>
              </a:ext>
            </a:extLst>
          </p:cNvPr>
          <p:cNvSpPr>
            <a:spLocks noGrp="1"/>
          </p:cNvSpPr>
          <p:nvPr>
            <p:ph type="sldNum" sz="quarter" idx="12"/>
          </p:nvPr>
        </p:nvSpPr>
        <p:spPr/>
        <p:txBody>
          <a:bodyPr/>
          <a:lstStyle/>
          <a:p>
            <a:fld id="{CB4B3EF7-0E3E-C746-BEA3-A898439CAD76}" type="slidenum">
              <a:rPr lang="fr-FR" smtClean="0"/>
              <a:pPr/>
              <a:t>12</a:t>
            </a:fld>
            <a:endParaRPr lang="fr-FR"/>
          </a:p>
        </p:txBody>
      </p:sp>
      <p:pic>
        <p:nvPicPr>
          <p:cNvPr id="6" name="Image 5">
            <a:extLst>
              <a:ext uri="{FF2B5EF4-FFF2-40B4-BE49-F238E27FC236}">
                <a16:creationId xmlns:a16="http://schemas.microsoft.com/office/drawing/2014/main" id="{65E58491-2794-67BA-7463-97A38F9E2547}"/>
              </a:ext>
            </a:extLst>
          </p:cNvPr>
          <p:cNvPicPr>
            <a:picLocks noChangeAspect="1"/>
          </p:cNvPicPr>
          <p:nvPr/>
        </p:nvPicPr>
        <p:blipFill>
          <a:blip r:embed="rId3"/>
          <a:stretch>
            <a:fillRect/>
          </a:stretch>
        </p:blipFill>
        <p:spPr>
          <a:xfrm>
            <a:off x="-99642" y="0"/>
            <a:ext cx="12291642" cy="6870997"/>
          </a:xfrm>
          <a:prstGeom prst="rect">
            <a:avLst/>
          </a:prstGeom>
        </p:spPr>
      </p:pic>
      <p:pic>
        <p:nvPicPr>
          <p:cNvPr id="3" name="Image 2">
            <a:extLst>
              <a:ext uri="{FF2B5EF4-FFF2-40B4-BE49-F238E27FC236}">
                <a16:creationId xmlns:a16="http://schemas.microsoft.com/office/drawing/2014/main" id="{36C052FE-8267-0F4E-81CA-BB58685B3192}"/>
              </a:ext>
            </a:extLst>
          </p:cNvPr>
          <p:cNvPicPr>
            <a:picLocks noChangeAspect="1"/>
          </p:cNvPicPr>
          <p:nvPr/>
        </p:nvPicPr>
        <p:blipFill>
          <a:blip r:embed="rId4"/>
          <a:stretch>
            <a:fillRect/>
          </a:stretch>
        </p:blipFill>
        <p:spPr>
          <a:xfrm>
            <a:off x="1950145" y="1813922"/>
            <a:ext cx="3121423" cy="603556"/>
          </a:xfrm>
          <a:prstGeom prst="rect">
            <a:avLst/>
          </a:prstGeom>
        </p:spPr>
      </p:pic>
    </p:spTree>
    <p:extLst>
      <p:ext uri="{BB962C8B-B14F-4D97-AF65-F5344CB8AC3E}">
        <p14:creationId xmlns:p14="http://schemas.microsoft.com/office/powerpoint/2010/main" val="184253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4412B-9C64-59E6-7C2B-53BD28843BB3}"/>
              </a:ext>
            </a:extLst>
          </p:cNvPr>
          <p:cNvSpPr>
            <a:spLocks noGrp="1"/>
          </p:cNvSpPr>
          <p:nvPr>
            <p:ph type="sldNum" sz="quarter" idx="12"/>
            <p:custDataLst>
              <p:tags r:id="rId1"/>
            </p:custDataLst>
          </p:nvPr>
        </p:nvSpPr>
        <p:spPr/>
        <p:txBody>
          <a:bodyPr/>
          <a:lstStyle/>
          <a:p>
            <a:fld id="{CB4B3EF7-0E3E-C746-BEA3-A898439CAD76}" type="slidenum">
              <a:rPr lang="fr-FR" smtClean="0"/>
              <a:pPr/>
              <a:t>13</a:t>
            </a:fld>
            <a:endParaRPr lang="fr-FR"/>
          </a:p>
        </p:txBody>
      </p:sp>
      <p:sp>
        <p:nvSpPr>
          <p:cNvPr id="3" name="Title 2">
            <a:extLst>
              <a:ext uri="{FF2B5EF4-FFF2-40B4-BE49-F238E27FC236}">
                <a16:creationId xmlns:a16="http://schemas.microsoft.com/office/drawing/2014/main" id="{9CA1C770-F334-290A-9E98-F0D2FC7DD1F1}"/>
              </a:ext>
            </a:extLst>
          </p:cNvPr>
          <p:cNvSpPr>
            <a:spLocks noGrp="1"/>
          </p:cNvSpPr>
          <p:nvPr>
            <p:ph type="title"/>
            <p:custDataLst>
              <p:tags r:id="rId2"/>
            </p:custDataLst>
          </p:nvPr>
        </p:nvSpPr>
        <p:spPr/>
        <p:txBody>
          <a:bodyPr/>
          <a:lstStyle/>
          <a:p>
            <a:r>
              <a:rPr lang="en-US" sz="5050" dirty="0">
                <a:latin typeface="Thunder SemBd"/>
              </a:rPr>
              <a:t>Des </a:t>
            </a:r>
            <a:r>
              <a:rPr lang="fr-CA" sz="5050" dirty="0">
                <a:latin typeface="Thunder SemBd"/>
              </a:rPr>
              <a:t>offres salariales déconnectées qui ne répondent pas à nos objectifs</a:t>
            </a:r>
            <a:endParaRPr lang="fr-CA" dirty="0"/>
          </a:p>
        </p:txBody>
      </p:sp>
      <p:sp>
        <p:nvSpPr>
          <p:cNvPr id="4" name="Content Placeholder 3">
            <a:extLst>
              <a:ext uri="{FF2B5EF4-FFF2-40B4-BE49-F238E27FC236}">
                <a16:creationId xmlns:a16="http://schemas.microsoft.com/office/drawing/2014/main" id="{12CC8CD8-5FAC-6FBB-719C-CEC7B7E4F9BF}"/>
              </a:ext>
            </a:extLst>
          </p:cNvPr>
          <p:cNvSpPr>
            <a:spLocks noGrp="1"/>
          </p:cNvSpPr>
          <p:nvPr>
            <p:ph idx="1"/>
            <p:custDataLst>
              <p:tags r:id="rId3"/>
            </p:custDataLst>
          </p:nvPr>
        </p:nvSpPr>
        <p:spPr>
          <a:xfrm>
            <a:off x="578722" y="1523957"/>
            <a:ext cx="11138026" cy="5223127"/>
          </a:xfrm>
        </p:spPr>
        <p:txBody>
          <a:bodyPr vert="horz" lIns="91440" tIns="45720" rIns="91440" bIns="45720" rtlCol="0" anchor="t">
            <a:normAutofit/>
          </a:bodyPr>
          <a:lstStyle/>
          <a:p>
            <a:pPr marL="457200" indent="-457200">
              <a:buAutoNum type="arabicPeriod"/>
            </a:pPr>
            <a:r>
              <a:rPr lang="fr-CA" sz="2100" dirty="0">
                <a:latin typeface="Epilogue"/>
              </a:rPr>
              <a:t>Refus d’accorder une clause de protection du pouvoir d’achat</a:t>
            </a:r>
          </a:p>
          <a:p>
            <a:pPr marL="742950" lvl="1" indent="-285750">
              <a:buFont typeface="Epilogue" pitchFamily="2" charset="0"/>
              <a:buChar char="—"/>
            </a:pPr>
            <a:r>
              <a:rPr lang="fr-CA" sz="1700" dirty="0">
                <a:latin typeface="Epilogue"/>
              </a:rPr>
              <a:t>L’offre patronale correspond à un appauvrissement de 7,4 % sur cinq (5) ans (9 % d’augmentation face à une inflation prévue de 16,4 %).</a:t>
            </a:r>
          </a:p>
          <a:p>
            <a:pPr marL="457200" indent="-457200">
              <a:spcBef>
                <a:spcPts val="1800"/>
              </a:spcBef>
              <a:buFont typeface="+mj-lt"/>
              <a:buAutoNum type="arabicPeriod"/>
            </a:pPr>
            <a:r>
              <a:rPr lang="fr-CA" sz="2100" dirty="0">
                <a:latin typeface="Epilogue"/>
              </a:rPr>
              <a:t>Aucun enrichissement réel ni rattrapage salarial général n'est offert</a:t>
            </a:r>
            <a:endParaRPr lang="fr-CA" sz="2100" dirty="0"/>
          </a:p>
          <a:p>
            <a:pPr marL="742950" lvl="1" indent="-285750">
              <a:buFont typeface="Epilogue" pitchFamily="2" charset="0"/>
              <a:buChar char="—"/>
            </a:pPr>
            <a:r>
              <a:rPr lang="fr-CA" sz="1700" dirty="0">
                <a:latin typeface="Epilogue"/>
              </a:rPr>
              <a:t>Le retard salarial est d’au moins 11,9 % et celui sur la rémunération globale d’au moins 3,9 %.</a:t>
            </a:r>
            <a:endParaRPr lang="fr-CA" sz="1700" dirty="0"/>
          </a:p>
          <a:p>
            <a:pPr marL="457200" indent="-457200">
              <a:spcBef>
                <a:spcPts val="1800"/>
              </a:spcBef>
              <a:buAutoNum type="arabicPeriod"/>
            </a:pPr>
            <a:r>
              <a:rPr lang="fr-CA" sz="2100" dirty="0">
                <a:latin typeface="Epilogue"/>
              </a:rPr>
              <a:t>Une attention insatisfaisante portée aux inégalités face à l’inflation et au revenu de base</a:t>
            </a:r>
            <a:endParaRPr lang="fr-CA" sz="900" dirty="0">
              <a:latin typeface="Epilogue"/>
            </a:endParaRPr>
          </a:p>
          <a:p>
            <a:pPr marL="743585" lvl="1" indent="-285750">
              <a:buFont typeface="Epilogue" pitchFamily="2" charset="0"/>
              <a:buChar char="—"/>
            </a:pPr>
            <a:r>
              <a:rPr lang="fr-CA" sz="1700" dirty="0">
                <a:latin typeface="Epilogue"/>
              </a:rPr>
              <a:t>Un rehaussement supplémentaire variant entre 1,9 % et 0,4 % pour les rangements 1 à 11 est offert. Le 100 $ par semaine permet un ajustement additionnel beaucoup plus significatif pour ces mêmes rangements (de 4,9 % à </a:t>
            </a:r>
            <a:br>
              <a:rPr lang="fr-CA" sz="1700" dirty="0">
                <a:latin typeface="Epilogue"/>
              </a:rPr>
            </a:br>
            <a:r>
              <a:rPr lang="fr-CA" sz="1700" dirty="0">
                <a:latin typeface="Epilogue"/>
              </a:rPr>
              <a:t>1,4 %).</a:t>
            </a:r>
          </a:p>
          <a:p>
            <a:pPr marL="457200" indent="-457200">
              <a:buAutoNum type="arabicPeriod"/>
            </a:pPr>
            <a:r>
              <a:rPr lang="fr-CA" sz="2100" dirty="0">
                <a:latin typeface="Epilogue"/>
              </a:rPr>
              <a:t>Une attention insatisfaisante portée aux salaires d’entrée</a:t>
            </a:r>
          </a:p>
          <a:p>
            <a:pPr marL="0" indent="0" algn="just">
              <a:buNone/>
            </a:pPr>
            <a:endParaRPr lang="fr-CA" sz="800" b="1" dirty="0">
              <a:latin typeface="Epilogue"/>
            </a:endParaRPr>
          </a:p>
          <a:p>
            <a:pPr marL="0" indent="0" algn="just">
              <a:buNone/>
            </a:pPr>
            <a:r>
              <a:rPr lang="fr-CA" sz="2100" b="1" dirty="0">
                <a:latin typeface="Epilogue"/>
              </a:rPr>
              <a:t>Tant que ne seront pas atteints nos premiers objectifs (protection du pouvoir d’achat, enrichissement réel et rattrapage général des salaires), aucune proposition d’ajustements à la structure ne pourra transformer l’offre patronale en proposition intéressante.</a:t>
            </a:r>
            <a:endParaRPr lang="fr-CA" sz="2100" dirty="0">
              <a:latin typeface="Epilogue"/>
            </a:endParaRPr>
          </a:p>
          <a:p>
            <a:pPr marL="457200" indent="-457200">
              <a:buAutoNum type="arabicPeriod"/>
            </a:pPr>
            <a:endParaRPr lang="fr-CA" sz="2400" dirty="0">
              <a:latin typeface="Epilogue"/>
            </a:endParaRPr>
          </a:p>
          <a:p>
            <a:pPr marL="1142365" lvl="2" indent="-227965"/>
            <a:endParaRPr lang="fr-CA" sz="1750" dirty="0">
              <a:latin typeface="Epilogue"/>
            </a:endParaRPr>
          </a:p>
        </p:txBody>
      </p:sp>
    </p:spTree>
    <p:extLst>
      <p:ext uri="{BB962C8B-B14F-4D97-AF65-F5344CB8AC3E}">
        <p14:creationId xmlns:p14="http://schemas.microsoft.com/office/powerpoint/2010/main" val="170549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37298E-4D6B-3214-90D0-04B183DF8962}"/>
              </a:ext>
            </a:extLst>
          </p:cNvPr>
          <p:cNvSpPr>
            <a:spLocks noGrp="1"/>
          </p:cNvSpPr>
          <p:nvPr>
            <p:ph type="sldNum" sz="quarter" idx="12"/>
            <p:custDataLst>
              <p:tags r:id="rId1"/>
            </p:custDataLst>
          </p:nvPr>
        </p:nvSpPr>
        <p:spPr/>
        <p:txBody>
          <a:bodyPr/>
          <a:lstStyle/>
          <a:p>
            <a:fld id="{CB4B3EF7-0E3E-C746-BEA3-A898439CAD76}" type="slidenum">
              <a:rPr lang="fr-FR" smtClean="0"/>
              <a:pPr/>
              <a:t>14</a:t>
            </a:fld>
            <a:endParaRPr lang="fr-FR"/>
          </a:p>
        </p:txBody>
      </p:sp>
      <p:sp>
        <p:nvSpPr>
          <p:cNvPr id="3" name="Title 2">
            <a:extLst>
              <a:ext uri="{FF2B5EF4-FFF2-40B4-BE49-F238E27FC236}">
                <a16:creationId xmlns:a16="http://schemas.microsoft.com/office/drawing/2014/main" id="{053B14CE-43DA-5D66-71AF-0AF3AC21C0C5}"/>
              </a:ext>
            </a:extLst>
          </p:cNvPr>
          <p:cNvSpPr>
            <a:spLocks noGrp="1"/>
          </p:cNvSpPr>
          <p:nvPr>
            <p:ph type="title"/>
            <p:custDataLst>
              <p:tags r:id="rId2"/>
            </p:custDataLst>
          </p:nvPr>
        </p:nvSpPr>
        <p:spPr/>
        <p:txBody>
          <a:bodyPr>
            <a:normAutofit/>
          </a:bodyPr>
          <a:lstStyle/>
          <a:p>
            <a:r>
              <a:rPr lang="en-US" sz="5100" dirty="0">
                <a:latin typeface="Thunder SemBd"/>
              </a:rPr>
              <a:t>Un </a:t>
            </a:r>
            <a:r>
              <a:rPr lang="fr-CA" sz="5100" dirty="0">
                <a:latin typeface="Thunder SemBd"/>
              </a:rPr>
              <a:t>recul</a:t>
            </a:r>
            <a:r>
              <a:rPr lang="en-US" sz="5100" dirty="0">
                <a:latin typeface="Thunder SemBd"/>
              </a:rPr>
              <a:t> de </a:t>
            </a:r>
            <a:r>
              <a:rPr lang="fr-CA" sz="5100" dirty="0">
                <a:latin typeface="Thunder SemBd"/>
              </a:rPr>
              <a:t>notre pouvoir d'achat</a:t>
            </a:r>
            <a:endParaRPr lang="fr-CA" sz="5100" dirty="0"/>
          </a:p>
        </p:txBody>
      </p:sp>
      <p:sp>
        <p:nvSpPr>
          <p:cNvPr id="8" name="ZoneTexte 7">
            <a:extLst>
              <a:ext uri="{FF2B5EF4-FFF2-40B4-BE49-F238E27FC236}">
                <a16:creationId xmlns:a16="http://schemas.microsoft.com/office/drawing/2014/main" id="{DD5CF39B-0C7F-AA8F-C594-3D7ED9EC025F}"/>
              </a:ext>
            </a:extLst>
          </p:cNvPr>
          <p:cNvSpPr txBox="1"/>
          <p:nvPr>
            <p:custDataLst>
              <p:tags r:id="rId3"/>
            </p:custDataLst>
          </p:nvPr>
        </p:nvSpPr>
        <p:spPr>
          <a:xfrm>
            <a:off x="1019810" y="1264741"/>
            <a:ext cx="10135870" cy="830997"/>
          </a:xfrm>
          <a:prstGeom prst="rect">
            <a:avLst/>
          </a:prstGeom>
          <a:solidFill>
            <a:schemeClr val="bg1"/>
          </a:solidFill>
          <a:ln>
            <a:solidFill>
              <a:schemeClr val="bg1"/>
            </a:solidFill>
          </a:ln>
        </p:spPr>
        <p:txBody>
          <a:bodyPr wrap="square">
            <a:spAutoFit/>
          </a:bodyPr>
          <a:lstStyle/>
          <a:p>
            <a:r>
              <a:rPr lang="fr-CA" sz="2400" dirty="0">
                <a:latin typeface="Epilogue"/>
              </a:rPr>
              <a:t>Évolution du salaire des enseignantes selon l'offre patronale du 27 mars 2023 et selon les prévisions d'inflation du gouvernement</a:t>
            </a:r>
          </a:p>
        </p:txBody>
      </p:sp>
      <p:pic>
        <p:nvPicPr>
          <p:cNvPr id="6" name="Image 5">
            <a:extLst>
              <a:ext uri="{FF2B5EF4-FFF2-40B4-BE49-F238E27FC236}">
                <a16:creationId xmlns:a16="http://schemas.microsoft.com/office/drawing/2014/main" id="{E822BFD4-5B48-2D74-891F-6D09DBA23CBC}"/>
              </a:ext>
            </a:extLst>
          </p:cNvPr>
          <p:cNvPicPr>
            <a:picLocks noChangeAspect="1"/>
          </p:cNvPicPr>
          <p:nvPr/>
        </p:nvPicPr>
        <p:blipFill>
          <a:blip r:embed="rId5"/>
          <a:stretch>
            <a:fillRect/>
          </a:stretch>
        </p:blipFill>
        <p:spPr>
          <a:xfrm>
            <a:off x="1019809" y="2095738"/>
            <a:ext cx="10135870" cy="4286589"/>
          </a:xfrm>
          <a:prstGeom prst="rect">
            <a:avLst/>
          </a:prstGeom>
        </p:spPr>
      </p:pic>
      <p:sp>
        <p:nvSpPr>
          <p:cNvPr id="5" name="Rectangle 4">
            <a:extLst>
              <a:ext uri="{FF2B5EF4-FFF2-40B4-BE49-F238E27FC236}">
                <a16:creationId xmlns:a16="http://schemas.microsoft.com/office/drawing/2014/main" id="{451C4538-1CD6-4F08-8FDE-3A649D2BEC2E}"/>
              </a:ext>
            </a:extLst>
          </p:cNvPr>
          <p:cNvSpPr/>
          <p:nvPr/>
        </p:nvSpPr>
        <p:spPr>
          <a:xfrm>
            <a:off x="8584807" y="4789983"/>
            <a:ext cx="2030730" cy="803276"/>
          </a:xfrm>
          <a:prstGeom prst="rect">
            <a:avLst/>
          </a:prstGeom>
          <a:solidFill>
            <a:srgbClr val="0099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CA" sz="1400" b="1" dirty="0">
                <a:solidFill>
                  <a:schemeClr val="bg1"/>
                </a:solidFill>
                <a:latin typeface="Gotham Medium" pitchFamily="2" charset="0"/>
                <a:cs typeface="Gotham Medium" pitchFamily="2" charset="0"/>
              </a:rPr>
              <a:t>Représente</a:t>
            </a:r>
            <a:r>
              <a:rPr lang="fr-CA" sz="1400" b="1" baseline="0" dirty="0">
                <a:solidFill>
                  <a:schemeClr val="bg1"/>
                </a:solidFill>
                <a:latin typeface="Gotham Medium" pitchFamily="2" charset="0"/>
                <a:cs typeface="Gotham Medium" pitchFamily="2" charset="0"/>
              </a:rPr>
              <a:t> un</a:t>
            </a:r>
            <a:r>
              <a:rPr lang="fr-CA" sz="1400" b="1" dirty="0">
                <a:solidFill>
                  <a:schemeClr val="bg1"/>
                </a:solidFill>
                <a:latin typeface="Gotham Medium" pitchFamily="2" charset="0"/>
                <a:cs typeface="Gotham Medium" pitchFamily="2" charset="0"/>
              </a:rPr>
              <a:t> appauvrissement d'environ 7,4 % sur 5 ans</a:t>
            </a:r>
          </a:p>
        </p:txBody>
      </p:sp>
    </p:spTree>
    <p:extLst>
      <p:ext uri="{BB962C8B-B14F-4D97-AF65-F5344CB8AC3E}">
        <p14:creationId xmlns:p14="http://schemas.microsoft.com/office/powerpoint/2010/main" val="89317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4412B-9C64-59E6-7C2B-53BD28843BB3}"/>
              </a:ext>
            </a:extLst>
          </p:cNvPr>
          <p:cNvSpPr>
            <a:spLocks noGrp="1"/>
          </p:cNvSpPr>
          <p:nvPr>
            <p:ph type="sldNum" sz="quarter" idx="12"/>
            <p:custDataLst>
              <p:tags r:id="rId1"/>
            </p:custDataLst>
          </p:nvPr>
        </p:nvSpPr>
        <p:spPr/>
        <p:txBody>
          <a:bodyPr/>
          <a:lstStyle/>
          <a:p>
            <a:fld id="{CB4B3EF7-0E3E-C746-BEA3-A898439CAD76}" type="slidenum">
              <a:rPr lang="fr-CA" smtClean="0"/>
              <a:pPr/>
              <a:t>15</a:t>
            </a:fld>
            <a:endParaRPr lang="fr-CA"/>
          </a:p>
        </p:txBody>
      </p:sp>
      <p:sp>
        <p:nvSpPr>
          <p:cNvPr id="3" name="Title 2">
            <a:extLst>
              <a:ext uri="{FF2B5EF4-FFF2-40B4-BE49-F238E27FC236}">
                <a16:creationId xmlns:a16="http://schemas.microsoft.com/office/drawing/2014/main" id="{9CA1C770-F334-290A-9E98-F0D2FC7DD1F1}"/>
              </a:ext>
            </a:extLst>
          </p:cNvPr>
          <p:cNvSpPr>
            <a:spLocks noGrp="1"/>
          </p:cNvSpPr>
          <p:nvPr>
            <p:ph type="title"/>
            <p:custDataLst>
              <p:tags r:id="rId2"/>
            </p:custDataLst>
          </p:nvPr>
        </p:nvSpPr>
        <p:spPr/>
        <p:txBody>
          <a:bodyPr>
            <a:normAutofit/>
          </a:bodyPr>
          <a:lstStyle/>
          <a:p>
            <a:r>
              <a:rPr lang="fr-CA" sz="5100" dirty="0">
                <a:latin typeface="Thunder SemBd"/>
              </a:rPr>
              <a:t>Des augmentations de salaire en hausse</a:t>
            </a:r>
            <a:endParaRPr lang="fr-CA" sz="5100" dirty="0"/>
          </a:p>
        </p:txBody>
      </p:sp>
      <p:sp>
        <p:nvSpPr>
          <p:cNvPr id="4" name="Content Placeholder 3">
            <a:extLst>
              <a:ext uri="{FF2B5EF4-FFF2-40B4-BE49-F238E27FC236}">
                <a16:creationId xmlns:a16="http://schemas.microsoft.com/office/drawing/2014/main" id="{12CC8CD8-5FAC-6FBB-719C-CEC7B7E4F9BF}"/>
              </a:ext>
            </a:extLst>
          </p:cNvPr>
          <p:cNvSpPr>
            <a:spLocks noGrp="1"/>
          </p:cNvSpPr>
          <p:nvPr>
            <p:ph idx="1"/>
            <p:custDataLst>
              <p:tags r:id="rId3"/>
            </p:custDataLst>
          </p:nvPr>
        </p:nvSpPr>
        <p:spPr/>
        <p:txBody>
          <a:bodyPr vert="horz" lIns="91440" tIns="45720" rIns="91440" bIns="45720" rtlCol="0" anchor="t">
            <a:normAutofit/>
          </a:bodyPr>
          <a:lstStyle/>
          <a:p>
            <a:pPr marL="227965" indent="-227965"/>
            <a:r>
              <a:rPr lang="fr-CA" sz="2100" dirty="0">
                <a:latin typeface="Epilogue"/>
              </a:rPr>
              <a:t>Pendant ce temps, le 6 juin dernier, les députés de l'Assemblée nationale se votaient des augmentations de salaires immédiates d’un minimum de 30 000 $ par année ou 582 $ par semaine (30 %) auxquelles s’additionneront des augmentations annuelles :</a:t>
            </a:r>
            <a:endParaRPr lang="fr-CA" sz="1200" dirty="0">
              <a:latin typeface="Epilogue"/>
            </a:endParaRPr>
          </a:p>
          <a:p>
            <a:pPr marL="742950" lvl="1" indent="-285750">
              <a:spcBef>
                <a:spcPts val="1800"/>
              </a:spcBef>
              <a:buFont typeface="Epilogue" pitchFamily="2" charset="0"/>
              <a:buChar char="—"/>
            </a:pPr>
            <a:r>
              <a:rPr lang="fr-CA" sz="1700" dirty="0">
                <a:latin typeface="Epilogue"/>
              </a:rPr>
              <a:t>Le premier ministre a déclaré que ce rattrapage était nécessaire pour attirer les candidats et qu'un politicien a « le droit de gagner le plus possible pour donner à ses enfants ».</a:t>
            </a:r>
          </a:p>
          <a:p>
            <a:pPr marL="742950" lvl="1" indent="-285750">
              <a:spcBef>
                <a:spcPts val="1800"/>
              </a:spcBef>
              <a:buFont typeface="Epilogue" pitchFamily="2" charset="0"/>
              <a:buChar char="—"/>
            </a:pPr>
            <a:r>
              <a:rPr lang="fr-CA" sz="1700" dirty="0">
                <a:latin typeface="Epilogue"/>
              </a:rPr>
              <a:t>Qu'en est-il des travailleuses et des travailleurs du secteur public ?</a:t>
            </a:r>
          </a:p>
          <a:p>
            <a:pPr marL="227965" indent="-227965">
              <a:spcBef>
                <a:spcPts val="2400"/>
              </a:spcBef>
            </a:pPr>
            <a:r>
              <a:rPr lang="fr-CA" sz="2100" dirty="0">
                <a:latin typeface="Epilogue"/>
              </a:rPr>
              <a:t>En 2022, la moyenne des augmentations de salaire</a:t>
            </a:r>
            <a:r>
              <a:rPr lang="fr-CA" sz="2100" strike="sngStrike" dirty="0">
                <a:latin typeface="Epilogue"/>
              </a:rPr>
              <a:t>s</a:t>
            </a:r>
            <a:r>
              <a:rPr lang="fr-CA" sz="2100" dirty="0">
                <a:latin typeface="Epilogue"/>
              </a:rPr>
              <a:t> négociées au Québec a été de 6,1% </a:t>
            </a:r>
            <a:r>
              <a:rPr lang="fr-CA" sz="2100" baseline="30000" dirty="0">
                <a:latin typeface="Epilogue"/>
              </a:rPr>
              <a:t>1</a:t>
            </a:r>
            <a:r>
              <a:rPr lang="fr-CA" sz="2100" dirty="0">
                <a:latin typeface="Epilogue"/>
              </a:rPr>
              <a:t>.</a:t>
            </a:r>
            <a:endParaRPr lang="fr-CA" sz="2100" strike="sngStrike" dirty="0">
              <a:latin typeface="Epilogue"/>
            </a:endParaRPr>
          </a:p>
          <a:p>
            <a:pPr marL="0" indent="0">
              <a:spcBef>
                <a:spcPts val="3000"/>
              </a:spcBef>
              <a:buNone/>
            </a:pPr>
            <a:r>
              <a:rPr lang="fr-CA" sz="1200" baseline="30000" dirty="0">
                <a:solidFill>
                  <a:srgbClr val="000000"/>
                </a:solidFill>
                <a:effectLst/>
                <a:latin typeface="Epilogue"/>
                <a:ea typeface="Calibri" panose="020F0502020204030204" pitchFamily="34" charset="0"/>
              </a:rPr>
              <a:t>1</a:t>
            </a:r>
            <a:r>
              <a:rPr lang="fr-CA" sz="1200" i="1" dirty="0">
                <a:solidFill>
                  <a:srgbClr val="000000"/>
                </a:solidFill>
                <a:effectLst/>
                <a:latin typeface="Epilogue"/>
                <a:ea typeface="Calibri" panose="020F0502020204030204" pitchFamily="34" charset="0"/>
              </a:rPr>
              <a:t>  </a:t>
            </a:r>
            <a:r>
              <a:rPr lang="fr-CA" sz="1200" dirty="0">
                <a:solidFill>
                  <a:srgbClr val="000000"/>
                </a:solidFill>
                <a:effectLst/>
                <a:latin typeface="Epilogue"/>
                <a:ea typeface="Calibri" panose="020F0502020204030204" pitchFamily="34" charset="0"/>
              </a:rPr>
              <a:t>Source : Le Secrétariat du travail du Québec, 2023, </a:t>
            </a:r>
            <a:r>
              <a:rPr lang="fr-CA" sz="1200" i="1" dirty="0">
                <a:solidFill>
                  <a:srgbClr val="000000"/>
                </a:solidFill>
                <a:effectLst/>
                <a:latin typeface="Epilogue"/>
                <a:ea typeface="Calibri" panose="020F0502020204030204" pitchFamily="34" charset="0"/>
              </a:rPr>
              <a:t>Indice de croissance des taux de salaire négociés</a:t>
            </a:r>
            <a:endParaRPr lang="fr-CA" sz="1200" i="1" strike="sngStrike" dirty="0">
              <a:effectLst/>
              <a:highlight>
                <a:srgbClr val="00FFFF"/>
              </a:highlight>
              <a:latin typeface="Calibri" panose="020F0502020204030204" pitchFamily="34" charset="0"/>
              <a:ea typeface="Calibri" panose="020F0502020204030204" pitchFamily="34" charset="0"/>
            </a:endParaRPr>
          </a:p>
          <a:p>
            <a:pPr marL="0" indent="0">
              <a:buNone/>
            </a:pPr>
            <a:endParaRPr lang="fr-CA" sz="2100" dirty="0">
              <a:latin typeface="Epilogue"/>
            </a:endParaRPr>
          </a:p>
          <a:p>
            <a:pPr marL="0" indent="0">
              <a:buNone/>
            </a:pPr>
            <a:endParaRPr lang="fr-CA" sz="2100" dirty="0">
              <a:latin typeface="Epilogue"/>
            </a:endParaRPr>
          </a:p>
        </p:txBody>
      </p:sp>
    </p:spTree>
    <p:extLst>
      <p:ext uri="{BB962C8B-B14F-4D97-AF65-F5344CB8AC3E}">
        <p14:creationId xmlns:p14="http://schemas.microsoft.com/office/powerpoint/2010/main" val="173474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A8992B0-2E2B-FB75-FE3B-9C235582165C}"/>
              </a:ext>
            </a:extLst>
          </p:cNvPr>
          <p:cNvSpPr>
            <a:spLocks noGrp="1"/>
          </p:cNvSpPr>
          <p:nvPr>
            <p:ph type="sldNum" sz="quarter" idx="12"/>
          </p:nvPr>
        </p:nvSpPr>
        <p:spPr/>
        <p:txBody>
          <a:bodyPr/>
          <a:lstStyle/>
          <a:p>
            <a:fld id="{CB4B3EF7-0E3E-C746-BEA3-A898439CAD76}" type="slidenum">
              <a:rPr lang="fr-FR" smtClean="0"/>
              <a:pPr/>
              <a:t>16</a:t>
            </a:fld>
            <a:endParaRPr lang="fr-FR"/>
          </a:p>
        </p:txBody>
      </p:sp>
      <p:sp>
        <p:nvSpPr>
          <p:cNvPr id="3" name="Titre 2">
            <a:extLst>
              <a:ext uri="{FF2B5EF4-FFF2-40B4-BE49-F238E27FC236}">
                <a16:creationId xmlns:a16="http://schemas.microsoft.com/office/drawing/2014/main" id="{581AF71B-8C20-6148-F42F-416E149E5DDB}"/>
              </a:ext>
            </a:extLst>
          </p:cNvPr>
          <p:cNvSpPr>
            <a:spLocks noGrp="1"/>
          </p:cNvSpPr>
          <p:nvPr>
            <p:ph type="title"/>
          </p:nvPr>
        </p:nvSpPr>
        <p:spPr/>
        <p:txBody>
          <a:bodyPr/>
          <a:lstStyle/>
          <a:p>
            <a:r>
              <a:rPr lang="fr-CA" dirty="0"/>
              <a:t>Des augmentations de salaire en hausse </a:t>
            </a:r>
            <a:r>
              <a:rPr lang="fr-CA" sz="3200" dirty="0"/>
              <a:t>(suite)</a:t>
            </a:r>
          </a:p>
        </p:txBody>
      </p:sp>
      <p:pic>
        <p:nvPicPr>
          <p:cNvPr id="5" name="Espace réservé du contenu 4">
            <a:extLst>
              <a:ext uri="{FF2B5EF4-FFF2-40B4-BE49-F238E27FC236}">
                <a16:creationId xmlns:a16="http://schemas.microsoft.com/office/drawing/2014/main" id="{86A09420-5573-6857-D56D-694314857236}"/>
              </a:ext>
            </a:extLst>
          </p:cNvPr>
          <p:cNvPicPr>
            <a:picLocks noGrp="1" noChangeAspect="1"/>
          </p:cNvPicPr>
          <p:nvPr>
            <p:ph idx="1"/>
          </p:nvPr>
        </p:nvPicPr>
        <p:blipFill>
          <a:blip r:embed="rId2"/>
          <a:stretch>
            <a:fillRect/>
          </a:stretch>
        </p:blipFill>
        <p:spPr>
          <a:xfrm>
            <a:off x="1546697" y="1543812"/>
            <a:ext cx="9231549" cy="5192746"/>
          </a:xfrm>
          <a:prstGeom prst="rect">
            <a:avLst/>
          </a:prstGeom>
        </p:spPr>
      </p:pic>
    </p:spTree>
    <p:extLst>
      <p:ext uri="{BB962C8B-B14F-4D97-AF65-F5344CB8AC3E}">
        <p14:creationId xmlns:p14="http://schemas.microsoft.com/office/powerpoint/2010/main" val="203798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30B6538-2499-BA55-3DD5-D979A8A050B4}"/>
              </a:ext>
            </a:extLst>
          </p:cNvPr>
          <p:cNvSpPr>
            <a:spLocks noGrp="1"/>
          </p:cNvSpPr>
          <p:nvPr>
            <p:ph type="sldNum" sz="quarter" idx="12"/>
          </p:nvPr>
        </p:nvSpPr>
        <p:spPr/>
        <p:txBody>
          <a:bodyPr/>
          <a:lstStyle/>
          <a:p>
            <a:fld id="{CB4B3EF7-0E3E-C746-BEA3-A898439CAD76}" type="slidenum">
              <a:rPr lang="fr-FR" smtClean="0"/>
              <a:pPr/>
              <a:t>17</a:t>
            </a:fld>
            <a:endParaRPr lang="fr-FR"/>
          </a:p>
        </p:txBody>
      </p:sp>
      <p:sp>
        <p:nvSpPr>
          <p:cNvPr id="3" name="Titre 2">
            <a:extLst>
              <a:ext uri="{FF2B5EF4-FFF2-40B4-BE49-F238E27FC236}">
                <a16:creationId xmlns:a16="http://schemas.microsoft.com/office/drawing/2014/main" id="{223160CF-31AC-F7E9-19C9-617F2CE47456}"/>
              </a:ext>
            </a:extLst>
          </p:cNvPr>
          <p:cNvSpPr>
            <a:spLocks noGrp="1"/>
          </p:cNvSpPr>
          <p:nvPr>
            <p:ph type="title"/>
          </p:nvPr>
        </p:nvSpPr>
        <p:spPr/>
        <p:txBody>
          <a:bodyPr/>
          <a:lstStyle/>
          <a:p>
            <a:r>
              <a:rPr lang="fr-CA" dirty="0"/>
              <a:t>Capacité de payer du gouvernement</a:t>
            </a:r>
          </a:p>
        </p:txBody>
      </p:sp>
      <p:pic>
        <p:nvPicPr>
          <p:cNvPr id="5" name="Espace réservé du contenu 4">
            <a:extLst>
              <a:ext uri="{FF2B5EF4-FFF2-40B4-BE49-F238E27FC236}">
                <a16:creationId xmlns:a16="http://schemas.microsoft.com/office/drawing/2014/main" id="{7EB87BB8-2BDF-B377-7A4D-AFF06F059469}"/>
              </a:ext>
            </a:extLst>
          </p:cNvPr>
          <p:cNvPicPr>
            <a:picLocks noGrp="1" noChangeAspect="1"/>
          </p:cNvPicPr>
          <p:nvPr>
            <p:ph idx="1"/>
          </p:nvPr>
        </p:nvPicPr>
        <p:blipFill>
          <a:blip r:embed="rId2"/>
          <a:stretch>
            <a:fillRect/>
          </a:stretch>
        </p:blipFill>
        <p:spPr>
          <a:xfrm>
            <a:off x="894945" y="1177201"/>
            <a:ext cx="9902757" cy="5570301"/>
          </a:xfrm>
          <a:prstGeom prst="rect">
            <a:avLst/>
          </a:prstGeom>
        </p:spPr>
      </p:pic>
    </p:spTree>
    <p:extLst>
      <p:ext uri="{BB962C8B-B14F-4D97-AF65-F5344CB8AC3E}">
        <p14:creationId xmlns:p14="http://schemas.microsoft.com/office/powerpoint/2010/main" val="30803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4412B-9C64-59E6-7C2B-53BD28843BB3}"/>
              </a:ext>
            </a:extLst>
          </p:cNvPr>
          <p:cNvSpPr>
            <a:spLocks noGrp="1"/>
          </p:cNvSpPr>
          <p:nvPr>
            <p:ph type="sldNum" sz="quarter" idx="12"/>
            <p:custDataLst>
              <p:tags r:id="rId1"/>
            </p:custDataLst>
          </p:nvPr>
        </p:nvSpPr>
        <p:spPr/>
        <p:txBody>
          <a:bodyPr/>
          <a:lstStyle/>
          <a:p>
            <a:fld id="{CB4B3EF7-0E3E-C746-BEA3-A898439CAD76}" type="slidenum">
              <a:rPr lang="fr-CA" smtClean="0"/>
              <a:pPr/>
              <a:t>18</a:t>
            </a:fld>
            <a:endParaRPr lang="fr-CA"/>
          </a:p>
        </p:txBody>
      </p:sp>
      <p:sp>
        <p:nvSpPr>
          <p:cNvPr id="3" name="Title 2">
            <a:extLst>
              <a:ext uri="{FF2B5EF4-FFF2-40B4-BE49-F238E27FC236}">
                <a16:creationId xmlns:a16="http://schemas.microsoft.com/office/drawing/2014/main" id="{9CA1C770-F334-290A-9E98-F0D2FC7DD1F1}"/>
              </a:ext>
            </a:extLst>
          </p:cNvPr>
          <p:cNvSpPr>
            <a:spLocks noGrp="1"/>
          </p:cNvSpPr>
          <p:nvPr>
            <p:ph type="title"/>
            <p:custDataLst>
              <p:tags r:id="rId2"/>
            </p:custDataLst>
          </p:nvPr>
        </p:nvSpPr>
        <p:spPr/>
        <p:txBody>
          <a:bodyPr>
            <a:normAutofit/>
          </a:bodyPr>
          <a:lstStyle/>
          <a:p>
            <a:r>
              <a:rPr lang="en-US" sz="5100" dirty="0"/>
              <a:t>Le Québec a les </a:t>
            </a:r>
            <a:r>
              <a:rPr lang="fr-CA" sz="5100" dirty="0"/>
              <a:t>moyens</a:t>
            </a:r>
            <a:r>
              <a:rPr lang="en-US" sz="5100" dirty="0"/>
              <a:t> de </a:t>
            </a:r>
            <a:r>
              <a:rPr lang="fr-CA" sz="5100" dirty="0"/>
              <a:t>ses</a:t>
            </a:r>
            <a:r>
              <a:rPr lang="en-US" sz="5100" dirty="0"/>
              <a:t> ambitions</a:t>
            </a:r>
            <a:endParaRPr lang="fr-CA" sz="5100" dirty="0"/>
          </a:p>
        </p:txBody>
      </p:sp>
      <p:sp>
        <p:nvSpPr>
          <p:cNvPr id="4" name="Content Placeholder 3">
            <a:extLst>
              <a:ext uri="{FF2B5EF4-FFF2-40B4-BE49-F238E27FC236}">
                <a16:creationId xmlns:a16="http://schemas.microsoft.com/office/drawing/2014/main" id="{12CC8CD8-5FAC-6FBB-719C-CEC7B7E4F9BF}"/>
              </a:ext>
            </a:extLst>
          </p:cNvPr>
          <p:cNvSpPr>
            <a:spLocks noGrp="1"/>
          </p:cNvSpPr>
          <p:nvPr>
            <p:ph idx="1"/>
            <p:custDataLst>
              <p:tags r:id="rId3"/>
            </p:custDataLst>
          </p:nvPr>
        </p:nvSpPr>
        <p:spPr/>
        <p:txBody>
          <a:bodyPr vert="horz" lIns="91440" tIns="45720" rIns="91440" bIns="45720" rtlCol="0" anchor="t">
            <a:normAutofit/>
          </a:bodyPr>
          <a:lstStyle/>
          <a:p>
            <a:pPr marL="227965" indent="-227965">
              <a:spcBef>
                <a:spcPts val="2000"/>
              </a:spcBef>
            </a:pPr>
            <a:r>
              <a:rPr lang="fr-CA" sz="2000" dirty="0">
                <a:latin typeface="Epilogue"/>
              </a:rPr>
              <a:t>Peu</a:t>
            </a:r>
            <a:r>
              <a:rPr lang="en-US" sz="2000" dirty="0">
                <a:latin typeface="Epilogue"/>
              </a:rPr>
              <a:t> </a:t>
            </a:r>
            <a:r>
              <a:rPr lang="fr-CA" sz="2000" dirty="0">
                <a:latin typeface="Epilogue"/>
              </a:rPr>
              <a:t>importe</a:t>
            </a:r>
            <a:r>
              <a:rPr lang="en-US" sz="2000" dirty="0">
                <a:latin typeface="Epilogue"/>
              </a:rPr>
              <a:t> que </a:t>
            </a:r>
            <a:r>
              <a:rPr lang="fr-CA" sz="2000" dirty="0">
                <a:latin typeface="Epilogue"/>
              </a:rPr>
              <a:t>l’on</a:t>
            </a:r>
            <a:r>
              <a:rPr lang="en-US" sz="2000" dirty="0">
                <a:latin typeface="Epilogue"/>
              </a:rPr>
              <a:t> </a:t>
            </a:r>
            <a:r>
              <a:rPr lang="fr-CA" sz="2000" dirty="0">
                <a:latin typeface="Epilogue"/>
              </a:rPr>
              <a:t>soit</a:t>
            </a:r>
            <a:r>
              <a:rPr lang="en-US" sz="2000" dirty="0">
                <a:latin typeface="Epilogue"/>
              </a:rPr>
              <a:t> </a:t>
            </a:r>
            <a:r>
              <a:rPr lang="fr-CA" sz="2000" dirty="0">
                <a:latin typeface="Epilogue"/>
              </a:rPr>
              <a:t>en</a:t>
            </a:r>
            <a:r>
              <a:rPr lang="en-US" sz="2000" dirty="0">
                <a:latin typeface="Epilogue"/>
              </a:rPr>
              <a:t> </a:t>
            </a:r>
            <a:r>
              <a:rPr lang="fr-CA" sz="2000" dirty="0">
                <a:latin typeface="Epilogue"/>
              </a:rPr>
              <a:t>croissance</a:t>
            </a:r>
            <a:r>
              <a:rPr lang="en-US" sz="2000" dirty="0">
                <a:latin typeface="Epilogue"/>
              </a:rPr>
              <a:t> </a:t>
            </a:r>
            <a:r>
              <a:rPr lang="fr-CA" sz="2000" dirty="0">
                <a:latin typeface="Epilogue"/>
              </a:rPr>
              <a:t>ou</a:t>
            </a:r>
            <a:r>
              <a:rPr lang="en-US" sz="2000" dirty="0">
                <a:latin typeface="Epilogue"/>
              </a:rPr>
              <a:t> </a:t>
            </a:r>
            <a:r>
              <a:rPr lang="fr-CA" sz="2000" dirty="0">
                <a:latin typeface="Epilogue"/>
              </a:rPr>
              <a:t>en</a:t>
            </a:r>
            <a:r>
              <a:rPr lang="en-US" sz="2000" dirty="0">
                <a:latin typeface="Epilogue"/>
              </a:rPr>
              <a:t> </a:t>
            </a:r>
            <a:r>
              <a:rPr lang="fr-CA" sz="2000" dirty="0">
                <a:latin typeface="Epilogue"/>
              </a:rPr>
              <a:t>ralentissement</a:t>
            </a:r>
            <a:r>
              <a:rPr lang="en-US" sz="2000" dirty="0">
                <a:latin typeface="Epilogue"/>
              </a:rPr>
              <a:t> </a:t>
            </a:r>
            <a:r>
              <a:rPr lang="fr-CA" sz="2000" dirty="0">
                <a:latin typeface="Epilogue"/>
              </a:rPr>
              <a:t>économique</a:t>
            </a:r>
            <a:r>
              <a:rPr lang="en-US" sz="2000" dirty="0">
                <a:latin typeface="Epilogue"/>
              </a:rPr>
              <a:t>, </a:t>
            </a:r>
            <a:r>
              <a:rPr lang="fr-CA" sz="2000" dirty="0">
                <a:latin typeface="Epilogue"/>
              </a:rPr>
              <a:t>en</a:t>
            </a:r>
            <a:r>
              <a:rPr lang="en-US" sz="2000" dirty="0">
                <a:latin typeface="Epilogue"/>
              </a:rPr>
              <a:t> surplus </a:t>
            </a:r>
            <a:r>
              <a:rPr lang="fr-CA" sz="2000" dirty="0">
                <a:latin typeface="Epilogue"/>
              </a:rPr>
              <a:t>budgétaire</a:t>
            </a:r>
            <a:r>
              <a:rPr lang="en-US" sz="2000" dirty="0">
                <a:latin typeface="Epilogue"/>
              </a:rPr>
              <a:t> </a:t>
            </a:r>
            <a:r>
              <a:rPr lang="fr-CA" sz="2000" dirty="0">
                <a:latin typeface="Epilogue"/>
              </a:rPr>
              <a:t>ou</a:t>
            </a:r>
            <a:r>
              <a:rPr lang="en-US" sz="2000" dirty="0">
                <a:latin typeface="Epilogue"/>
              </a:rPr>
              <a:t> </a:t>
            </a:r>
            <a:r>
              <a:rPr lang="fr-CA" sz="2000" dirty="0">
                <a:latin typeface="Epilogue"/>
              </a:rPr>
              <a:t>en</a:t>
            </a:r>
            <a:r>
              <a:rPr lang="en-US" sz="2000" dirty="0">
                <a:latin typeface="Epilogue"/>
              </a:rPr>
              <a:t> </a:t>
            </a:r>
            <a:r>
              <a:rPr lang="fr-CA" sz="2000" dirty="0">
                <a:latin typeface="Epilogue"/>
              </a:rPr>
              <a:t>déficit</a:t>
            </a:r>
            <a:r>
              <a:rPr lang="en-US" sz="2000" dirty="0">
                <a:latin typeface="Epilogue"/>
              </a:rPr>
              <a:t>, le </a:t>
            </a:r>
            <a:r>
              <a:rPr lang="fr-CA" sz="2000" dirty="0">
                <a:latin typeface="Epilogue"/>
              </a:rPr>
              <a:t>gouvernement</a:t>
            </a:r>
            <a:r>
              <a:rPr lang="en-US" sz="2000" dirty="0">
                <a:latin typeface="Epilogue"/>
              </a:rPr>
              <a:t> a </a:t>
            </a:r>
            <a:r>
              <a:rPr lang="fr-CA" sz="2000" dirty="0">
                <a:latin typeface="Epilogue"/>
              </a:rPr>
              <a:t>toujours</a:t>
            </a:r>
            <a:r>
              <a:rPr lang="en-US" sz="2000" dirty="0">
                <a:latin typeface="Epilogue"/>
              </a:rPr>
              <a:t> un </a:t>
            </a:r>
            <a:r>
              <a:rPr lang="fr-CA" sz="2000" dirty="0">
                <a:latin typeface="Epilogue"/>
              </a:rPr>
              <a:t>prétexte</a:t>
            </a:r>
            <a:r>
              <a:rPr lang="en-US" sz="2000" dirty="0">
                <a:latin typeface="Epilogue"/>
              </a:rPr>
              <a:t> pour nous demander de nous </a:t>
            </a:r>
            <a:r>
              <a:rPr lang="fr-CA" sz="2000" dirty="0">
                <a:latin typeface="Epilogue"/>
              </a:rPr>
              <a:t>serrer</a:t>
            </a:r>
            <a:r>
              <a:rPr lang="en-US" sz="2000" dirty="0">
                <a:latin typeface="Epilogue"/>
              </a:rPr>
              <a:t> la ceinture. </a:t>
            </a:r>
            <a:endParaRPr lang="fr-FR" sz="2000" dirty="0">
              <a:latin typeface="Epilogue"/>
            </a:endParaRPr>
          </a:p>
          <a:p>
            <a:pPr marL="227965" indent="-227965">
              <a:spcBef>
                <a:spcPts val="2000"/>
              </a:spcBef>
            </a:pPr>
            <a:r>
              <a:rPr lang="en-US" sz="2000" dirty="0">
                <a:latin typeface="Epilogue"/>
              </a:rPr>
              <a:t>Malgré la crise sanitaire passée, </a:t>
            </a:r>
            <a:r>
              <a:rPr lang="fr-CA" sz="2000" dirty="0">
                <a:latin typeface="Epilogue"/>
              </a:rPr>
              <a:t>l'explosion</a:t>
            </a:r>
            <a:r>
              <a:rPr lang="en-US" sz="2000" dirty="0">
                <a:latin typeface="Epilogue"/>
              </a:rPr>
              <a:t> de </a:t>
            </a:r>
            <a:r>
              <a:rPr lang="fr-CA" sz="2000" dirty="0">
                <a:latin typeface="Epilogue"/>
              </a:rPr>
              <a:t>l'inflation</a:t>
            </a:r>
            <a:r>
              <a:rPr lang="en-US" sz="2000" dirty="0">
                <a:latin typeface="Epilogue"/>
              </a:rPr>
              <a:t> et les </a:t>
            </a:r>
            <a:r>
              <a:rPr lang="fr-CA" sz="2000" dirty="0">
                <a:latin typeface="Epilogue"/>
              </a:rPr>
              <a:t>conséquences</a:t>
            </a:r>
            <a:r>
              <a:rPr lang="en-US" sz="2000" dirty="0">
                <a:latin typeface="Epilogue"/>
              </a:rPr>
              <a:t> de la </a:t>
            </a:r>
            <a:r>
              <a:rPr lang="fr-CA" sz="2000" dirty="0">
                <a:latin typeface="Epilogue"/>
              </a:rPr>
              <a:t>hausse</a:t>
            </a:r>
            <a:r>
              <a:rPr lang="en-US" sz="2000" dirty="0">
                <a:latin typeface="Epilogue"/>
              </a:rPr>
              <a:t> des </a:t>
            </a:r>
            <a:r>
              <a:rPr lang="fr-CA" sz="2000" dirty="0">
                <a:latin typeface="Epilogue"/>
              </a:rPr>
              <a:t>taux</a:t>
            </a:r>
            <a:r>
              <a:rPr lang="en-US" sz="2000" dirty="0">
                <a:latin typeface="Epilogue"/>
              </a:rPr>
              <a:t> </a:t>
            </a:r>
            <a:r>
              <a:rPr lang="fr-CA" sz="2000" dirty="0">
                <a:latin typeface="Epilogue"/>
              </a:rPr>
              <a:t>d'intérêt</a:t>
            </a:r>
            <a:r>
              <a:rPr lang="en-US" sz="2000" dirty="0">
                <a:latin typeface="Epilogue"/>
              </a:rPr>
              <a:t>, les finances</a:t>
            </a:r>
            <a:r>
              <a:rPr lang="en-US" sz="2000" dirty="0">
                <a:solidFill>
                  <a:schemeClr val="bg1"/>
                </a:solidFill>
                <a:latin typeface="Epilogue"/>
              </a:rPr>
              <a:t> </a:t>
            </a:r>
            <a:r>
              <a:rPr lang="en-US" sz="2000" dirty="0">
                <a:latin typeface="Epilogue"/>
              </a:rPr>
              <a:t>du </a:t>
            </a:r>
            <a:r>
              <a:rPr lang="fr-CA" sz="2000" dirty="0">
                <a:latin typeface="Epilogue"/>
              </a:rPr>
              <a:t>gouvernement</a:t>
            </a:r>
            <a:r>
              <a:rPr lang="en-US" sz="2000" dirty="0">
                <a:latin typeface="Epilogue"/>
              </a:rPr>
              <a:t> </a:t>
            </a:r>
            <a:r>
              <a:rPr lang="fr-CA" sz="2000" dirty="0">
                <a:latin typeface="Epilogue"/>
              </a:rPr>
              <a:t>offrent</a:t>
            </a:r>
            <a:r>
              <a:rPr lang="en-US" sz="2000" dirty="0">
                <a:latin typeface="Epilogue"/>
              </a:rPr>
              <a:t> la </a:t>
            </a:r>
            <a:r>
              <a:rPr lang="fr-CA" sz="2000" dirty="0">
                <a:latin typeface="Epilogue"/>
              </a:rPr>
              <a:t>possibilité</a:t>
            </a:r>
            <a:r>
              <a:rPr lang="en-US" sz="2000" dirty="0">
                <a:latin typeface="Epilogue"/>
              </a:rPr>
              <a:t> de </a:t>
            </a:r>
            <a:r>
              <a:rPr lang="fr-CA" sz="2000" dirty="0">
                <a:latin typeface="Epilogue"/>
              </a:rPr>
              <a:t>prioriser</a:t>
            </a:r>
            <a:r>
              <a:rPr lang="en-US" sz="2000" dirty="0">
                <a:latin typeface="Epilogue"/>
              </a:rPr>
              <a:t> le </a:t>
            </a:r>
            <a:r>
              <a:rPr lang="fr-CA" sz="2000" dirty="0">
                <a:latin typeface="Epilogue"/>
              </a:rPr>
              <a:t>développement</a:t>
            </a:r>
            <a:r>
              <a:rPr lang="en-US" sz="2000" dirty="0">
                <a:latin typeface="Epilogue"/>
              </a:rPr>
              <a:t> des services publics et la reconnaissance de </a:t>
            </a:r>
            <a:r>
              <a:rPr lang="fr-CA" sz="2000" dirty="0">
                <a:latin typeface="Epilogue"/>
              </a:rPr>
              <a:t>celles</a:t>
            </a:r>
            <a:r>
              <a:rPr lang="en-US" sz="2000" dirty="0">
                <a:latin typeface="Epilogue"/>
              </a:rPr>
              <a:t> et de </a:t>
            </a:r>
            <a:r>
              <a:rPr lang="fr-CA" sz="2000" dirty="0">
                <a:latin typeface="Epilogue"/>
              </a:rPr>
              <a:t>ceux</a:t>
            </a:r>
            <a:r>
              <a:rPr lang="en-US" sz="2000" dirty="0">
                <a:latin typeface="Epilogue"/>
              </a:rPr>
              <a:t> qui les </a:t>
            </a:r>
            <a:r>
              <a:rPr lang="fr-CA" sz="2000" dirty="0">
                <a:latin typeface="Epilogue"/>
              </a:rPr>
              <a:t>offrent.</a:t>
            </a:r>
          </a:p>
          <a:p>
            <a:pPr marL="227965" indent="-227965">
              <a:spcBef>
                <a:spcPts val="2000"/>
              </a:spcBef>
            </a:pPr>
            <a:r>
              <a:rPr lang="en-US" sz="2000" dirty="0">
                <a:latin typeface="Epilogue"/>
              </a:rPr>
              <a:t>Les finances </a:t>
            </a:r>
            <a:r>
              <a:rPr lang="fr-CA" sz="2000" dirty="0">
                <a:latin typeface="Epilogue"/>
              </a:rPr>
              <a:t>publiques</a:t>
            </a:r>
            <a:r>
              <a:rPr lang="en-US" sz="2000" dirty="0">
                <a:latin typeface="Epilogue"/>
              </a:rPr>
              <a:t> </a:t>
            </a:r>
            <a:r>
              <a:rPr lang="fr-CA" sz="2000" dirty="0">
                <a:latin typeface="Epilogue"/>
              </a:rPr>
              <a:t>s'améliorent</a:t>
            </a:r>
            <a:r>
              <a:rPr lang="en-US" sz="2000" dirty="0">
                <a:latin typeface="Epilogue"/>
              </a:rPr>
              <a:t> plus </a:t>
            </a:r>
            <a:r>
              <a:rPr lang="fr-CA" sz="2000" dirty="0">
                <a:latin typeface="Epilogue"/>
              </a:rPr>
              <a:t>vite</a:t>
            </a:r>
            <a:r>
              <a:rPr lang="en-US" sz="2000" dirty="0">
                <a:latin typeface="Epilogue"/>
              </a:rPr>
              <a:t> que </a:t>
            </a:r>
            <a:r>
              <a:rPr lang="fr-CA" sz="2000" dirty="0">
                <a:latin typeface="Epilogue"/>
              </a:rPr>
              <a:t>prévu</a:t>
            </a:r>
            <a:r>
              <a:rPr lang="en-US" sz="2000" dirty="0">
                <a:latin typeface="Epilogue"/>
              </a:rPr>
              <a:t>. De plus, les </a:t>
            </a:r>
            <a:r>
              <a:rPr lang="fr-CA" sz="2000" dirty="0">
                <a:latin typeface="Epilogue"/>
              </a:rPr>
              <a:t>objectifs</a:t>
            </a:r>
            <a:r>
              <a:rPr lang="en-US" sz="2000" dirty="0">
                <a:latin typeface="Epilogue"/>
              </a:rPr>
              <a:t> du </a:t>
            </a:r>
            <a:r>
              <a:rPr lang="fr-CA" sz="2000" dirty="0">
                <a:latin typeface="Epilogue"/>
              </a:rPr>
              <a:t>gouvernement</a:t>
            </a:r>
            <a:r>
              <a:rPr lang="en-US" sz="2000" dirty="0">
                <a:latin typeface="Epilogue"/>
              </a:rPr>
              <a:t> de </a:t>
            </a:r>
            <a:r>
              <a:rPr lang="fr-CA" sz="2000" dirty="0">
                <a:latin typeface="Epilogue"/>
              </a:rPr>
              <a:t>réduction</a:t>
            </a:r>
            <a:r>
              <a:rPr lang="en-US" sz="2000" dirty="0">
                <a:latin typeface="Epilogue"/>
              </a:rPr>
              <a:t> de la </a:t>
            </a:r>
            <a:r>
              <a:rPr lang="fr-CA" sz="2000" dirty="0">
                <a:latin typeface="Epilogue"/>
              </a:rPr>
              <a:t>dette</a:t>
            </a:r>
            <a:r>
              <a:rPr lang="en-US" sz="2000" dirty="0">
                <a:latin typeface="Epilogue"/>
              </a:rPr>
              <a:t> pour 2025-2026 </a:t>
            </a:r>
            <a:r>
              <a:rPr lang="fr-CA" sz="2000" dirty="0">
                <a:latin typeface="Epilogue"/>
              </a:rPr>
              <a:t>ont</a:t>
            </a:r>
            <a:r>
              <a:rPr lang="en-US" sz="2000" dirty="0">
                <a:latin typeface="Epilogue"/>
              </a:rPr>
              <a:t> </a:t>
            </a:r>
            <a:r>
              <a:rPr lang="fr-CA" sz="2000" dirty="0">
                <a:latin typeface="Epilogue"/>
              </a:rPr>
              <a:t>été</a:t>
            </a:r>
            <a:r>
              <a:rPr lang="en-US" sz="2000" dirty="0">
                <a:latin typeface="Epilogue"/>
              </a:rPr>
              <a:t> </a:t>
            </a:r>
            <a:r>
              <a:rPr lang="fr-CA" sz="2000" dirty="0">
                <a:latin typeface="Epilogue"/>
              </a:rPr>
              <a:t>atteints</a:t>
            </a:r>
            <a:r>
              <a:rPr lang="en-US" sz="2000" dirty="0">
                <a:latin typeface="Epilogue"/>
              </a:rPr>
              <a:t> trois </a:t>
            </a:r>
            <a:r>
              <a:rPr lang="fr-CA" sz="2000" dirty="0">
                <a:latin typeface="Epilogue"/>
              </a:rPr>
              <a:t>ans</a:t>
            </a:r>
            <a:r>
              <a:rPr lang="en-US" sz="2000" dirty="0">
                <a:latin typeface="Epilogue"/>
              </a:rPr>
              <a:t> plus </a:t>
            </a:r>
            <a:r>
              <a:rPr lang="fr-CA" sz="2000" dirty="0">
                <a:latin typeface="Epilogue"/>
              </a:rPr>
              <a:t>tôt</a:t>
            </a:r>
            <a:r>
              <a:rPr lang="en-US" sz="2000" dirty="0">
                <a:latin typeface="Epilogue"/>
              </a:rPr>
              <a:t> que </a:t>
            </a:r>
            <a:r>
              <a:rPr lang="fr-CA" sz="2000" dirty="0">
                <a:latin typeface="Epilogue"/>
              </a:rPr>
              <a:t>prévu.</a:t>
            </a:r>
            <a:endParaRPr lang="fr-CA" sz="2000" strike="sngStrike" dirty="0">
              <a:latin typeface="Epilogue"/>
            </a:endParaRPr>
          </a:p>
          <a:p>
            <a:pPr marL="227965" indent="-227965">
              <a:spcBef>
                <a:spcPts val="2000"/>
              </a:spcBef>
            </a:pPr>
            <a:r>
              <a:rPr lang="en-US" sz="2000" dirty="0">
                <a:latin typeface="Epilogue"/>
              </a:rPr>
              <a:t>Le </a:t>
            </a:r>
            <a:r>
              <a:rPr lang="fr-CA" sz="2000" dirty="0">
                <a:latin typeface="Epilogue"/>
              </a:rPr>
              <a:t>gouvernement</a:t>
            </a:r>
            <a:r>
              <a:rPr lang="en-US" sz="2000" dirty="0">
                <a:latin typeface="Epilogue"/>
              </a:rPr>
              <a:t> a </a:t>
            </a:r>
            <a:r>
              <a:rPr lang="fr-CA" sz="2000" dirty="0">
                <a:latin typeface="Epilogue"/>
              </a:rPr>
              <a:t>tous</a:t>
            </a:r>
            <a:r>
              <a:rPr lang="en-US" sz="2000" dirty="0">
                <a:latin typeface="Epilogue"/>
              </a:rPr>
              <a:t> les </a:t>
            </a:r>
            <a:r>
              <a:rPr lang="fr-CA" sz="2000" dirty="0">
                <a:latin typeface="Epilogue"/>
              </a:rPr>
              <a:t>moyens</a:t>
            </a:r>
            <a:r>
              <a:rPr lang="en-US" sz="2000" dirty="0">
                <a:latin typeface="Epilogue"/>
              </a:rPr>
              <a:t> pour </a:t>
            </a:r>
            <a:r>
              <a:rPr lang="fr-CA" sz="2000" dirty="0">
                <a:latin typeface="Epilogue"/>
              </a:rPr>
              <a:t>investir,</a:t>
            </a:r>
            <a:r>
              <a:rPr lang="en-US" sz="2000" dirty="0">
                <a:latin typeface="Epilogue"/>
              </a:rPr>
              <a:t> tant dans </a:t>
            </a:r>
            <a:r>
              <a:rPr lang="fr-CA" sz="2000" dirty="0">
                <a:latin typeface="Epilogue"/>
              </a:rPr>
              <a:t>l'amélioration</a:t>
            </a:r>
            <a:r>
              <a:rPr lang="en-US" sz="2000" dirty="0">
                <a:latin typeface="Epilogue"/>
              </a:rPr>
              <a:t> des conditions de travail et de pratique que dans </a:t>
            </a:r>
            <a:r>
              <a:rPr lang="fr-CA" sz="2000" dirty="0">
                <a:latin typeface="Epilogue"/>
              </a:rPr>
              <a:t>l’amélioration</a:t>
            </a:r>
            <a:r>
              <a:rPr lang="en-US" sz="2000" dirty="0">
                <a:latin typeface="Epilogue"/>
              </a:rPr>
              <a:t> des conditions </a:t>
            </a:r>
            <a:r>
              <a:rPr lang="fr-CA" sz="2000" dirty="0">
                <a:latin typeface="Epilogue"/>
              </a:rPr>
              <a:t>salariales.</a:t>
            </a:r>
          </a:p>
          <a:p>
            <a:pPr marL="0" indent="0">
              <a:buNone/>
            </a:pPr>
            <a:endParaRPr lang="fr-CA" sz="2100" dirty="0">
              <a:latin typeface="Epilogue"/>
            </a:endParaRPr>
          </a:p>
          <a:p>
            <a:pPr marL="0" indent="0">
              <a:buNone/>
            </a:pPr>
            <a:endParaRPr lang="fr-CA" sz="2100" dirty="0">
              <a:latin typeface="Epilogue"/>
            </a:endParaRPr>
          </a:p>
        </p:txBody>
      </p:sp>
    </p:spTree>
    <p:extLst>
      <p:ext uri="{BB962C8B-B14F-4D97-AF65-F5344CB8AC3E}">
        <p14:creationId xmlns:p14="http://schemas.microsoft.com/office/powerpoint/2010/main" val="69233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59BD3-4113-3291-7F7B-4E948A0A6803}"/>
              </a:ext>
            </a:extLst>
          </p:cNvPr>
          <p:cNvSpPr>
            <a:spLocks noGrp="1"/>
          </p:cNvSpPr>
          <p:nvPr>
            <p:ph type="ctrTitle"/>
            <p:custDataLst>
              <p:tags r:id="rId1"/>
            </p:custDataLst>
          </p:nvPr>
        </p:nvSpPr>
        <p:spPr>
          <a:xfrm>
            <a:off x="5639644" y="2312226"/>
            <a:ext cx="6226262" cy="936905"/>
          </a:xfrm>
        </p:spPr>
        <p:txBody>
          <a:bodyPr/>
          <a:lstStyle/>
          <a:p>
            <a:r>
              <a:rPr lang="fr-CA" sz="5700" dirty="0">
                <a:latin typeface="Thunder SemBd"/>
              </a:rPr>
              <a:t>3. La retraite</a:t>
            </a:r>
          </a:p>
        </p:txBody>
      </p:sp>
      <p:sp>
        <p:nvSpPr>
          <p:cNvPr id="3" name="Sous-titre 2">
            <a:extLst>
              <a:ext uri="{FF2B5EF4-FFF2-40B4-BE49-F238E27FC236}">
                <a16:creationId xmlns:a16="http://schemas.microsoft.com/office/drawing/2014/main" id="{D79C8675-813F-0054-7681-E0AE4116286A}"/>
              </a:ext>
            </a:extLst>
          </p:cNvPr>
          <p:cNvSpPr>
            <a:spLocks noGrp="1"/>
          </p:cNvSpPr>
          <p:nvPr>
            <p:ph type="subTitle" idx="1"/>
            <p:custDataLst>
              <p:tags r:id="rId2"/>
            </p:custDataLst>
          </p:nvPr>
        </p:nvSpPr>
        <p:spPr/>
        <p:txBody>
          <a:bodyPr/>
          <a:lstStyle/>
          <a:p>
            <a:r>
              <a:rPr lang="fr-CA" dirty="0"/>
              <a:t>Des attaques totalement injustifiées à notre régime de retraite, en excellente santé financière</a:t>
            </a:r>
          </a:p>
        </p:txBody>
      </p:sp>
    </p:spTree>
    <p:extLst>
      <p:ext uri="{BB962C8B-B14F-4D97-AF65-F5344CB8AC3E}">
        <p14:creationId xmlns:p14="http://schemas.microsoft.com/office/powerpoint/2010/main" val="58677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4B3EF7-0E3E-C746-BEA3-A898439CAD76}" type="slidenum">
              <a:rPr kumimoji="0" lang="fr-FR" sz="1270" b="1" i="0" u="none" strike="noStrike" kern="1200" cap="none" spc="0" normalizeH="0" baseline="0" noProof="0" smtClean="0">
                <a:ln>
                  <a:noFill/>
                </a:ln>
                <a:solidFill>
                  <a:prstClr val="white"/>
                </a:solidFill>
                <a:effectLst/>
                <a:uLnTx/>
                <a:uFillTx/>
                <a:latin typeface="Epilogue ExtraBold"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FR" sz="1270" b="1" i="0" u="none" strike="noStrike" kern="1200" cap="none" spc="0" normalizeH="0" baseline="0" noProof="0">
              <a:ln>
                <a:noFill/>
              </a:ln>
              <a:solidFill>
                <a:prstClr val="white"/>
              </a:solidFill>
              <a:effectLst/>
              <a:uLnTx/>
              <a:uFillTx/>
              <a:latin typeface="Epilogue ExtraBold" pitchFamily="2" charset="77"/>
              <a:ea typeface="+mn-ea"/>
              <a:cs typeface="+mn-cs"/>
            </a:endParaRP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p:txBody>
          <a:bodyPr>
            <a:normAutofit/>
          </a:bodyPr>
          <a:lstStyle/>
          <a:p>
            <a:r>
              <a:rPr lang="fr-CA" sz="5100"/>
              <a:t>Une négociation qui dure depuis un an</a:t>
            </a:r>
            <a:endParaRPr lang="en-US" sz="510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578722" y="1340751"/>
            <a:ext cx="11138026" cy="5517249"/>
          </a:xfrm>
        </p:spPr>
        <p:txBody>
          <a:bodyPr vert="horz" lIns="91440" tIns="45720" rIns="91440" bIns="45720" rtlCol="0" anchor="t">
            <a:noAutofit/>
          </a:bodyPr>
          <a:lstStyle/>
          <a:p>
            <a:pPr marL="227965" indent="-227965">
              <a:lnSpc>
                <a:spcPct val="120000"/>
              </a:lnSpc>
            </a:pPr>
            <a:r>
              <a:rPr lang="fr-CA" sz="2100" dirty="0">
                <a:latin typeface="Epilogue"/>
              </a:rPr>
              <a:t>Dépôt des revendications syndicales </a:t>
            </a:r>
            <a:r>
              <a:rPr lang="fr-CA" sz="2100" u="sng" dirty="0">
                <a:latin typeface="Epilogue"/>
              </a:rPr>
              <a:t>intersectorielles</a:t>
            </a:r>
            <a:r>
              <a:rPr lang="fr-CA" sz="2100" dirty="0">
                <a:latin typeface="Epilogue"/>
              </a:rPr>
              <a:t> // Front commun (CSQ – CSN – FTQ – APTS) : 28 octobre 2022</a:t>
            </a:r>
          </a:p>
          <a:p>
            <a:pPr marL="227965" indent="-227965">
              <a:lnSpc>
                <a:spcPct val="120000"/>
              </a:lnSpc>
            </a:pPr>
            <a:r>
              <a:rPr lang="fr-CA" sz="2100" dirty="0">
                <a:latin typeface="Epilogue"/>
              </a:rPr>
              <a:t>Dépôt des revendications syndicales </a:t>
            </a:r>
            <a:r>
              <a:rPr lang="fr-CA" sz="2100" u="sng" dirty="0">
                <a:latin typeface="Epilogue"/>
              </a:rPr>
              <a:t>sectorielles</a:t>
            </a:r>
            <a:r>
              <a:rPr lang="fr-CA" sz="2100" dirty="0">
                <a:latin typeface="Epilogue"/>
              </a:rPr>
              <a:t> // Fédération des syndicats de l’enseignement (FSE) : 31 octobre 2022</a:t>
            </a:r>
          </a:p>
          <a:p>
            <a:pPr marL="227965" indent="-227965">
              <a:spcBef>
                <a:spcPts val="600"/>
              </a:spcBef>
            </a:pPr>
            <a:r>
              <a:rPr lang="fr-CA" sz="2100" dirty="0">
                <a:latin typeface="Epilogue"/>
              </a:rPr>
              <a:t>Dépôts des offres du gouvernement :	- Un dépôt </a:t>
            </a:r>
            <a:r>
              <a:rPr lang="fr-CA" sz="2100" u="sng" dirty="0">
                <a:latin typeface="Epilogue"/>
              </a:rPr>
              <a:t>sectoriel</a:t>
            </a:r>
            <a:r>
              <a:rPr lang="fr-CA" sz="2100" dirty="0">
                <a:latin typeface="Epilogue"/>
              </a:rPr>
              <a:t> et </a:t>
            </a:r>
            <a:r>
              <a:rPr lang="fr-CA" sz="2100" u="sng" dirty="0">
                <a:latin typeface="Epilogue"/>
              </a:rPr>
              <a:t>intersectoriel</a:t>
            </a:r>
            <a:r>
              <a:rPr lang="fr-CA" sz="2100" dirty="0">
                <a:latin typeface="Epilogue"/>
              </a:rPr>
              <a:t> : 15 décembre 2022</a:t>
            </a:r>
          </a:p>
          <a:p>
            <a:pPr marL="0" indent="0">
              <a:spcBef>
                <a:spcPts val="600"/>
              </a:spcBef>
              <a:buNone/>
            </a:pPr>
            <a:r>
              <a:rPr lang="fr-CA" sz="2100" dirty="0">
                <a:latin typeface="Epilogue"/>
              </a:rPr>
              <a:t>					- Un dépôt </a:t>
            </a:r>
            <a:r>
              <a:rPr lang="fr-CA" sz="2100" u="sng" dirty="0">
                <a:latin typeface="Epilogue"/>
              </a:rPr>
              <a:t>sectorie</a:t>
            </a:r>
            <a:r>
              <a:rPr lang="fr-CA" sz="2100" dirty="0">
                <a:latin typeface="Epilogue"/>
              </a:rPr>
              <a:t>l « bonifié » : 22 février 2023 </a:t>
            </a:r>
          </a:p>
          <a:p>
            <a:pPr marL="457200" lvl="1" indent="0">
              <a:spcBef>
                <a:spcPts val="600"/>
              </a:spcBef>
              <a:buNone/>
            </a:pPr>
            <a:r>
              <a:rPr lang="fr-CA" sz="2100" dirty="0">
                <a:latin typeface="Epilogue"/>
              </a:rPr>
              <a:t>					- Un dépôt </a:t>
            </a:r>
            <a:r>
              <a:rPr lang="fr-CA" sz="2100" u="sng" dirty="0">
                <a:latin typeface="Epilogue"/>
              </a:rPr>
              <a:t>intersectoriel</a:t>
            </a:r>
            <a:r>
              <a:rPr lang="fr-CA" sz="2100" dirty="0">
                <a:latin typeface="Epilogue"/>
              </a:rPr>
              <a:t> « bonifié » : 27 mars 2023</a:t>
            </a:r>
          </a:p>
          <a:p>
            <a:pPr marL="457200" lvl="1" indent="0">
              <a:spcBef>
                <a:spcPts val="600"/>
              </a:spcBef>
              <a:buNone/>
            </a:pPr>
            <a:endParaRPr lang="fr-CA" sz="2100" dirty="0">
              <a:latin typeface="Epilogue"/>
            </a:endParaRPr>
          </a:p>
          <a:p>
            <a:pPr marL="227965" indent="-227965">
              <a:spcBef>
                <a:spcPts val="600"/>
              </a:spcBef>
            </a:pPr>
            <a:r>
              <a:rPr lang="fr-CA" sz="2100" dirty="0">
                <a:latin typeface="Epilogue"/>
              </a:rPr>
              <a:t>En date du 12 septembre 2023 :	- 35 rencontres à la table sectorielle (FSE) ont eu lieu.</a:t>
            </a:r>
          </a:p>
          <a:p>
            <a:pPr marL="0" indent="0">
              <a:spcBef>
                <a:spcPts val="600"/>
              </a:spcBef>
              <a:buNone/>
            </a:pPr>
            <a:r>
              <a:rPr lang="fr-CA" sz="2100" dirty="0">
                <a:latin typeface="Epilogue"/>
              </a:rPr>
              <a:t>					- 17 rencontres à la table intersectorielle (Front commun) 					   se sont tenues.</a:t>
            </a:r>
          </a:p>
          <a:p>
            <a:pPr marL="227965" indent="-227965">
              <a:lnSpc>
                <a:spcPct val="120000"/>
              </a:lnSpc>
              <a:spcBef>
                <a:spcPts val="2400"/>
              </a:spcBef>
            </a:pPr>
            <a:r>
              <a:rPr lang="fr-CA" sz="2100" dirty="0">
                <a:highlight>
                  <a:srgbClr val="FFFF00"/>
                </a:highlight>
                <a:latin typeface="Epilogue"/>
              </a:rPr>
              <a:t>Début de négociation : Lenteur + priorités du gouvernement uniquement</a:t>
            </a:r>
          </a:p>
        </p:txBody>
      </p:sp>
    </p:spTree>
    <p:extLst>
      <p:ext uri="{BB962C8B-B14F-4D97-AF65-F5344CB8AC3E}">
        <p14:creationId xmlns:p14="http://schemas.microsoft.com/office/powerpoint/2010/main" val="310298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20</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p:txBody>
          <a:bodyPr/>
          <a:lstStyle/>
          <a:p>
            <a:r>
              <a:rPr lang="fr-CA"/>
              <a:t>Des attaques injustifiées à notre régime de retraite</a:t>
            </a:r>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a:xfrm>
            <a:off x="577228" y="1609354"/>
            <a:ext cx="11138026" cy="4780467"/>
          </a:xfrm>
        </p:spPr>
        <p:txBody>
          <a:bodyPr>
            <a:normAutofit/>
          </a:bodyPr>
          <a:lstStyle/>
          <a:p>
            <a:pPr marL="0" indent="0" algn="just">
              <a:buNone/>
            </a:pPr>
            <a:r>
              <a:rPr lang="fr-CA" sz="2100" dirty="0"/>
              <a:t>Le gouvernement estime que les gens quittent trop tôt à la retraite et que </a:t>
            </a:r>
            <a:br>
              <a:rPr lang="fr-CA" sz="2100" dirty="0"/>
            </a:br>
            <a:r>
              <a:rPr lang="fr-CA" sz="2100" dirty="0"/>
              <a:t>le RREGOP y contribue. Il propose donc deux (2) mesures de détention des travailleuses et des travailleurs</a:t>
            </a:r>
            <a:r>
              <a:rPr lang="fr-CA" sz="2100" baseline="30000" dirty="0"/>
              <a:t>1</a:t>
            </a:r>
            <a:r>
              <a:rPr lang="fr-CA" sz="2100" dirty="0"/>
              <a:t> :</a:t>
            </a:r>
          </a:p>
          <a:p>
            <a:pPr marL="514350" indent="-514350">
              <a:spcBef>
                <a:spcPts val="2400"/>
              </a:spcBef>
              <a:buFont typeface="+mj-lt"/>
              <a:buAutoNum type="arabicPeriod"/>
            </a:pPr>
            <a:r>
              <a:rPr lang="fr-CA" sz="1800" dirty="0"/>
              <a:t>Pour les années de service à compter du 1</a:t>
            </a:r>
            <a:r>
              <a:rPr lang="fr-CA" sz="1800" baseline="30000" dirty="0"/>
              <a:t>er</a:t>
            </a:r>
            <a:r>
              <a:rPr lang="fr-CA" sz="1800" dirty="0"/>
              <a:t> janvier 2025, </a:t>
            </a:r>
            <a:r>
              <a:rPr lang="fr-CA" sz="1800" b="1" dirty="0"/>
              <a:t>une réduction de la rente du RREGOP</a:t>
            </a:r>
            <a:r>
              <a:rPr lang="fr-CA" sz="1800" dirty="0"/>
              <a:t> versée avant </a:t>
            </a:r>
            <a:br>
              <a:rPr lang="fr-CA" sz="1800" dirty="0"/>
            </a:br>
            <a:r>
              <a:rPr lang="fr-CA" sz="1800" dirty="0"/>
              <a:t>65 ans pouvant aller jusqu’à 30 % </a:t>
            </a:r>
            <a:r>
              <a:rPr lang="fr-CA" sz="1800" b="0" i="0" kern="1200" dirty="0">
                <a:latin typeface="Epilogue"/>
              </a:rPr>
              <a:t>et une légère hausse après 65 ans,</a:t>
            </a:r>
            <a:r>
              <a:rPr lang="fr-CA" sz="1800" dirty="0">
                <a:latin typeface="Epilogue"/>
              </a:rPr>
              <a:t> </a:t>
            </a:r>
            <a:r>
              <a:rPr lang="fr-CA" sz="1800" dirty="0"/>
              <a:t>au motif de la récente bonification du Régime des rentes du Québec (RRQ) mise en place pour l’ensemble des Québécoises et des Québécois. Au final, la formule proposée aurait pour effet une diminution significative de la valeur de la </a:t>
            </a:r>
            <a:r>
              <a:rPr lang="fr-CA" sz="1800" b="0" i="0" kern="1200" dirty="0">
                <a:latin typeface="Epilogue"/>
              </a:rPr>
              <a:t>rente sur la durée de vie moyenne.</a:t>
            </a:r>
            <a:endParaRPr lang="fr-CA" sz="1800" dirty="0"/>
          </a:p>
          <a:p>
            <a:pPr marL="514350" indent="-514350">
              <a:spcBef>
                <a:spcPts val="2400"/>
              </a:spcBef>
              <a:buFont typeface="+mj-lt"/>
              <a:buAutoNum type="arabicPeriod"/>
            </a:pPr>
            <a:r>
              <a:rPr lang="fr-CA" sz="1800" dirty="0"/>
              <a:t>Le</a:t>
            </a:r>
            <a:r>
              <a:rPr lang="fr-CA" sz="1800" b="1" dirty="0"/>
              <a:t> report de l’âge de retraite sans réduction pour les personnes ayant 35 ans de service</a:t>
            </a:r>
            <a:r>
              <a:rPr lang="fr-CA" sz="1800" dirty="0"/>
              <a:t> en forçant les travailleuses et les travailleurs qui ont été au service de la population 35 ans de leur vie à travailler jusqu’à un minimum de 57 ans, faute de quoi il leur imposerait une réduction de leur rente. Actuellement, aucun minimum d’âge n’est imposé.</a:t>
            </a:r>
          </a:p>
        </p:txBody>
      </p:sp>
      <p:sp>
        <p:nvSpPr>
          <p:cNvPr id="5" name="ZoneTexte 4">
            <a:extLst>
              <a:ext uri="{FF2B5EF4-FFF2-40B4-BE49-F238E27FC236}">
                <a16:creationId xmlns:a16="http://schemas.microsoft.com/office/drawing/2014/main" id="{1C6DDB44-5B7B-005F-AF7D-FBA3FF22A4FE}"/>
              </a:ext>
            </a:extLst>
          </p:cNvPr>
          <p:cNvSpPr txBox="1"/>
          <p:nvPr>
            <p:custDataLst>
              <p:tags r:id="rId4"/>
            </p:custDataLst>
          </p:nvPr>
        </p:nvSpPr>
        <p:spPr>
          <a:xfrm>
            <a:off x="577228" y="6390321"/>
            <a:ext cx="5109901" cy="276999"/>
          </a:xfrm>
          <a:prstGeom prst="rect">
            <a:avLst/>
          </a:prstGeom>
          <a:noFill/>
        </p:spPr>
        <p:txBody>
          <a:bodyPr wrap="square" rtlCol="0">
            <a:spAutoFit/>
          </a:bodyPr>
          <a:lstStyle/>
          <a:p>
            <a:r>
              <a:rPr lang="fr-CA" sz="1200" baseline="30000" dirty="0"/>
              <a:t>1</a:t>
            </a:r>
            <a:r>
              <a:rPr lang="fr-CA" sz="1200" dirty="0"/>
              <a:t> Pour en savoir plus, visitez frontcommun.org/info-</a:t>
            </a:r>
            <a:r>
              <a:rPr lang="fr-CA" sz="1200" dirty="0" err="1"/>
              <a:t>nego</a:t>
            </a:r>
            <a:r>
              <a:rPr lang="fr-CA" sz="1200" dirty="0"/>
              <a:t>-retraite/</a:t>
            </a:r>
          </a:p>
        </p:txBody>
      </p:sp>
    </p:spTree>
    <p:extLst>
      <p:ext uri="{BB962C8B-B14F-4D97-AF65-F5344CB8AC3E}">
        <p14:creationId xmlns:p14="http://schemas.microsoft.com/office/powerpoint/2010/main" val="280877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21</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a:xfrm>
            <a:off x="578721" y="-1"/>
            <a:ext cx="11328143" cy="1523958"/>
          </a:xfrm>
        </p:spPr>
        <p:txBody>
          <a:bodyPr/>
          <a:lstStyle/>
          <a:p>
            <a:r>
              <a:rPr lang="fr-CA" sz="4900" dirty="0"/>
              <a:t>Des attaques injustifiées à notre régime de retraite</a:t>
            </a:r>
            <a:r>
              <a:rPr lang="fr-CA" dirty="0"/>
              <a:t> </a:t>
            </a:r>
            <a:r>
              <a:rPr lang="fr-CA" sz="3200" dirty="0"/>
              <a:t>(suite)</a:t>
            </a:r>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a:xfrm>
            <a:off x="577228" y="1780674"/>
            <a:ext cx="11138026" cy="4609147"/>
          </a:xfrm>
        </p:spPr>
        <p:txBody>
          <a:bodyPr>
            <a:normAutofit/>
          </a:bodyPr>
          <a:lstStyle/>
          <a:p>
            <a:pPr>
              <a:spcBef>
                <a:spcPts val="2400"/>
              </a:spcBef>
            </a:pPr>
            <a:r>
              <a:rPr lang="fr-CA" sz="2100" dirty="0">
                <a:latin typeface="Epilogue"/>
              </a:rPr>
              <a:t>Le taux de capitalisation du RREGOP était de 115 % avec un surplus de 10,1 milliards $ en date de la dernière évaluation actuarielle (décembre 2020).</a:t>
            </a:r>
          </a:p>
          <a:p>
            <a:pPr marL="228597" lvl="1">
              <a:spcBef>
                <a:spcPts val="2400"/>
              </a:spcBef>
              <a:spcAft>
                <a:spcPts val="600"/>
              </a:spcAft>
            </a:pPr>
            <a:r>
              <a:rPr lang="fr-CA" sz="2100" dirty="0">
                <a:latin typeface="Epilogue"/>
              </a:rPr>
              <a:t>Un bon régime, efficace et à coût très raisonnable.</a:t>
            </a:r>
          </a:p>
          <a:p>
            <a:pPr marL="228597" lvl="1">
              <a:spcBef>
                <a:spcPts val="2400"/>
              </a:spcBef>
              <a:spcAft>
                <a:spcPts val="600"/>
              </a:spcAft>
            </a:pPr>
            <a:r>
              <a:rPr lang="fr-CA" sz="2100" dirty="0">
                <a:latin typeface="Epilogue"/>
              </a:rPr>
              <a:t>Le régime supplémentaire du RRQ est pour toutes les travailleuses et tous les travailleurs au Québec.</a:t>
            </a:r>
            <a:endParaRPr lang="fr-CA" sz="2100" dirty="0"/>
          </a:p>
          <a:p>
            <a:pPr marL="0" indent="0">
              <a:spcBef>
                <a:spcPts val="3000"/>
              </a:spcBef>
              <a:spcAft>
                <a:spcPts val="600"/>
              </a:spcAft>
              <a:buNone/>
            </a:pPr>
            <a:r>
              <a:rPr lang="fr-CA" sz="2100" dirty="0"/>
              <a:t>Le gouvernement reconnait l’excellente santé financière du RREGOP et prétend ne pas vouloir faire des économies sur le dos des travailleuses et des travailleurs. C’est pourtant exactement ce qu’il propose de faire.</a:t>
            </a:r>
            <a:endParaRPr lang="fr-CA" sz="2100" dirty="0">
              <a:latin typeface="Epilogue"/>
            </a:endParaRPr>
          </a:p>
        </p:txBody>
      </p:sp>
    </p:spTree>
    <p:extLst>
      <p:ext uri="{BB962C8B-B14F-4D97-AF65-F5344CB8AC3E}">
        <p14:creationId xmlns:p14="http://schemas.microsoft.com/office/powerpoint/2010/main" val="253201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22</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p:txBody>
          <a:bodyPr/>
          <a:lstStyle/>
          <a:p>
            <a:r>
              <a:rPr lang="fr-CA" dirty="0"/>
              <a:t>Des mesures de rétention volontaire</a:t>
            </a:r>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p:txBody>
          <a:bodyPr vert="horz" lIns="91440" tIns="45720" rIns="91440" bIns="45720" rtlCol="0" anchor="t">
            <a:normAutofit/>
          </a:bodyPr>
          <a:lstStyle/>
          <a:p>
            <a:pPr marL="227965" indent="-227965"/>
            <a:r>
              <a:rPr lang="fr-CA" sz="2100" dirty="0">
                <a:latin typeface="Epilogue"/>
              </a:rPr>
              <a:t>Nous proposons plusieurs mesures de rétention volontaire</a:t>
            </a:r>
            <a:r>
              <a:rPr lang="fr-CA" sz="2100" b="1" dirty="0">
                <a:latin typeface="Epilogue"/>
              </a:rPr>
              <a:t> </a:t>
            </a:r>
            <a:r>
              <a:rPr lang="fr-CA" sz="2100" dirty="0">
                <a:latin typeface="Epilogue"/>
              </a:rPr>
              <a:t>du personnel expérimenté sans impact sur le taux de cotisation, dont :</a:t>
            </a:r>
            <a:endParaRPr lang="fr-FR" sz="2100" dirty="0">
              <a:latin typeface="Epilogue"/>
            </a:endParaRPr>
          </a:p>
          <a:p>
            <a:pPr marL="913765" lvl="1" indent="-457200">
              <a:spcBef>
                <a:spcPts val="2400"/>
              </a:spcBef>
              <a:buFont typeface="+mj-lt"/>
              <a:buAutoNum type="arabicPeriod"/>
            </a:pPr>
            <a:r>
              <a:rPr lang="fr-CA" sz="2100" dirty="0">
                <a:latin typeface="Epilogue"/>
              </a:rPr>
              <a:t>L’amélioration des conditions de la retraite progressive (le gouvernement démontre une certaine ouverture);</a:t>
            </a:r>
          </a:p>
          <a:p>
            <a:pPr marL="913765" lvl="1" indent="-457200">
              <a:spcBef>
                <a:spcPts val="2400"/>
              </a:spcBef>
              <a:buFont typeface="+mj-lt"/>
              <a:buAutoNum type="arabicPeriod"/>
            </a:pPr>
            <a:r>
              <a:rPr lang="fr-CA" sz="2100" dirty="0">
                <a:latin typeface="Epilogue"/>
              </a:rPr>
              <a:t>La revalorisation de la rente pour une retraite après 65 ans;</a:t>
            </a:r>
          </a:p>
          <a:p>
            <a:pPr marL="913765" lvl="1" indent="-457200">
              <a:spcBef>
                <a:spcPts val="2400"/>
              </a:spcBef>
              <a:buFont typeface="+mj-lt"/>
              <a:buAutoNum type="arabicPeriod"/>
            </a:pPr>
            <a:r>
              <a:rPr lang="fr-CA" sz="2100" dirty="0">
                <a:latin typeface="Epilogue"/>
              </a:rPr>
              <a:t>L’augmentation de l’âge maximal de participation au RREGOP de 69 à 71 ans </a:t>
            </a:r>
            <a:br>
              <a:rPr lang="fr-CA" sz="2100" dirty="0">
                <a:latin typeface="Epilogue"/>
              </a:rPr>
            </a:br>
            <a:r>
              <a:rPr lang="fr-CA" sz="2100" dirty="0">
                <a:latin typeface="Epilogue"/>
              </a:rPr>
              <a:t>(le gouvernement démontre une certaine ouverture).</a:t>
            </a:r>
          </a:p>
          <a:p>
            <a:pPr marL="227965" indent="-227965">
              <a:spcBef>
                <a:spcPts val="3000"/>
              </a:spcBef>
            </a:pPr>
            <a:r>
              <a:rPr lang="fr-CA" sz="2100" dirty="0">
                <a:latin typeface="Epilogue"/>
              </a:rPr>
              <a:t>Nous proposons également des mesures structurantes pour stabiliser le taux de cotisation dans le contexte de la maturité croissante du RREGOP.</a:t>
            </a:r>
            <a:endParaRPr lang="fr-CA" sz="2100" strike="sngStrike" dirty="0">
              <a:highlight>
                <a:srgbClr val="FF0000"/>
              </a:highlight>
              <a:latin typeface="Epilogue"/>
            </a:endParaRPr>
          </a:p>
        </p:txBody>
      </p:sp>
    </p:spTree>
    <p:extLst>
      <p:ext uri="{BB962C8B-B14F-4D97-AF65-F5344CB8AC3E}">
        <p14:creationId xmlns:p14="http://schemas.microsoft.com/office/powerpoint/2010/main" val="318251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A03D98-A9FC-8FAD-451C-D01BCEA52E3F}"/>
              </a:ext>
            </a:extLst>
          </p:cNvPr>
          <p:cNvSpPr>
            <a:spLocks noGrp="1"/>
          </p:cNvSpPr>
          <p:nvPr>
            <p:ph type="sldNum" sz="quarter" idx="12"/>
            <p:custDataLst>
              <p:tags r:id="rId1"/>
            </p:custDataLst>
          </p:nvPr>
        </p:nvSpPr>
        <p:spPr/>
        <p:txBody>
          <a:bodyPr/>
          <a:lstStyle/>
          <a:p>
            <a:fld id="{CB4B3EF7-0E3E-C746-BEA3-A898439CAD76}" type="slidenum">
              <a:rPr lang="fr-FR" smtClean="0"/>
              <a:pPr/>
              <a:t>23</a:t>
            </a:fld>
            <a:endParaRPr lang="fr-FR"/>
          </a:p>
        </p:txBody>
      </p:sp>
      <p:sp>
        <p:nvSpPr>
          <p:cNvPr id="3" name="Titre 2">
            <a:extLst>
              <a:ext uri="{FF2B5EF4-FFF2-40B4-BE49-F238E27FC236}">
                <a16:creationId xmlns:a16="http://schemas.microsoft.com/office/drawing/2014/main" id="{264028DA-75A6-D00B-D598-661BDB9C6919}"/>
              </a:ext>
            </a:extLst>
          </p:cNvPr>
          <p:cNvSpPr>
            <a:spLocks noGrp="1"/>
          </p:cNvSpPr>
          <p:nvPr>
            <p:ph type="title"/>
            <p:custDataLst>
              <p:tags r:id="rId2"/>
            </p:custDataLst>
          </p:nvPr>
        </p:nvSpPr>
        <p:spPr/>
        <p:txBody>
          <a:bodyPr/>
          <a:lstStyle/>
          <a:p>
            <a:r>
              <a:rPr lang="fr-CA" sz="5100"/>
              <a:t>Des mesures de rétention volontaire</a:t>
            </a:r>
            <a:r>
              <a:rPr lang="fr-CA"/>
              <a:t> </a:t>
            </a:r>
            <a:r>
              <a:rPr lang="fr-CA" sz="2800"/>
              <a:t>(suite)</a:t>
            </a:r>
            <a:endParaRPr lang="fr-CA"/>
          </a:p>
        </p:txBody>
      </p:sp>
      <p:sp>
        <p:nvSpPr>
          <p:cNvPr id="4" name="Espace réservé du contenu 3">
            <a:extLst>
              <a:ext uri="{FF2B5EF4-FFF2-40B4-BE49-F238E27FC236}">
                <a16:creationId xmlns:a16="http://schemas.microsoft.com/office/drawing/2014/main" id="{F0E67669-09D4-C38C-B666-DE315DD48CEA}"/>
              </a:ext>
            </a:extLst>
          </p:cNvPr>
          <p:cNvSpPr>
            <a:spLocks noGrp="1"/>
          </p:cNvSpPr>
          <p:nvPr>
            <p:ph idx="1"/>
            <p:custDataLst>
              <p:tags r:id="rId3"/>
            </p:custDataLst>
          </p:nvPr>
        </p:nvSpPr>
        <p:spPr>
          <a:xfrm>
            <a:off x="578722" y="1523957"/>
            <a:ext cx="11138026" cy="4817849"/>
          </a:xfrm>
        </p:spPr>
        <p:txBody>
          <a:bodyPr>
            <a:normAutofit fontScale="92500" lnSpcReduction="10000"/>
          </a:bodyPr>
          <a:lstStyle/>
          <a:p>
            <a:pPr marL="227965" indent="-227965"/>
            <a:r>
              <a:rPr lang="fr-CA" sz="2000" dirty="0">
                <a:latin typeface="Epilogue"/>
              </a:rPr>
              <a:t>De son côté, le gouvernement propose un programme comprenant deux (2)</a:t>
            </a:r>
            <a:r>
              <a:rPr lang="fr-FR" sz="2000" dirty="0">
                <a:latin typeface="Epilogue"/>
              </a:rPr>
              <a:t> mesures temporaires (5 ans) pour les personnes qui continueraient à travailler à temps complet au-delà de l’atteinte de leur date de retraite sans réduction au RREGOP :</a:t>
            </a:r>
            <a:endParaRPr lang="fr-FR" sz="2100" dirty="0">
              <a:latin typeface="Epilogue"/>
            </a:endParaRPr>
          </a:p>
          <a:p>
            <a:pPr marL="800094" lvl="1" indent="-342900">
              <a:spcBef>
                <a:spcPts val="1800"/>
              </a:spcBef>
              <a:buFont typeface="+mj-lt"/>
              <a:buAutoNum type="arabicPeriod"/>
            </a:pPr>
            <a:r>
              <a:rPr lang="fr-CA" sz="1800" dirty="0">
                <a:latin typeface="Epilogue"/>
              </a:rPr>
              <a:t>Une bonification de la rente de 2 % par année supplémentaire travaillée;</a:t>
            </a:r>
          </a:p>
          <a:p>
            <a:pPr marL="800094" lvl="1" indent="-342900">
              <a:spcBef>
                <a:spcPts val="15600"/>
              </a:spcBef>
              <a:buFont typeface="+mj-lt"/>
              <a:buAutoNum type="arabicPeriod"/>
            </a:pPr>
            <a:r>
              <a:rPr lang="fr-CA" sz="1800" dirty="0">
                <a:latin typeface="Epilogue"/>
              </a:rPr>
              <a:t>Une cotisation au RREGOP réduite de 50 %, représentant une économie annuelle de 889 $ pour un salaire de </a:t>
            </a:r>
            <a:br>
              <a:rPr lang="fr-CA" sz="1800" dirty="0">
                <a:latin typeface="Epilogue"/>
              </a:rPr>
            </a:br>
            <a:r>
              <a:rPr lang="fr-CA" sz="1800" dirty="0">
                <a:latin typeface="Epilogue"/>
              </a:rPr>
              <a:t>40 000 $ et de 2 974 $ pour un salaire de 80 000 $.</a:t>
            </a:r>
          </a:p>
          <a:p>
            <a:pPr marL="457194" lvl="1" indent="0">
              <a:spcBef>
                <a:spcPts val="1200"/>
              </a:spcBef>
              <a:buNone/>
            </a:pPr>
            <a:r>
              <a:rPr lang="fr-CA" sz="1900" b="1" dirty="0">
                <a:latin typeface="Epilogue"/>
              </a:rPr>
              <a:t>Nous sommes disposés à discuter d'incitatifs volontaires. Par contre, le gouvernement lie toute mesure de rétention volontaire éventuelle du personnel expérimenté à ses attaques injustifiées. Pour lui, c’est un tout. Cela empêche toute négociation actuellement.</a:t>
            </a:r>
            <a:endParaRPr lang="fr-CA" sz="1900" dirty="0">
              <a:latin typeface="Epilogue"/>
            </a:endParaRPr>
          </a:p>
          <a:p>
            <a:pPr marL="457194" lvl="1" indent="0">
              <a:buNone/>
            </a:pPr>
            <a:endParaRPr lang="fr-CA" sz="1100" dirty="0">
              <a:latin typeface="Epilogue"/>
            </a:endParaRPr>
          </a:p>
          <a:p>
            <a:pPr marL="457194" lvl="1" indent="0">
              <a:buNone/>
            </a:pPr>
            <a:endParaRPr lang="fr-CA" sz="2300" dirty="0">
              <a:highlight>
                <a:srgbClr val="00FFFF"/>
              </a:highlight>
              <a:latin typeface="Epilogue"/>
            </a:endParaRPr>
          </a:p>
          <a:p>
            <a:pPr marL="457194" lvl="1" indent="0">
              <a:buNone/>
            </a:pPr>
            <a:endParaRPr lang="fr-CA" sz="1800" dirty="0">
              <a:highlight>
                <a:srgbClr val="00FFFF"/>
              </a:highlight>
              <a:latin typeface="Epilogue"/>
            </a:endParaRPr>
          </a:p>
        </p:txBody>
      </p:sp>
      <p:graphicFrame>
        <p:nvGraphicFramePr>
          <p:cNvPr id="5" name="Tableau 5">
            <a:extLst>
              <a:ext uri="{FF2B5EF4-FFF2-40B4-BE49-F238E27FC236}">
                <a16:creationId xmlns:a16="http://schemas.microsoft.com/office/drawing/2014/main" id="{1690D041-6C48-E33A-163E-3B3EC1ECB8FB}"/>
              </a:ext>
            </a:extLst>
          </p:cNvPr>
          <p:cNvGraphicFramePr>
            <a:graphicFrameLocks noGrp="1"/>
          </p:cNvGraphicFramePr>
          <p:nvPr>
            <p:custDataLst>
              <p:tags r:id="rId4"/>
            </p:custDataLst>
            <p:extLst>
              <p:ext uri="{D42A27DB-BD31-4B8C-83A1-F6EECF244321}">
                <p14:modId xmlns:p14="http://schemas.microsoft.com/office/powerpoint/2010/main" val="4172902430"/>
              </p:ext>
            </p:extLst>
          </p:nvPr>
        </p:nvGraphicFramePr>
        <p:xfrm>
          <a:off x="1586628" y="2824195"/>
          <a:ext cx="9397515" cy="1656769"/>
        </p:xfrm>
        <a:graphic>
          <a:graphicData uri="http://schemas.openxmlformats.org/drawingml/2006/table">
            <a:tbl>
              <a:tblPr firstRow="1" firstCol="1" bandRow="1">
                <a:tableStyleId>{93296810-A885-4BE3-A3E7-6D5BEEA58F35}</a:tableStyleId>
              </a:tblPr>
              <a:tblGrid>
                <a:gridCol w="1543050">
                  <a:extLst>
                    <a:ext uri="{9D8B030D-6E8A-4147-A177-3AD203B41FA5}">
                      <a16:colId xmlns:a16="http://schemas.microsoft.com/office/drawing/2014/main" val="4222309346"/>
                    </a:ext>
                  </a:extLst>
                </a:gridCol>
                <a:gridCol w="2215956">
                  <a:extLst>
                    <a:ext uri="{9D8B030D-6E8A-4147-A177-3AD203B41FA5}">
                      <a16:colId xmlns:a16="http://schemas.microsoft.com/office/drawing/2014/main" val="2204919924"/>
                    </a:ext>
                  </a:extLst>
                </a:gridCol>
                <a:gridCol w="1879503">
                  <a:extLst>
                    <a:ext uri="{9D8B030D-6E8A-4147-A177-3AD203B41FA5}">
                      <a16:colId xmlns:a16="http://schemas.microsoft.com/office/drawing/2014/main" val="2688873705"/>
                    </a:ext>
                  </a:extLst>
                </a:gridCol>
                <a:gridCol w="1879503">
                  <a:extLst>
                    <a:ext uri="{9D8B030D-6E8A-4147-A177-3AD203B41FA5}">
                      <a16:colId xmlns:a16="http://schemas.microsoft.com/office/drawing/2014/main" val="2610164197"/>
                    </a:ext>
                  </a:extLst>
                </a:gridCol>
                <a:gridCol w="1879503">
                  <a:extLst>
                    <a:ext uri="{9D8B030D-6E8A-4147-A177-3AD203B41FA5}">
                      <a16:colId xmlns:a16="http://schemas.microsoft.com/office/drawing/2014/main" val="771717995"/>
                    </a:ext>
                  </a:extLst>
                </a:gridCol>
              </a:tblGrid>
              <a:tr h="766033">
                <a:tc>
                  <a:txBody>
                    <a:bodyPr/>
                    <a:lstStyle/>
                    <a:p>
                      <a:pPr algn="ctr"/>
                      <a:r>
                        <a:rPr lang="fr-CA" sz="1200" b="0" dirty="0">
                          <a:solidFill>
                            <a:srgbClr val="FFFFFF"/>
                          </a:solidFill>
                          <a:latin typeface="Epilogue"/>
                        </a:rPr>
                        <a:t>Années supplémentaires</a:t>
                      </a:r>
                    </a:p>
                    <a:p>
                      <a:pPr algn="ctr"/>
                      <a:r>
                        <a:rPr lang="fr-CA" sz="1200" b="0" dirty="0">
                          <a:solidFill>
                            <a:srgbClr val="FFFFFF"/>
                          </a:solidFill>
                          <a:latin typeface="Epilogue"/>
                        </a:rPr>
                        <a:t> travaillées </a:t>
                      </a:r>
                      <a:endParaRPr lang="fr-FR" dirty="0"/>
                    </a:p>
                  </a:txBody>
                  <a:tcPr anchor="ctr"/>
                </a:tc>
                <a:tc>
                  <a:txBody>
                    <a:bodyPr/>
                    <a:lstStyle/>
                    <a:p>
                      <a:pPr algn="ctr"/>
                      <a:r>
                        <a:rPr lang="fr-CA" sz="1200" b="0" dirty="0">
                          <a:solidFill>
                            <a:srgbClr val="FFFFFF"/>
                          </a:solidFill>
                          <a:latin typeface="Epilogue"/>
                        </a:rPr>
                        <a:t>2 % par année </a:t>
                      </a:r>
                    </a:p>
                    <a:p>
                      <a:pPr algn="ctr"/>
                      <a:r>
                        <a:rPr lang="fr-CA" sz="1200" b="0" dirty="0">
                          <a:solidFill>
                            <a:srgbClr val="FFFFFF"/>
                          </a:solidFill>
                          <a:latin typeface="Epilogue"/>
                        </a:rPr>
                        <a:t>supplémentaire</a:t>
                      </a:r>
                    </a:p>
                  </a:txBody>
                  <a:tcPr anchor="ctr"/>
                </a:tc>
                <a:tc>
                  <a:txBody>
                    <a:bodyPr/>
                    <a:lstStyle/>
                    <a:p>
                      <a:pPr algn="ctr"/>
                      <a:r>
                        <a:rPr lang="fr-CA" sz="1200" b="0">
                          <a:solidFill>
                            <a:srgbClr val="FFFFFF"/>
                          </a:solidFill>
                          <a:latin typeface="Epilogue"/>
                        </a:rPr>
                        <a:t>Augmentation de la rente pour une rente annuelle de 20 000 $</a:t>
                      </a:r>
                    </a:p>
                  </a:txBody>
                  <a:tcPr anchor="ctr"/>
                </a:tc>
                <a:tc>
                  <a:txBody>
                    <a:bodyPr/>
                    <a:lstStyle/>
                    <a:p>
                      <a:pPr algn="ctr"/>
                      <a:r>
                        <a:rPr lang="fr-CA" sz="1200" b="0" strike="noStrike">
                          <a:solidFill>
                            <a:srgbClr val="FFFFFF"/>
                          </a:solidFill>
                          <a:latin typeface="Epilogue"/>
                        </a:rPr>
                        <a:t>Augmentation de la rente pour une rente annuelle de 35 000 $</a:t>
                      </a:r>
                    </a:p>
                  </a:txBody>
                  <a:tcPr anchor="ctr"/>
                </a:tc>
                <a:tc>
                  <a:txBody>
                    <a:bodyPr/>
                    <a:lstStyle/>
                    <a:p>
                      <a:pPr marL="0" marR="0" lvl="0" indent="0" algn="ctr" defTabSz="914389" rtl="0" eaLnBrk="1" fontAlgn="auto" latinLnBrk="0" hangingPunct="1">
                        <a:lnSpc>
                          <a:spcPct val="100000"/>
                        </a:lnSpc>
                        <a:spcBef>
                          <a:spcPts val="0"/>
                        </a:spcBef>
                        <a:spcAft>
                          <a:spcPts val="0"/>
                        </a:spcAft>
                        <a:buClrTx/>
                        <a:buSzTx/>
                        <a:buFontTx/>
                        <a:buNone/>
                        <a:tabLst/>
                        <a:defRPr/>
                      </a:pPr>
                      <a:r>
                        <a:rPr lang="fr-CA" sz="1200" b="0">
                          <a:solidFill>
                            <a:srgbClr val="FFFFFF"/>
                          </a:solidFill>
                          <a:latin typeface="Epilogue"/>
                        </a:rPr>
                        <a:t>Augmentation de la rente pour une rente annuelle de 50 000 $</a:t>
                      </a:r>
                    </a:p>
                  </a:txBody>
                  <a:tcPr anchor="ctr"/>
                </a:tc>
                <a:extLst>
                  <a:ext uri="{0D108BD9-81ED-4DB2-BD59-A6C34878D82A}">
                    <a16:rowId xmlns:a16="http://schemas.microsoft.com/office/drawing/2014/main" val="3687876400"/>
                  </a:ext>
                </a:extLst>
              </a:tr>
              <a:tr h="445368">
                <a:tc>
                  <a:txBody>
                    <a:bodyPr/>
                    <a:lstStyle/>
                    <a:p>
                      <a:pPr algn="ctr"/>
                      <a:r>
                        <a:rPr lang="fr-CA" sz="1300" b="0">
                          <a:solidFill>
                            <a:srgbClr val="FFFFFF"/>
                          </a:solidFill>
                          <a:latin typeface="Epilogue"/>
                        </a:rPr>
                        <a:t>1</a:t>
                      </a:r>
                    </a:p>
                  </a:txBody>
                  <a:tcPr anchor="ctr"/>
                </a:tc>
                <a:tc>
                  <a:txBody>
                    <a:bodyPr/>
                    <a:lstStyle/>
                    <a:p>
                      <a:pPr algn="ctr"/>
                      <a:r>
                        <a:rPr lang="fr-CA" sz="1300" b="0" dirty="0">
                          <a:latin typeface="Epilogue"/>
                        </a:rPr>
                        <a:t>2 %</a:t>
                      </a:r>
                    </a:p>
                  </a:txBody>
                  <a:tcPr anchor="ctr"/>
                </a:tc>
                <a:tc>
                  <a:txBody>
                    <a:bodyPr/>
                    <a:lstStyle/>
                    <a:p>
                      <a:pPr algn="ctr"/>
                      <a:r>
                        <a:rPr lang="fr-CA" sz="1300" b="0" dirty="0">
                          <a:latin typeface="Epilogue"/>
                        </a:rPr>
                        <a:t>400 $</a:t>
                      </a:r>
                    </a:p>
                  </a:txBody>
                  <a:tcPr anchor="ctr"/>
                </a:tc>
                <a:tc>
                  <a:txBody>
                    <a:bodyPr/>
                    <a:lstStyle/>
                    <a:p>
                      <a:pPr algn="ctr"/>
                      <a:r>
                        <a:rPr lang="fr-CA" sz="1300" b="0" strike="noStrike">
                          <a:latin typeface="Epilogue"/>
                        </a:rPr>
                        <a:t>700 $</a:t>
                      </a:r>
                    </a:p>
                  </a:txBody>
                  <a:tcPr anchor="ctr"/>
                </a:tc>
                <a:tc>
                  <a:txBody>
                    <a:bodyPr/>
                    <a:lstStyle/>
                    <a:p>
                      <a:pPr algn="ctr"/>
                      <a:r>
                        <a:rPr lang="fr-CA" sz="1300" b="0">
                          <a:latin typeface="Epilogue"/>
                        </a:rPr>
                        <a:t>1 000 $</a:t>
                      </a:r>
                    </a:p>
                  </a:txBody>
                  <a:tcPr anchor="ctr"/>
                </a:tc>
                <a:extLst>
                  <a:ext uri="{0D108BD9-81ED-4DB2-BD59-A6C34878D82A}">
                    <a16:rowId xmlns:a16="http://schemas.microsoft.com/office/drawing/2014/main" val="81592727"/>
                  </a:ext>
                </a:extLst>
              </a:tr>
              <a:tr h="445368">
                <a:tc>
                  <a:txBody>
                    <a:bodyPr/>
                    <a:lstStyle/>
                    <a:p>
                      <a:pPr algn="ctr"/>
                      <a:r>
                        <a:rPr lang="fr-CA" sz="1300" b="0" dirty="0">
                          <a:solidFill>
                            <a:srgbClr val="FFFFFF"/>
                          </a:solidFill>
                          <a:latin typeface="Epilogue"/>
                        </a:rPr>
                        <a:t>2</a:t>
                      </a:r>
                    </a:p>
                  </a:txBody>
                  <a:tcPr anchor="ctr"/>
                </a:tc>
                <a:tc>
                  <a:txBody>
                    <a:bodyPr/>
                    <a:lstStyle/>
                    <a:p>
                      <a:pPr algn="ctr"/>
                      <a:r>
                        <a:rPr lang="fr-CA" sz="1300" b="0">
                          <a:latin typeface="Epilogue"/>
                        </a:rPr>
                        <a:t>4 %</a:t>
                      </a:r>
                    </a:p>
                  </a:txBody>
                  <a:tcPr anchor="ctr"/>
                </a:tc>
                <a:tc>
                  <a:txBody>
                    <a:bodyPr/>
                    <a:lstStyle/>
                    <a:p>
                      <a:pPr algn="ctr"/>
                      <a:r>
                        <a:rPr lang="fr-CA" sz="1300" b="0" dirty="0">
                          <a:latin typeface="Epilogue"/>
                        </a:rPr>
                        <a:t>800 $</a:t>
                      </a:r>
                    </a:p>
                  </a:txBody>
                  <a:tcPr anchor="ctr"/>
                </a:tc>
                <a:tc>
                  <a:txBody>
                    <a:bodyPr/>
                    <a:lstStyle/>
                    <a:p>
                      <a:pPr algn="ctr"/>
                      <a:r>
                        <a:rPr lang="fr-CA" sz="1300" b="0" strike="noStrike" dirty="0">
                          <a:latin typeface="Epilogue"/>
                        </a:rPr>
                        <a:t>1 400 $</a:t>
                      </a:r>
                    </a:p>
                  </a:txBody>
                  <a:tcPr anchor="ctr"/>
                </a:tc>
                <a:tc>
                  <a:txBody>
                    <a:bodyPr/>
                    <a:lstStyle/>
                    <a:p>
                      <a:pPr algn="ctr"/>
                      <a:r>
                        <a:rPr lang="fr-CA" sz="1300" b="0" dirty="0">
                          <a:latin typeface="Epilogue"/>
                        </a:rPr>
                        <a:t>2 000 $</a:t>
                      </a:r>
                    </a:p>
                  </a:txBody>
                  <a:tcPr anchor="ctr"/>
                </a:tc>
                <a:extLst>
                  <a:ext uri="{0D108BD9-81ED-4DB2-BD59-A6C34878D82A}">
                    <a16:rowId xmlns:a16="http://schemas.microsoft.com/office/drawing/2014/main" val="2403293388"/>
                  </a:ext>
                </a:extLst>
              </a:tr>
            </a:tbl>
          </a:graphicData>
        </a:graphic>
      </p:graphicFrame>
    </p:spTree>
    <p:extLst>
      <p:ext uri="{BB962C8B-B14F-4D97-AF65-F5344CB8AC3E}">
        <p14:creationId xmlns:p14="http://schemas.microsoft.com/office/powerpoint/2010/main" val="288032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18EFD-C598-76F7-F1C7-372E821CF548}"/>
              </a:ext>
            </a:extLst>
          </p:cNvPr>
          <p:cNvSpPr>
            <a:spLocks noGrp="1"/>
          </p:cNvSpPr>
          <p:nvPr>
            <p:ph type="ctrTitle"/>
            <p:custDataLst>
              <p:tags r:id="rId1"/>
            </p:custDataLst>
          </p:nvPr>
        </p:nvSpPr>
        <p:spPr>
          <a:xfrm>
            <a:off x="5639644" y="1520728"/>
            <a:ext cx="6226262" cy="1728404"/>
          </a:xfrm>
        </p:spPr>
        <p:txBody>
          <a:bodyPr/>
          <a:lstStyle/>
          <a:p>
            <a:r>
              <a:rPr lang="fr-CA" dirty="0"/>
              <a:t>4. Les droits parentaux</a:t>
            </a:r>
          </a:p>
        </p:txBody>
      </p:sp>
      <p:sp>
        <p:nvSpPr>
          <p:cNvPr id="4" name="Sous-titre 3">
            <a:extLst>
              <a:ext uri="{FF2B5EF4-FFF2-40B4-BE49-F238E27FC236}">
                <a16:creationId xmlns:a16="http://schemas.microsoft.com/office/drawing/2014/main" id="{BE14C77E-47EE-C38E-8717-187F18036903}"/>
              </a:ext>
            </a:extLst>
          </p:cNvPr>
          <p:cNvSpPr>
            <a:spLocks noGrp="1"/>
          </p:cNvSpPr>
          <p:nvPr>
            <p:ph type="subTitle" idx="1"/>
            <p:custDataLst>
              <p:tags r:id="rId2"/>
            </p:custDataLst>
          </p:nvPr>
        </p:nvSpPr>
        <p:spPr/>
        <p:txBody>
          <a:bodyPr>
            <a:normAutofit/>
          </a:bodyPr>
          <a:lstStyle/>
          <a:p>
            <a:r>
              <a:rPr lang="fr-CA" sz="2000"/>
              <a:t>Un gouvernement qui estime que l’amélioration du régime des droits parentaux mettrait en péril les services à la population</a:t>
            </a:r>
          </a:p>
        </p:txBody>
      </p:sp>
    </p:spTree>
    <p:extLst>
      <p:ext uri="{BB962C8B-B14F-4D97-AF65-F5344CB8AC3E}">
        <p14:creationId xmlns:p14="http://schemas.microsoft.com/office/powerpoint/2010/main" val="303424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EFE8678-A440-4CBB-79F9-490C51D28E4C}"/>
              </a:ext>
            </a:extLst>
          </p:cNvPr>
          <p:cNvSpPr>
            <a:spLocks noGrp="1"/>
          </p:cNvSpPr>
          <p:nvPr>
            <p:ph type="sldNum" sz="quarter" idx="12"/>
            <p:custDataLst>
              <p:tags r:id="rId1"/>
            </p:custDataLst>
          </p:nvPr>
        </p:nvSpPr>
        <p:spPr/>
        <p:txBody>
          <a:bodyPr/>
          <a:lstStyle/>
          <a:p>
            <a:fld id="{CB4B3EF7-0E3E-C746-BEA3-A898439CAD76}" type="slidenum">
              <a:rPr lang="fr-FR" smtClean="0"/>
              <a:pPr/>
              <a:t>25</a:t>
            </a:fld>
            <a:endParaRPr lang="fr-FR"/>
          </a:p>
        </p:txBody>
      </p:sp>
      <p:sp>
        <p:nvSpPr>
          <p:cNvPr id="6" name="Titre 5">
            <a:extLst>
              <a:ext uri="{FF2B5EF4-FFF2-40B4-BE49-F238E27FC236}">
                <a16:creationId xmlns:a16="http://schemas.microsoft.com/office/drawing/2014/main" id="{97A46A81-356D-6C06-D629-01CFC170F07C}"/>
              </a:ext>
            </a:extLst>
          </p:cNvPr>
          <p:cNvSpPr>
            <a:spLocks noGrp="1"/>
          </p:cNvSpPr>
          <p:nvPr>
            <p:ph type="title"/>
            <p:custDataLst>
              <p:tags r:id="rId2"/>
            </p:custDataLst>
          </p:nvPr>
        </p:nvSpPr>
        <p:spPr/>
        <p:txBody>
          <a:bodyPr/>
          <a:lstStyle/>
          <a:p>
            <a:r>
              <a:rPr lang="fr-CA" sz="5050">
                <a:latin typeface="Thunder SemBd"/>
              </a:rPr>
              <a:t>Le régime de droits parentaux</a:t>
            </a:r>
            <a:endParaRPr lang="fr-FR"/>
          </a:p>
        </p:txBody>
      </p:sp>
      <p:sp>
        <p:nvSpPr>
          <p:cNvPr id="3" name="Espace réservé du contenu 2">
            <a:extLst>
              <a:ext uri="{FF2B5EF4-FFF2-40B4-BE49-F238E27FC236}">
                <a16:creationId xmlns:a16="http://schemas.microsoft.com/office/drawing/2014/main" id="{2A357FF2-6F90-1564-B666-43E113ABB93B}"/>
              </a:ext>
            </a:extLst>
          </p:cNvPr>
          <p:cNvSpPr>
            <a:spLocks noGrp="1"/>
          </p:cNvSpPr>
          <p:nvPr>
            <p:ph idx="1"/>
            <p:custDataLst>
              <p:tags r:id="rId3"/>
            </p:custDataLst>
          </p:nvPr>
        </p:nvSpPr>
        <p:spPr>
          <a:xfrm>
            <a:off x="578722" y="1523957"/>
            <a:ext cx="11138026" cy="4998435"/>
          </a:xfrm>
        </p:spPr>
        <p:txBody>
          <a:bodyPr vert="horz" lIns="91440" tIns="45720" rIns="91440" bIns="45720" rtlCol="0" anchor="t">
            <a:normAutofit/>
          </a:bodyPr>
          <a:lstStyle/>
          <a:p>
            <a:pPr marL="227965" indent="-227965">
              <a:spcBef>
                <a:spcPts val="2400"/>
              </a:spcBef>
            </a:pPr>
            <a:r>
              <a:rPr lang="fr-CA" sz="2000" dirty="0">
                <a:latin typeface="Epilogue"/>
              </a:rPr>
              <a:t>Le gouvernement considère que le régime est mature, qu’il répond aux besoins des personnes salariées et que son amélioration nuirait aux services à la population.</a:t>
            </a:r>
            <a:endParaRPr lang="fr-FR" sz="2000" dirty="0"/>
          </a:p>
          <a:p>
            <a:pPr marL="227965" indent="-227965">
              <a:spcBef>
                <a:spcPts val="1800"/>
              </a:spcBef>
            </a:pPr>
            <a:r>
              <a:rPr lang="fr-CA" sz="2000" dirty="0">
                <a:latin typeface="Epilogue"/>
              </a:rPr>
              <a:t>À l'exception de notre revendication visant à permettre plus de souplesse aux parents qui souhaitent bénéficier de l’ensemble des prestations supplémentaires du RQAP lorsqu’ils se partagent un nombre minimal de semaines de prestations parentales, le gouvernement ne démontre aucune ouverture à nos autres revendications, notamment :</a:t>
            </a:r>
          </a:p>
          <a:p>
            <a:pPr marL="742950" lvl="1" indent="-285750">
              <a:spcBef>
                <a:spcPts val="1200"/>
              </a:spcBef>
              <a:buFontTx/>
              <a:buChar char="—"/>
            </a:pPr>
            <a:r>
              <a:rPr lang="fr-CA" sz="1800" dirty="0">
                <a:latin typeface="Epilogue"/>
              </a:rPr>
              <a:t>L’augmentation du nombre de semaines du congé de paternité et d’adoption​;</a:t>
            </a:r>
            <a:endParaRPr lang="fr-CA" sz="1800" dirty="0"/>
          </a:p>
          <a:p>
            <a:pPr marL="742950" lvl="1" indent="-285750">
              <a:spcBef>
                <a:spcPts val="1200"/>
              </a:spcBef>
              <a:buFontTx/>
              <a:buChar char="—"/>
            </a:pPr>
            <a:r>
              <a:rPr lang="fr-CA" sz="1800" dirty="0">
                <a:latin typeface="Epilogue"/>
              </a:rPr>
              <a:t>L’élargissement des motifs de congés spéciaux à l’occasion de la grossesse et l’augmentation de la banque avec solde;</a:t>
            </a:r>
            <a:endParaRPr lang="fr-CA" sz="1800" dirty="0"/>
          </a:p>
          <a:p>
            <a:pPr marL="742950" lvl="1" indent="-285750">
              <a:spcBef>
                <a:spcPts val="1200"/>
              </a:spcBef>
              <a:buFontTx/>
              <a:buChar char="—"/>
            </a:pPr>
            <a:r>
              <a:rPr lang="fr-CA" sz="1800" dirty="0">
                <a:latin typeface="Epilogue"/>
              </a:rPr>
              <a:t>La suspension du congé de maternité lors de mises à pied cycliques ou de vacances.</a:t>
            </a:r>
          </a:p>
          <a:p>
            <a:pPr marL="342906" indent="-342900">
              <a:spcBef>
                <a:spcPts val="2400"/>
              </a:spcBef>
            </a:pPr>
            <a:r>
              <a:rPr lang="fr-CA" sz="2000" dirty="0">
                <a:latin typeface="Epilogue"/>
              </a:rPr>
              <a:t>La partie patronale demande de revoir la formule de calcul de l’indemnité de congé de maternité alors que nous nous sommes entendus en 2019 sur le fait que celle-ci était adéquate.</a:t>
            </a:r>
            <a:endParaRPr lang="fr-CA" sz="2000" dirty="0"/>
          </a:p>
          <a:p>
            <a:pPr marL="457200" lvl="1" indent="0">
              <a:spcBef>
                <a:spcPts val="1200"/>
              </a:spcBef>
              <a:buNone/>
            </a:pPr>
            <a:endParaRPr lang="fr-CA" sz="1800" dirty="0">
              <a:latin typeface="Epilogue"/>
            </a:endParaRPr>
          </a:p>
        </p:txBody>
      </p:sp>
    </p:spTree>
    <p:extLst>
      <p:ext uri="{BB962C8B-B14F-4D97-AF65-F5344CB8AC3E}">
        <p14:creationId xmlns:p14="http://schemas.microsoft.com/office/powerpoint/2010/main" val="348781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57A748E-045C-83FE-266D-B52D8DA52CB7}"/>
              </a:ext>
            </a:extLst>
          </p:cNvPr>
          <p:cNvSpPr>
            <a:spLocks noGrp="1"/>
          </p:cNvSpPr>
          <p:nvPr>
            <p:ph type="ctrTitle"/>
            <p:custDataLst>
              <p:tags r:id="rId1"/>
            </p:custDataLst>
          </p:nvPr>
        </p:nvSpPr>
        <p:spPr>
          <a:xfrm>
            <a:off x="4519153" y="1663331"/>
            <a:ext cx="6226262" cy="1585801"/>
          </a:xfrm>
        </p:spPr>
        <p:txBody>
          <a:bodyPr/>
          <a:lstStyle/>
          <a:p>
            <a:r>
              <a:rPr lang="fr-CA" sz="5200" dirty="0"/>
              <a:t>5. Nos revendications ignorées</a:t>
            </a:r>
          </a:p>
        </p:txBody>
      </p:sp>
      <p:sp>
        <p:nvSpPr>
          <p:cNvPr id="5" name="Sous-titre 4">
            <a:extLst>
              <a:ext uri="{FF2B5EF4-FFF2-40B4-BE49-F238E27FC236}">
                <a16:creationId xmlns:a16="http://schemas.microsoft.com/office/drawing/2014/main" id="{8002BB4E-4392-BA7A-B96D-C9F00F68FBF9}"/>
              </a:ext>
            </a:extLst>
          </p:cNvPr>
          <p:cNvSpPr>
            <a:spLocks noGrp="1"/>
          </p:cNvSpPr>
          <p:nvPr>
            <p:ph type="subTitle" idx="1"/>
            <p:custDataLst>
              <p:tags r:id="rId2"/>
            </p:custDataLst>
          </p:nvPr>
        </p:nvSpPr>
        <p:spPr/>
        <p:txBody>
          <a:bodyPr>
            <a:normAutofit/>
          </a:bodyPr>
          <a:lstStyle/>
          <a:p>
            <a:r>
              <a:rPr lang="fr-CA" sz="2100"/>
              <a:t>Un gouvernement qui n’en a que pour ses seules priorités</a:t>
            </a:r>
          </a:p>
        </p:txBody>
      </p:sp>
    </p:spTree>
    <p:extLst>
      <p:ext uri="{BB962C8B-B14F-4D97-AF65-F5344CB8AC3E}">
        <p14:creationId xmlns:p14="http://schemas.microsoft.com/office/powerpoint/2010/main" val="110875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10322D-5E30-1FD3-FDB7-020725D99FF1}"/>
              </a:ext>
            </a:extLst>
          </p:cNvPr>
          <p:cNvSpPr>
            <a:spLocks noGrp="1"/>
          </p:cNvSpPr>
          <p:nvPr>
            <p:ph type="sldNum" sz="quarter" idx="12"/>
            <p:custDataLst>
              <p:tags r:id="rId1"/>
            </p:custDataLst>
          </p:nvPr>
        </p:nvSpPr>
        <p:spPr/>
        <p:txBody>
          <a:bodyPr/>
          <a:lstStyle/>
          <a:p>
            <a:fld id="{CB4B3EF7-0E3E-C746-BEA3-A898439CAD76}" type="slidenum">
              <a:rPr lang="fr-FR" smtClean="0"/>
              <a:pPr/>
              <a:t>27</a:t>
            </a:fld>
            <a:endParaRPr lang="fr-FR"/>
          </a:p>
        </p:txBody>
      </p:sp>
      <p:sp>
        <p:nvSpPr>
          <p:cNvPr id="3" name="Titre 2">
            <a:extLst>
              <a:ext uri="{FF2B5EF4-FFF2-40B4-BE49-F238E27FC236}">
                <a16:creationId xmlns:a16="http://schemas.microsoft.com/office/drawing/2014/main" id="{682D641F-8C58-29C1-4203-F472BF5F6533}"/>
              </a:ext>
            </a:extLst>
          </p:cNvPr>
          <p:cNvSpPr>
            <a:spLocks noGrp="1"/>
          </p:cNvSpPr>
          <p:nvPr>
            <p:ph type="title"/>
            <p:custDataLst>
              <p:tags r:id="rId2"/>
            </p:custDataLst>
          </p:nvPr>
        </p:nvSpPr>
        <p:spPr/>
        <p:txBody>
          <a:bodyPr/>
          <a:lstStyle/>
          <a:p>
            <a:r>
              <a:rPr lang="fr-FR" sz="5100">
                <a:latin typeface="Thunder SemBd"/>
              </a:rPr>
              <a:t>Nos revendications ignorées</a:t>
            </a:r>
            <a:endParaRPr lang="fr-FR"/>
          </a:p>
        </p:txBody>
      </p:sp>
      <p:sp>
        <p:nvSpPr>
          <p:cNvPr id="7" name="Espace réservé du contenu 6">
            <a:extLst>
              <a:ext uri="{FF2B5EF4-FFF2-40B4-BE49-F238E27FC236}">
                <a16:creationId xmlns:a16="http://schemas.microsoft.com/office/drawing/2014/main" id="{09BFB359-EAA0-3419-CBCB-F5D6A589E33A}"/>
              </a:ext>
            </a:extLst>
          </p:cNvPr>
          <p:cNvSpPr>
            <a:spLocks noGrp="1"/>
          </p:cNvSpPr>
          <p:nvPr>
            <p:ph idx="1"/>
            <p:custDataLst>
              <p:tags r:id="rId3"/>
            </p:custDataLst>
          </p:nvPr>
        </p:nvSpPr>
        <p:spPr>
          <a:xfrm>
            <a:off x="578722" y="1632154"/>
            <a:ext cx="11128381" cy="4919173"/>
          </a:xfrm>
        </p:spPr>
        <p:txBody>
          <a:bodyPr vert="horz" lIns="91440" tIns="45720" rIns="91440" bIns="45720" rtlCol="0" anchor="t">
            <a:normAutofit/>
          </a:bodyPr>
          <a:lstStyle/>
          <a:p>
            <a:pPr marL="227965" indent="-227965"/>
            <a:r>
              <a:rPr lang="fr-FR" sz="1900" b="1" dirty="0">
                <a:latin typeface="Epilogue"/>
              </a:rPr>
              <a:t>Les assurances collectives :</a:t>
            </a:r>
            <a:r>
              <a:rPr lang="fr-FR" sz="1900" dirty="0">
                <a:latin typeface="Epilogue"/>
              </a:rPr>
              <a:t> alors que le coût des primes liées aux régimes collectifs d’assurance maladie est en hausse importante chaque année, le gouvernement refuse de bonifier la contribution de l'employeur, d'accorder celle-ci aux catégories de personnel qui n'en bénéficient pas et d'octroyer la pleine contribution au grand nombre de travailleuses et de travailleurs à temps partiel - qui n’ont droit à seulement 50 % de celle-ci - comme nous le revendiquons.</a:t>
            </a:r>
          </a:p>
          <a:p>
            <a:pPr marL="227965" indent="-227965"/>
            <a:r>
              <a:rPr lang="fr-FR" sz="1900" b="1" dirty="0">
                <a:latin typeface="Epilogue"/>
              </a:rPr>
              <a:t>Les lanceurs d'alerte</a:t>
            </a:r>
            <a:r>
              <a:rPr lang="fr-FR" sz="1900" b="1" strike="sngStrike" dirty="0">
                <a:latin typeface="Epilogue"/>
              </a:rPr>
              <a:t>s</a:t>
            </a:r>
            <a:r>
              <a:rPr lang="fr-FR" sz="1900" b="1" dirty="0">
                <a:latin typeface="Epilogue"/>
              </a:rPr>
              <a:t> :</a:t>
            </a:r>
            <a:r>
              <a:rPr lang="fr-FR" sz="1900" dirty="0">
                <a:latin typeface="Epilogue"/>
              </a:rPr>
              <a:t> tandis que différents ministres ont affirmé vouloir mettre fin à l'omerta dans les milieux de travail, le gouvernement affirme maintenant que la loi offre tout l'encadrement nécessaire pour protéger celles et ceux qui veulent dénoncer des actes répréhensibles.</a:t>
            </a:r>
            <a:endParaRPr lang="fr-FR" sz="1900" dirty="0"/>
          </a:p>
        </p:txBody>
      </p:sp>
    </p:spTree>
    <p:extLst>
      <p:ext uri="{BB962C8B-B14F-4D97-AF65-F5344CB8AC3E}">
        <p14:creationId xmlns:p14="http://schemas.microsoft.com/office/powerpoint/2010/main" val="2821912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3A804-DA95-8371-4CE8-7ABAE81797BA}"/>
              </a:ext>
            </a:extLst>
          </p:cNvPr>
          <p:cNvSpPr>
            <a:spLocks noGrp="1"/>
          </p:cNvSpPr>
          <p:nvPr>
            <p:ph type="ctrTitle"/>
            <p:custDataLst>
              <p:tags r:id="rId1"/>
            </p:custDataLst>
          </p:nvPr>
        </p:nvSpPr>
        <p:spPr>
          <a:xfrm>
            <a:off x="4519153" y="2312227"/>
            <a:ext cx="6226262" cy="936905"/>
          </a:xfrm>
        </p:spPr>
        <p:txBody>
          <a:bodyPr/>
          <a:lstStyle/>
          <a:p>
            <a:r>
              <a:rPr lang="fr-CA" dirty="0"/>
              <a:t>6. La grève</a:t>
            </a:r>
          </a:p>
        </p:txBody>
      </p:sp>
      <p:sp>
        <p:nvSpPr>
          <p:cNvPr id="3" name="Sous-titre 2">
            <a:extLst>
              <a:ext uri="{FF2B5EF4-FFF2-40B4-BE49-F238E27FC236}">
                <a16:creationId xmlns:a16="http://schemas.microsoft.com/office/drawing/2014/main" id="{C216980E-9F0A-A57E-3137-4E56326AFE54}"/>
              </a:ext>
            </a:extLst>
          </p:cNvPr>
          <p:cNvSpPr>
            <a:spLocks noGrp="1"/>
          </p:cNvSpPr>
          <p:nvPr>
            <p:ph type="subTitle" idx="1"/>
            <p:custDataLst>
              <p:tags r:id="rId2"/>
            </p:custDataLst>
          </p:nvPr>
        </p:nvSpPr>
        <p:spPr/>
        <p:txBody>
          <a:bodyPr/>
          <a:lstStyle/>
          <a:p>
            <a:r>
              <a:rPr lang="fr-CA"/>
              <a:t>L’ultime moyen de pression</a:t>
            </a:r>
          </a:p>
        </p:txBody>
      </p:sp>
    </p:spTree>
    <p:extLst>
      <p:ext uri="{BB962C8B-B14F-4D97-AF65-F5344CB8AC3E}">
        <p14:creationId xmlns:p14="http://schemas.microsoft.com/office/powerpoint/2010/main" val="52303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4784FA-9377-3F93-CF07-92FA2D4FB2C0}"/>
              </a:ext>
            </a:extLst>
          </p:cNvPr>
          <p:cNvSpPr>
            <a:spLocks noGrp="1"/>
          </p:cNvSpPr>
          <p:nvPr>
            <p:ph type="sldNum" sz="quarter" idx="12"/>
            <p:custDataLst>
              <p:tags r:id="rId1"/>
            </p:custDataLst>
          </p:nvPr>
        </p:nvSpPr>
        <p:spPr/>
        <p:txBody>
          <a:bodyPr/>
          <a:lstStyle/>
          <a:p>
            <a:fld id="{CB4B3EF7-0E3E-C746-BEA3-A898439CAD76}" type="slidenum">
              <a:rPr lang="fr-FR" smtClean="0"/>
              <a:pPr/>
              <a:t>29</a:t>
            </a:fld>
            <a:endParaRPr lang="fr-FR"/>
          </a:p>
        </p:txBody>
      </p:sp>
      <p:sp>
        <p:nvSpPr>
          <p:cNvPr id="3" name="Titre 2">
            <a:extLst>
              <a:ext uri="{FF2B5EF4-FFF2-40B4-BE49-F238E27FC236}">
                <a16:creationId xmlns:a16="http://schemas.microsoft.com/office/drawing/2014/main" id="{268F8E92-05F2-75AC-8EE5-D87704377F0F}"/>
              </a:ext>
            </a:extLst>
          </p:cNvPr>
          <p:cNvSpPr>
            <a:spLocks noGrp="1"/>
          </p:cNvSpPr>
          <p:nvPr>
            <p:ph type="title"/>
            <p:custDataLst>
              <p:tags r:id="rId2"/>
            </p:custDataLst>
          </p:nvPr>
        </p:nvSpPr>
        <p:spPr/>
        <p:txBody>
          <a:bodyPr>
            <a:normAutofit/>
          </a:bodyPr>
          <a:lstStyle/>
          <a:p>
            <a:r>
              <a:rPr lang="fr-CA" sz="5100"/>
              <a:t>L’intensification des moyens de pression</a:t>
            </a:r>
          </a:p>
        </p:txBody>
      </p:sp>
      <p:sp>
        <p:nvSpPr>
          <p:cNvPr id="4" name="Espace réservé du contenu 3">
            <a:extLst>
              <a:ext uri="{FF2B5EF4-FFF2-40B4-BE49-F238E27FC236}">
                <a16:creationId xmlns:a16="http://schemas.microsoft.com/office/drawing/2014/main" id="{0ECAF92A-4D03-CE88-7227-95E6E13F23B3}"/>
              </a:ext>
            </a:extLst>
          </p:cNvPr>
          <p:cNvSpPr>
            <a:spLocks noGrp="1"/>
          </p:cNvSpPr>
          <p:nvPr>
            <p:ph idx="1"/>
            <p:custDataLst>
              <p:tags r:id="rId3"/>
            </p:custDataLst>
          </p:nvPr>
        </p:nvSpPr>
        <p:spPr/>
        <p:txBody>
          <a:bodyPr vert="horz" lIns="91440" tIns="45720" rIns="91440" bIns="45720" rtlCol="0" anchor="t">
            <a:normAutofit/>
          </a:bodyPr>
          <a:lstStyle/>
          <a:p>
            <a:pPr marL="227965" indent="-227965">
              <a:spcBef>
                <a:spcPts val="2000"/>
              </a:spcBef>
            </a:pPr>
            <a:r>
              <a:rPr lang="fr-CA" sz="2000" dirty="0">
                <a:latin typeface="Epilogue"/>
              </a:rPr>
              <a:t>En mai 2023, le Front commun obtenait le mandat d’intensifier les moyens de pression et de planifier le recours stratégique à la grève au moment jugé opportun en fonction de l’évolution de la négociation.</a:t>
            </a:r>
          </a:p>
          <a:p>
            <a:pPr marL="227965" indent="-227965">
              <a:spcBef>
                <a:spcPts val="2000"/>
              </a:spcBef>
            </a:pPr>
            <a:r>
              <a:rPr lang="fr-CA" sz="2000" dirty="0">
                <a:latin typeface="Epilogue"/>
              </a:rPr>
              <a:t>La multiplication et l’intensification des moyens de pression et de visibilité depuis lors, notamment dans les milieux de travail, mettent de la pression sur le gouvernement.</a:t>
            </a:r>
          </a:p>
          <a:p>
            <a:pPr marL="227965" indent="-227965">
              <a:spcBef>
                <a:spcPts val="2000"/>
              </a:spcBef>
            </a:pPr>
            <a:r>
              <a:rPr lang="fr-CA" sz="2000" dirty="0">
                <a:latin typeface="Epilogue"/>
              </a:rPr>
              <a:t>La mobilisation continue à s’intensifier.</a:t>
            </a:r>
          </a:p>
          <a:p>
            <a:pPr marL="227965" indent="-227965">
              <a:spcBef>
                <a:spcPts val="2000"/>
              </a:spcBef>
            </a:pPr>
            <a:r>
              <a:rPr lang="fr-CA" sz="2000" dirty="0">
                <a:latin typeface="Epilogue"/>
              </a:rPr>
              <a:t>Malheureusement, comme l’indique le rapport de négociation, cette intensification n’a pas encore suffi à ébranler le gouvernement. </a:t>
            </a:r>
          </a:p>
          <a:p>
            <a:pPr marL="227965" indent="-227965">
              <a:spcBef>
                <a:spcPts val="2000"/>
              </a:spcBef>
            </a:pPr>
            <a:r>
              <a:rPr lang="fr-CA" sz="2000" dirty="0">
                <a:latin typeface="Epilogue"/>
              </a:rPr>
              <a:t>La menace d’une grève des travailleuses et des travailleurs réunis en Front commun est de nature à inquiéter réellement le gouvernement et à faire progresser la négociation.</a:t>
            </a:r>
          </a:p>
        </p:txBody>
      </p:sp>
    </p:spTree>
    <p:extLst>
      <p:ext uri="{BB962C8B-B14F-4D97-AF65-F5344CB8AC3E}">
        <p14:creationId xmlns:p14="http://schemas.microsoft.com/office/powerpoint/2010/main" val="19382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5639644" y="1520728"/>
            <a:ext cx="6226262" cy="1728404"/>
          </a:xfrm>
        </p:spPr>
        <p:txBody>
          <a:bodyPr anchor="b">
            <a:normAutofit/>
          </a:bodyPr>
          <a:lstStyle/>
          <a:p>
            <a:r>
              <a:rPr lang="fr-CA" dirty="0"/>
              <a:t>1. Négociation sectorielle</a:t>
            </a:r>
          </a:p>
        </p:txBody>
      </p:sp>
      <p:sp>
        <p:nvSpPr>
          <p:cNvPr id="8" name="Subtitle 2">
            <a:extLst>
              <a:ext uri="{FF2B5EF4-FFF2-40B4-BE49-F238E27FC236}">
                <a16:creationId xmlns:a16="http://schemas.microsoft.com/office/drawing/2014/main" id="{3F02A222-A652-F64F-82F4-9C06C72414FD}"/>
              </a:ext>
            </a:extLst>
          </p:cNvPr>
          <p:cNvSpPr>
            <a:spLocks noGrp="1"/>
          </p:cNvSpPr>
          <p:nvPr>
            <p:ph type="subTitle" idx="1"/>
          </p:nvPr>
        </p:nvSpPr>
        <p:spPr>
          <a:xfrm>
            <a:off x="5639644" y="3563116"/>
            <a:ext cx="6226262" cy="1933492"/>
          </a:xfrm>
        </p:spPr>
        <p:txBody>
          <a:bodyPr/>
          <a:lstStyle/>
          <a:p>
            <a:endParaRPr lang="en-US"/>
          </a:p>
        </p:txBody>
      </p:sp>
    </p:spTree>
    <p:extLst>
      <p:ext uri="{BB962C8B-B14F-4D97-AF65-F5344CB8AC3E}">
        <p14:creationId xmlns:p14="http://schemas.microsoft.com/office/powerpoint/2010/main" val="12342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76E0CF-FACC-6577-D04A-2CEE2BFD8228}"/>
              </a:ext>
            </a:extLst>
          </p:cNvPr>
          <p:cNvSpPr>
            <a:spLocks noGrp="1"/>
          </p:cNvSpPr>
          <p:nvPr>
            <p:ph type="sldNum" sz="quarter" idx="12"/>
            <p:custDataLst>
              <p:tags r:id="rId1"/>
            </p:custDataLst>
          </p:nvPr>
        </p:nvSpPr>
        <p:spPr/>
        <p:txBody>
          <a:bodyPr/>
          <a:lstStyle/>
          <a:p>
            <a:fld id="{CB4B3EF7-0E3E-C746-BEA3-A898439CAD76}" type="slidenum">
              <a:rPr lang="fr-FR" smtClean="0"/>
              <a:pPr/>
              <a:t>30</a:t>
            </a:fld>
            <a:endParaRPr lang="fr-FR"/>
          </a:p>
        </p:txBody>
      </p:sp>
      <p:sp>
        <p:nvSpPr>
          <p:cNvPr id="2" name="Title 1">
            <a:extLst>
              <a:ext uri="{FF2B5EF4-FFF2-40B4-BE49-F238E27FC236}">
                <a16:creationId xmlns:a16="http://schemas.microsoft.com/office/drawing/2014/main" id="{401EEE18-FBEC-5A46-12CA-AC7978C2E896}"/>
              </a:ext>
            </a:extLst>
          </p:cNvPr>
          <p:cNvSpPr>
            <a:spLocks noGrp="1"/>
          </p:cNvSpPr>
          <p:nvPr>
            <p:ph type="title"/>
            <p:custDataLst>
              <p:tags r:id="rId2"/>
            </p:custDataLst>
          </p:nvPr>
        </p:nvSpPr>
        <p:spPr/>
        <p:txBody>
          <a:bodyPr>
            <a:normAutofit/>
          </a:bodyPr>
          <a:lstStyle/>
          <a:p>
            <a:r>
              <a:rPr lang="fr-CA" sz="5100"/>
              <a:t>C'est</a:t>
            </a:r>
            <a:r>
              <a:rPr lang="en-US" sz="5100"/>
              <a:t> quoi, la </a:t>
            </a:r>
            <a:r>
              <a:rPr lang="fr-CA" sz="5100"/>
              <a:t>grève</a:t>
            </a:r>
            <a:r>
              <a:rPr lang="en-US" sz="5100"/>
              <a:t> ?</a:t>
            </a:r>
          </a:p>
        </p:txBody>
      </p:sp>
      <p:sp>
        <p:nvSpPr>
          <p:cNvPr id="3" name="Content Placeholder 2">
            <a:extLst>
              <a:ext uri="{FF2B5EF4-FFF2-40B4-BE49-F238E27FC236}">
                <a16:creationId xmlns:a16="http://schemas.microsoft.com/office/drawing/2014/main" id="{A797F806-A00B-A7CB-9B5E-6F89E41A02DE}"/>
              </a:ext>
            </a:extLst>
          </p:cNvPr>
          <p:cNvSpPr>
            <a:spLocks noGrp="1"/>
          </p:cNvSpPr>
          <p:nvPr>
            <p:ph idx="1"/>
            <p:custDataLst>
              <p:tags r:id="rId3"/>
            </p:custDataLst>
          </p:nvPr>
        </p:nvSpPr>
        <p:spPr/>
        <p:txBody>
          <a:bodyPr vert="horz" lIns="91440" tIns="45720" rIns="91440" bIns="45720" rtlCol="0" anchor="t">
            <a:normAutofit/>
          </a:bodyPr>
          <a:lstStyle/>
          <a:p>
            <a:pPr marL="227965" indent="-227965">
              <a:spcBef>
                <a:spcPts val="2000"/>
              </a:spcBef>
            </a:pPr>
            <a:r>
              <a:rPr lang="fr-CA" sz="2000" dirty="0">
                <a:latin typeface="Epilogue"/>
              </a:rPr>
              <a:t>C'est le moyen de pression ultime qui, tout au long de l’histoire du mouvement syndical, a permis de lutter contre l’arbitraire patronal et de défendre les droits des travailleuses et des travailleurs.</a:t>
            </a:r>
          </a:p>
          <a:p>
            <a:pPr marL="227965" indent="-227965">
              <a:spcBef>
                <a:spcPts val="2000"/>
              </a:spcBef>
            </a:pPr>
            <a:r>
              <a:rPr lang="fr-CA" sz="2000" dirty="0">
                <a:latin typeface="Epilogue"/>
              </a:rPr>
              <a:t>C’est l’un des piliers de la justice sociale et de la démocratie.</a:t>
            </a:r>
          </a:p>
          <a:p>
            <a:pPr marL="227965" indent="-227965">
              <a:spcBef>
                <a:spcPts val="2000"/>
              </a:spcBef>
            </a:pPr>
            <a:r>
              <a:rPr lang="fr-CA" sz="2000" dirty="0">
                <a:latin typeface="Epilogue"/>
              </a:rPr>
              <a:t>C’est la démonstration ultime du caractère essentiel de la contribution des travailleuses et des travailleurs.</a:t>
            </a:r>
          </a:p>
          <a:p>
            <a:pPr marL="227965" indent="-227965">
              <a:spcBef>
                <a:spcPts val="2000"/>
              </a:spcBef>
            </a:pPr>
            <a:r>
              <a:rPr lang="fr-CA" sz="2000" dirty="0">
                <a:latin typeface="Epilogue"/>
              </a:rPr>
              <a:t>La grève, c’est la liberté de refuser de vendre son travail en deçà du prix qu’on demande.</a:t>
            </a:r>
          </a:p>
          <a:p>
            <a:pPr marL="227965" indent="-227965">
              <a:spcBef>
                <a:spcPts val="2000"/>
              </a:spcBef>
            </a:pPr>
            <a:r>
              <a:rPr lang="fr-CA" sz="2000" dirty="0">
                <a:latin typeface="Epilogue"/>
              </a:rPr>
              <a:t>C'est souvent la seule manière de gagner nos luttes, d'améliorer nos conditions de travail et d’avoir de meilleurs salaires.</a:t>
            </a:r>
          </a:p>
          <a:p>
            <a:pPr marL="227965" indent="-227965">
              <a:spcBef>
                <a:spcPts val="2000"/>
              </a:spcBef>
            </a:pPr>
            <a:endParaRPr lang="fr-CA" sz="2000" dirty="0"/>
          </a:p>
        </p:txBody>
      </p:sp>
    </p:spTree>
    <p:extLst>
      <p:ext uri="{BB962C8B-B14F-4D97-AF65-F5344CB8AC3E}">
        <p14:creationId xmlns:p14="http://schemas.microsoft.com/office/powerpoint/2010/main" val="2296087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76E0CF-FACC-6577-D04A-2CEE2BFD8228}"/>
              </a:ext>
            </a:extLst>
          </p:cNvPr>
          <p:cNvSpPr>
            <a:spLocks noGrp="1"/>
          </p:cNvSpPr>
          <p:nvPr>
            <p:ph type="sldNum" sz="quarter" idx="12"/>
            <p:custDataLst>
              <p:tags r:id="rId1"/>
            </p:custDataLst>
          </p:nvPr>
        </p:nvSpPr>
        <p:spPr/>
        <p:txBody>
          <a:bodyPr/>
          <a:lstStyle/>
          <a:p>
            <a:fld id="{CB4B3EF7-0E3E-C746-BEA3-A898439CAD76}" type="slidenum">
              <a:rPr lang="fr-FR" smtClean="0"/>
              <a:pPr/>
              <a:t>31</a:t>
            </a:fld>
            <a:endParaRPr lang="fr-FR"/>
          </a:p>
        </p:txBody>
      </p:sp>
      <p:sp>
        <p:nvSpPr>
          <p:cNvPr id="2" name="Title 1">
            <a:extLst>
              <a:ext uri="{FF2B5EF4-FFF2-40B4-BE49-F238E27FC236}">
                <a16:creationId xmlns:a16="http://schemas.microsoft.com/office/drawing/2014/main" id="{401EEE18-FBEC-5A46-12CA-AC7978C2E896}"/>
              </a:ext>
            </a:extLst>
          </p:cNvPr>
          <p:cNvSpPr>
            <a:spLocks noGrp="1"/>
          </p:cNvSpPr>
          <p:nvPr>
            <p:ph type="title"/>
            <p:custDataLst>
              <p:tags r:id="rId2"/>
            </p:custDataLst>
          </p:nvPr>
        </p:nvSpPr>
        <p:spPr/>
        <p:txBody>
          <a:bodyPr>
            <a:normAutofit/>
          </a:bodyPr>
          <a:lstStyle/>
          <a:p>
            <a:r>
              <a:rPr lang="fr-CA" sz="5100" dirty="0"/>
              <a:t>C'est</a:t>
            </a:r>
            <a:r>
              <a:rPr lang="en-US" sz="5100" dirty="0"/>
              <a:t> quoi, la </a:t>
            </a:r>
            <a:r>
              <a:rPr lang="fr-CA" sz="5100" dirty="0"/>
              <a:t>grève</a:t>
            </a:r>
            <a:r>
              <a:rPr lang="en-US" sz="5100" dirty="0"/>
              <a:t> ? </a:t>
            </a:r>
            <a:r>
              <a:rPr lang="en-US" sz="3200" dirty="0"/>
              <a:t>(suite)</a:t>
            </a:r>
          </a:p>
        </p:txBody>
      </p:sp>
      <p:sp>
        <p:nvSpPr>
          <p:cNvPr id="3" name="Content Placeholder 2">
            <a:extLst>
              <a:ext uri="{FF2B5EF4-FFF2-40B4-BE49-F238E27FC236}">
                <a16:creationId xmlns:a16="http://schemas.microsoft.com/office/drawing/2014/main" id="{A797F806-A00B-A7CB-9B5E-6F89E41A02DE}"/>
              </a:ext>
            </a:extLst>
          </p:cNvPr>
          <p:cNvSpPr>
            <a:spLocks noGrp="1"/>
          </p:cNvSpPr>
          <p:nvPr>
            <p:ph idx="1"/>
            <p:custDataLst>
              <p:tags r:id="rId3"/>
            </p:custDataLst>
          </p:nvPr>
        </p:nvSpPr>
        <p:spPr/>
        <p:txBody>
          <a:bodyPr vert="horz" lIns="91440" tIns="45720" rIns="91440" bIns="45720" rtlCol="0" anchor="t">
            <a:normAutofit/>
          </a:bodyPr>
          <a:lstStyle/>
          <a:p>
            <a:r>
              <a:rPr lang="fr-CA" dirty="0"/>
              <a:t>Plusieurs croient à tort qu’en faisant la grève, on paie nos propres augmentations. C’est une vision réductrice de l’efficacité de la grève comme moyen d’améliorer nos conditions de travail.  </a:t>
            </a:r>
          </a:p>
          <a:p>
            <a:r>
              <a:rPr lang="fr-CA" dirty="0"/>
              <a:t>Il faut plutôt voir la grève comme un investissement pour l’avenir.</a:t>
            </a:r>
          </a:p>
          <a:p>
            <a:r>
              <a:rPr lang="fr-CA" dirty="0"/>
              <a:t>Si le gouvernement économise sur nos salaires dans l’immédiat, nos gains, eux, sont durables. </a:t>
            </a:r>
          </a:p>
          <a:p>
            <a:r>
              <a:rPr lang="fr-CA" dirty="0"/>
              <a:t>Chaque point de pourcentage d’augmentation supplémentaire vient bonifier :</a:t>
            </a:r>
          </a:p>
          <a:p>
            <a:pPr lvl="1"/>
            <a:r>
              <a:rPr lang="fr-CA" dirty="0"/>
              <a:t>Notre salaire jusqu’à la fin de notre carrière;</a:t>
            </a:r>
          </a:p>
          <a:p>
            <a:pPr lvl="1"/>
            <a:r>
              <a:rPr lang="fr-CA" dirty="0"/>
              <a:t>Nos rentes de retraite jusqu’à la fin de nos jours.</a:t>
            </a:r>
          </a:p>
          <a:p>
            <a:endParaRPr lang="fr-CA" dirty="0"/>
          </a:p>
        </p:txBody>
      </p:sp>
    </p:spTree>
    <p:extLst>
      <p:ext uri="{BB962C8B-B14F-4D97-AF65-F5344CB8AC3E}">
        <p14:creationId xmlns:p14="http://schemas.microsoft.com/office/powerpoint/2010/main" val="15837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76E0CF-FACC-6577-D04A-2CEE2BFD8228}"/>
              </a:ext>
            </a:extLst>
          </p:cNvPr>
          <p:cNvSpPr>
            <a:spLocks noGrp="1"/>
          </p:cNvSpPr>
          <p:nvPr>
            <p:ph type="sldNum" sz="quarter" idx="12"/>
            <p:custDataLst>
              <p:tags r:id="rId1"/>
            </p:custDataLst>
          </p:nvPr>
        </p:nvSpPr>
        <p:spPr/>
        <p:txBody>
          <a:bodyPr/>
          <a:lstStyle/>
          <a:p>
            <a:fld id="{CB4B3EF7-0E3E-C746-BEA3-A898439CAD76}" type="slidenum">
              <a:rPr lang="fr-FR" smtClean="0"/>
              <a:pPr/>
              <a:t>32</a:t>
            </a:fld>
            <a:endParaRPr lang="fr-FR"/>
          </a:p>
        </p:txBody>
      </p:sp>
      <p:sp>
        <p:nvSpPr>
          <p:cNvPr id="2" name="Title 1">
            <a:extLst>
              <a:ext uri="{FF2B5EF4-FFF2-40B4-BE49-F238E27FC236}">
                <a16:creationId xmlns:a16="http://schemas.microsoft.com/office/drawing/2014/main" id="{401EEE18-FBEC-5A46-12CA-AC7978C2E896}"/>
              </a:ext>
            </a:extLst>
          </p:cNvPr>
          <p:cNvSpPr>
            <a:spLocks noGrp="1"/>
          </p:cNvSpPr>
          <p:nvPr>
            <p:ph type="title"/>
            <p:custDataLst>
              <p:tags r:id="rId2"/>
            </p:custDataLst>
          </p:nvPr>
        </p:nvSpPr>
        <p:spPr/>
        <p:txBody>
          <a:bodyPr>
            <a:normAutofit/>
          </a:bodyPr>
          <a:lstStyle/>
          <a:p>
            <a:r>
              <a:rPr lang="fr-CA" sz="5100" dirty="0"/>
              <a:t>C'est</a:t>
            </a:r>
            <a:r>
              <a:rPr lang="en-US" sz="5100" dirty="0"/>
              <a:t> quoi, la </a:t>
            </a:r>
            <a:r>
              <a:rPr lang="fr-CA" sz="5100" dirty="0"/>
              <a:t>grève</a:t>
            </a:r>
            <a:r>
              <a:rPr lang="en-US" sz="5100" dirty="0"/>
              <a:t> ? </a:t>
            </a:r>
            <a:r>
              <a:rPr lang="en-US" sz="3200" dirty="0"/>
              <a:t>(suite)</a:t>
            </a:r>
          </a:p>
        </p:txBody>
      </p:sp>
      <p:pic>
        <p:nvPicPr>
          <p:cNvPr id="8" name="Espace réservé du contenu 4">
            <a:extLst>
              <a:ext uri="{FF2B5EF4-FFF2-40B4-BE49-F238E27FC236}">
                <a16:creationId xmlns:a16="http://schemas.microsoft.com/office/drawing/2014/main" id="{122ED679-B0B7-2DEF-0BAE-3318A47864E6}"/>
              </a:ext>
            </a:extLst>
          </p:cNvPr>
          <p:cNvPicPr>
            <a:picLocks noGrp="1" noChangeAspect="1"/>
          </p:cNvPicPr>
          <p:nvPr>
            <p:ph idx="1"/>
          </p:nvPr>
        </p:nvPicPr>
        <p:blipFill>
          <a:blip r:embed="rId5"/>
          <a:stretch>
            <a:fillRect/>
          </a:stretch>
        </p:blipFill>
        <p:spPr>
          <a:xfrm>
            <a:off x="1459148" y="1236891"/>
            <a:ext cx="9338553" cy="5252936"/>
          </a:xfrm>
          <a:prstGeom prst="rect">
            <a:avLst/>
          </a:prstGeom>
        </p:spPr>
      </p:pic>
    </p:spTree>
    <p:extLst>
      <p:ext uri="{BB962C8B-B14F-4D97-AF65-F5344CB8AC3E}">
        <p14:creationId xmlns:p14="http://schemas.microsoft.com/office/powerpoint/2010/main" val="397824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C5254-0973-0CBE-FF5A-4A8F29A162FD}"/>
              </a:ext>
            </a:extLst>
          </p:cNvPr>
          <p:cNvSpPr>
            <a:spLocks noGrp="1"/>
          </p:cNvSpPr>
          <p:nvPr>
            <p:ph type="sldNum" sz="quarter" idx="12"/>
            <p:custDataLst>
              <p:tags r:id="rId1"/>
            </p:custDataLst>
          </p:nvPr>
        </p:nvSpPr>
        <p:spPr/>
        <p:txBody>
          <a:bodyPr/>
          <a:lstStyle/>
          <a:p>
            <a:fld id="{CB4B3EF7-0E3E-C746-BEA3-A898439CAD76}" type="slidenum">
              <a:rPr lang="fr-FR" smtClean="0"/>
              <a:pPr/>
              <a:t>33</a:t>
            </a:fld>
            <a:endParaRPr lang="fr-FR"/>
          </a:p>
        </p:txBody>
      </p:sp>
      <p:sp>
        <p:nvSpPr>
          <p:cNvPr id="2" name="Title 1">
            <a:extLst>
              <a:ext uri="{FF2B5EF4-FFF2-40B4-BE49-F238E27FC236}">
                <a16:creationId xmlns:a16="http://schemas.microsoft.com/office/drawing/2014/main" id="{41EA39C3-DA61-7711-E514-14539F3035CB}"/>
              </a:ext>
            </a:extLst>
          </p:cNvPr>
          <p:cNvSpPr>
            <a:spLocks noGrp="1"/>
          </p:cNvSpPr>
          <p:nvPr>
            <p:ph type="title"/>
            <p:custDataLst>
              <p:tags r:id="rId2"/>
            </p:custDataLst>
          </p:nvPr>
        </p:nvSpPr>
        <p:spPr/>
        <p:txBody>
          <a:bodyPr>
            <a:normAutofit/>
          </a:bodyPr>
          <a:lstStyle/>
          <a:p>
            <a:r>
              <a:rPr lang="fr-CA" sz="5100"/>
              <a:t>Pourquoi</a:t>
            </a:r>
            <a:r>
              <a:rPr lang="en-US" sz="5100"/>
              <a:t> faire la </a:t>
            </a:r>
            <a:r>
              <a:rPr lang="fr-CA" sz="5100"/>
              <a:t>grève</a:t>
            </a:r>
            <a:r>
              <a:rPr lang="en-US" sz="5100"/>
              <a:t> ? </a:t>
            </a:r>
          </a:p>
        </p:txBody>
      </p:sp>
      <p:sp>
        <p:nvSpPr>
          <p:cNvPr id="3" name="Content Placeholder 2">
            <a:extLst>
              <a:ext uri="{FF2B5EF4-FFF2-40B4-BE49-F238E27FC236}">
                <a16:creationId xmlns:a16="http://schemas.microsoft.com/office/drawing/2014/main" id="{E81A95EF-66FE-FD21-3879-10814F994805}"/>
              </a:ext>
            </a:extLst>
          </p:cNvPr>
          <p:cNvSpPr>
            <a:spLocks noGrp="1"/>
          </p:cNvSpPr>
          <p:nvPr>
            <p:ph idx="1"/>
            <p:custDataLst>
              <p:tags r:id="rId3"/>
            </p:custDataLst>
          </p:nvPr>
        </p:nvSpPr>
        <p:spPr/>
        <p:txBody>
          <a:bodyPr vert="horz" lIns="91440" tIns="45720" rIns="91440" bIns="45720" rtlCol="0" anchor="t">
            <a:normAutofit/>
          </a:bodyPr>
          <a:lstStyle/>
          <a:p>
            <a:pPr marL="227965" indent="-227965"/>
            <a:r>
              <a:rPr lang="en-US" sz="2100" dirty="0">
                <a:latin typeface="Epilogue"/>
              </a:rPr>
              <a:t>Dans </a:t>
            </a:r>
            <a:r>
              <a:rPr lang="fr-CA" sz="2100" dirty="0">
                <a:latin typeface="Epilogue"/>
              </a:rPr>
              <a:t>l’histoire</a:t>
            </a:r>
            <a:r>
              <a:rPr lang="en-US" sz="2100" dirty="0">
                <a:latin typeface="Epilogue"/>
              </a:rPr>
              <a:t> des </a:t>
            </a:r>
            <a:r>
              <a:rPr lang="fr-CA" sz="2100" dirty="0">
                <a:latin typeface="Epilogue"/>
              </a:rPr>
              <a:t>négociations</a:t>
            </a:r>
            <a:r>
              <a:rPr lang="en-US" sz="2100" dirty="0">
                <a:latin typeface="Epilogue"/>
              </a:rPr>
              <a:t> du </a:t>
            </a:r>
            <a:r>
              <a:rPr lang="fr-CA" sz="2100" dirty="0">
                <a:latin typeface="Epilogue"/>
              </a:rPr>
              <a:t>secteur</a:t>
            </a:r>
            <a:r>
              <a:rPr lang="en-US" sz="2100" dirty="0">
                <a:latin typeface="Epilogue"/>
              </a:rPr>
              <a:t> public, </a:t>
            </a:r>
            <a:r>
              <a:rPr lang="fr-CA" sz="2100" dirty="0">
                <a:latin typeface="Epilogue"/>
              </a:rPr>
              <a:t>plusieurs</a:t>
            </a:r>
            <a:r>
              <a:rPr lang="en-US" sz="2100" dirty="0">
                <a:latin typeface="Epilogue"/>
              </a:rPr>
              <a:t> gains </a:t>
            </a:r>
            <a:r>
              <a:rPr lang="fr-CA" sz="2100" dirty="0">
                <a:latin typeface="Epilogue"/>
              </a:rPr>
              <a:t>importants</a:t>
            </a:r>
            <a:r>
              <a:rPr lang="en-US" sz="2100" dirty="0">
                <a:latin typeface="Epilogue"/>
              </a:rPr>
              <a:t> </a:t>
            </a:r>
            <a:r>
              <a:rPr lang="fr-CA" sz="2100" dirty="0">
                <a:latin typeface="Epilogue"/>
              </a:rPr>
              <a:t>ont</a:t>
            </a:r>
            <a:r>
              <a:rPr lang="en-US" sz="2100" dirty="0">
                <a:latin typeface="Epilogue"/>
              </a:rPr>
              <a:t> </a:t>
            </a:r>
            <a:r>
              <a:rPr lang="fr-CA" sz="2100" dirty="0">
                <a:latin typeface="Epilogue"/>
              </a:rPr>
              <a:t>été</a:t>
            </a:r>
            <a:r>
              <a:rPr lang="en-US" sz="2100" dirty="0">
                <a:latin typeface="Epilogue"/>
              </a:rPr>
              <a:t> </a:t>
            </a:r>
            <a:r>
              <a:rPr lang="fr-CA" sz="2100" dirty="0">
                <a:latin typeface="Epilogue"/>
              </a:rPr>
              <a:t>réalisés</a:t>
            </a:r>
            <a:r>
              <a:rPr lang="en-US" sz="2100" dirty="0">
                <a:latin typeface="Epilogue"/>
              </a:rPr>
              <a:t> à la suite de </a:t>
            </a:r>
            <a:r>
              <a:rPr lang="fr-CA" sz="2100" dirty="0">
                <a:latin typeface="Epilogue"/>
              </a:rPr>
              <a:t>l'exercice</a:t>
            </a:r>
            <a:r>
              <a:rPr lang="en-US" sz="2100" dirty="0">
                <a:latin typeface="Epilogue"/>
              </a:rPr>
              <a:t> de la </a:t>
            </a:r>
            <a:r>
              <a:rPr lang="fr-CA" sz="2100" dirty="0">
                <a:latin typeface="Epilogue"/>
              </a:rPr>
              <a:t>grève</a:t>
            </a:r>
            <a:r>
              <a:rPr lang="en-US" sz="2100" dirty="0">
                <a:latin typeface="Epilogue"/>
              </a:rPr>
              <a:t> :</a:t>
            </a:r>
            <a:endParaRPr lang="fr-FR" sz="2100" dirty="0">
              <a:latin typeface="Epilogue"/>
            </a:endParaRPr>
          </a:p>
          <a:p>
            <a:pPr marL="800100" lvl="1" indent="-342900">
              <a:spcBef>
                <a:spcPts val="1800"/>
              </a:spcBef>
              <a:buFont typeface="Epilogue" pitchFamily="2" charset="0"/>
              <a:buChar char="—"/>
            </a:pPr>
            <a:r>
              <a:rPr lang="en-US" sz="1900" dirty="0">
                <a:latin typeface="Epilogue"/>
              </a:rPr>
              <a:t>Notre régime de </a:t>
            </a:r>
            <a:r>
              <a:rPr lang="fr-CA" sz="1900" dirty="0">
                <a:latin typeface="Epilogue"/>
              </a:rPr>
              <a:t>retraite</a:t>
            </a:r>
            <a:r>
              <a:rPr lang="en-US" sz="1900" dirty="0">
                <a:latin typeface="Epilogue"/>
              </a:rPr>
              <a:t> à prestation </a:t>
            </a:r>
            <a:r>
              <a:rPr lang="fr-CA" sz="1900" dirty="0">
                <a:latin typeface="Epilogue"/>
              </a:rPr>
              <a:t>déterminée</a:t>
            </a:r>
            <a:r>
              <a:rPr lang="en-US" sz="1900" dirty="0">
                <a:latin typeface="Epilogue"/>
              </a:rPr>
              <a:t> (RREGOP);</a:t>
            </a:r>
          </a:p>
          <a:p>
            <a:pPr marL="800100" lvl="1" indent="-342900">
              <a:spcBef>
                <a:spcPts val="1800"/>
              </a:spcBef>
              <a:buFont typeface="Epilogue" pitchFamily="2" charset="0"/>
              <a:buChar char="—"/>
            </a:pPr>
            <a:r>
              <a:rPr lang="en-US" sz="1900" dirty="0">
                <a:latin typeface="Epilogue"/>
              </a:rPr>
              <a:t>Nos </a:t>
            </a:r>
            <a:r>
              <a:rPr lang="fr-CA" sz="1900" dirty="0">
                <a:latin typeface="Epilogue"/>
              </a:rPr>
              <a:t>semaines</a:t>
            </a:r>
            <a:r>
              <a:rPr lang="en-US" sz="1900" dirty="0">
                <a:latin typeface="Epilogue"/>
              </a:rPr>
              <a:t> de </a:t>
            </a:r>
            <a:r>
              <a:rPr lang="fr-CA" sz="1900" dirty="0">
                <a:latin typeface="Epilogue"/>
              </a:rPr>
              <a:t>vacances</a:t>
            </a:r>
            <a:r>
              <a:rPr lang="en-US" sz="1900" dirty="0">
                <a:latin typeface="Epilogue"/>
              </a:rPr>
              <a:t> </a:t>
            </a:r>
            <a:r>
              <a:rPr lang="fr-CA" sz="1900" dirty="0">
                <a:latin typeface="Epilogue"/>
              </a:rPr>
              <a:t>payées;</a:t>
            </a:r>
          </a:p>
          <a:p>
            <a:pPr marL="800100" lvl="1" indent="-342900">
              <a:spcBef>
                <a:spcPts val="1800"/>
              </a:spcBef>
              <a:buFont typeface="Epilogue" pitchFamily="2" charset="0"/>
              <a:buChar char="—"/>
            </a:pPr>
            <a:r>
              <a:rPr lang="en-US" sz="1900" dirty="0">
                <a:latin typeface="Epilogue"/>
              </a:rPr>
              <a:t>Les congés de </a:t>
            </a:r>
            <a:r>
              <a:rPr lang="fr-CA" sz="1900" dirty="0">
                <a:latin typeface="Epilogue"/>
              </a:rPr>
              <a:t>maternité</a:t>
            </a:r>
            <a:r>
              <a:rPr lang="en-US" sz="1900" dirty="0">
                <a:latin typeface="Epilogue"/>
              </a:rPr>
              <a:t> et </a:t>
            </a:r>
            <a:r>
              <a:rPr lang="fr-CA" sz="1900" dirty="0">
                <a:latin typeface="Epilogue"/>
              </a:rPr>
              <a:t>parentaux</a:t>
            </a:r>
            <a:r>
              <a:rPr lang="en-US" sz="1900" dirty="0">
                <a:latin typeface="Epilogue"/>
              </a:rPr>
              <a:t> </a:t>
            </a:r>
            <a:r>
              <a:rPr lang="fr-CA" sz="1900" dirty="0">
                <a:latin typeface="Epilogue"/>
              </a:rPr>
              <a:t>payés.</a:t>
            </a:r>
          </a:p>
          <a:p>
            <a:pPr marL="227965" indent="-227965">
              <a:spcBef>
                <a:spcPts val="2400"/>
              </a:spcBef>
            </a:pPr>
            <a:r>
              <a:rPr lang="en-US" sz="2100" dirty="0">
                <a:latin typeface="Epilogue"/>
              </a:rPr>
              <a:t>Il y a 50 </a:t>
            </a:r>
            <a:r>
              <a:rPr lang="fr-CA" sz="2100" dirty="0">
                <a:latin typeface="Epilogue"/>
              </a:rPr>
              <a:t>ans</a:t>
            </a:r>
            <a:r>
              <a:rPr lang="en-US" sz="2100" dirty="0">
                <a:latin typeface="Epilogue"/>
              </a:rPr>
              <a:t>, la très forte </a:t>
            </a:r>
            <a:r>
              <a:rPr lang="fr-CA" sz="2100" dirty="0">
                <a:latin typeface="Epilogue"/>
              </a:rPr>
              <a:t>mobilisation</a:t>
            </a:r>
            <a:r>
              <a:rPr lang="en-US" sz="2100" dirty="0">
                <a:latin typeface="Epilogue"/>
              </a:rPr>
              <a:t> et </a:t>
            </a:r>
            <a:r>
              <a:rPr lang="fr-CA" sz="2100" dirty="0">
                <a:latin typeface="Epilogue"/>
              </a:rPr>
              <a:t>l’exercice</a:t>
            </a:r>
            <a:r>
              <a:rPr lang="en-US" sz="2100" dirty="0">
                <a:latin typeface="Epilogue"/>
              </a:rPr>
              <a:t> de la </a:t>
            </a:r>
            <a:r>
              <a:rPr lang="fr-CA" sz="2100" dirty="0">
                <a:latin typeface="Epilogue"/>
              </a:rPr>
              <a:t>grève</a:t>
            </a:r>
            <a:r>
              <a:rPr lang="en-US" sz="2100" dirty="0">
                <a:latin typeface="Epilogue"/>
              </a:rPr>
              <a:t> </a:t>
            </a:r>
            <a:r>
              <a:rPr lang="fr-CA" sz="2100" dirty="0">
                <a:latin typeface="Epilogue"/>
              </a:rPr>
              <a:t>en</a:t>
            </a:r>
            <a:r>
              <a:rPr lang="en-US" sz="2100" dirty="0">
                <a:latin typeface="Epilogue"/>
              </a:rPr>
              <a:t> front </a:t>
            </a:r>
            <a:r>
              <a:rPr lang="fr-CA" sz="2100" dirty="0">
                <a:latin typeface="Epilogue"/>
              </a:rPr>
              <a:t>commun</a:t>
            </a:r>
            <a:r>
              <a:rPr lang="en-US" sz="2100" dirty="0">
                <a:latin typeface="Epilogue"/>
              </a:rPr>
              <a:t> </a:t>
            </a:r>
            <a:r>
              <a:rPr lang="fr-CA" sz="2100" dirty="0">
                <a:latin typeface="Epilogue"/>
              </a:rPr>
              <a:t>ont</a:t>
            </a:r>
            <a:r>
              <a:rPr lang="en-US" sz="2100" dirty="0">
                <a:latin typeface="Epilogue"/>
              </a:rPr>
              <a:t> </a:t>
            </a:r>
            <a:r>
              <a:rPr lang="fr-CA" sz="2100" dirty="0">
                <a:latin typeface="Epilogue"/>
              </a:rPr>
              <a:t>permis</a:t>
            </a:r>
            <a:r>
              <a:rPr lang="en-US" sz="2100" dirty="0">
                <a:latin typeface="Epilogue"/>
              </a:rPr>
              <a:t> de </a:t>
            </a:r>
            <a:r>
              <a:rPr lang="fr-CA" sz="2100" dirty="0">
                <a:latin typeface="Epilogue"/>
              </a:rPr>
              <a:t>gagner</a:t>
            </a:r>
            <a:r>
              <a:rPr lang="en-US" sz="2100" dirty="0">
                <a:latin typeface="Epilogue"/>
              </a:rPr>
              <a:t> </a:t>
            </a:r>
            <a:r>
              <a:rPr lang="fr-CA" sz="2100" dirty="0">
                <a:latin typeface="Epilogue"/>
              </a:rPr>
              <a:t>notamment</a:t>
            </a:r>
            <a:r>
              <a:rPr lang="en-US" sz="2100" dirty="0">
                <a:latin typeface="Epilogue"/>
              </a:rPr>
              <a:t> :</a:t>
            </a:r>
          </a:p>
          <a:p>
            <a:pPr marL="800100" lvl="1" indent="-342900">
              <a:spcBef>
                <a:spcPts val="1800"/>
              </a:spcBef>
              <a:buFont typeface="Epilogue" pitchFamily="2" charset="0"/>
              <a:buChar char="—"/>
            </a:pPr>
            <a:r>
              <a:rPr lang="en-US" sz="1900" dirty="0">
                <a:latin typeface="Epilogue"/>
              </a:rPr>
              <a:t>Une clause de protection du </a:t>
            </a:r>
            <a:r>
              <a:rPr lang="fr-CA" sz="1900" dirty="0">
                <a:latin typeface="Epilogue"/>
              </a:rPr>
              <a:t>pouvoir</a:t>
            </a:r>
            <a:r>
              <a:rPr lang="en-US" sz="1900" dirty="0">
                <a:latin typeface="Epilogue"/>
              </a:rPr>
              <a:t> </a:t>
            </a:r>
            <a:r>
              <a:rPr lang="fr-CA" sz="1900" dirty="0">
                <a:latin typeface="Epilogue"/>
              </a:rPr>
              <a:t>d’achat;</a:t>
            </a:r>
          </a:p>
          <a:p>
            <a:pPr marL="800100" lvl="1" indent="-342900">
              <a:spcBef>
                <a:spcPts val="1800"/>
              </a:spcBef>
              <a:buFont typeface="Epilogue" pitchFamily="2" charset="0"/>
              <a:buChar char="—"/>
            </a:pPr>
            <a:r>
              <a:rPr lang="en-US" sz="1900" dirty="0">
                <a:latin typeface="Epilogue"/>
              </a:rPr>
              <a:t>Des augmentations de </a:t>
            </a:r>
            <a:r>
              <a:rPr lang="fr-CA" sz="1900" dirty="0">
                <a:latin typeface="Epilogue"/>
              </a:rPr>
              <a:t>salaire</a:t>
            </a:r>
            <a:r>
              <a:rPr lang="en-US" sz="1900" dirty="0">
                <a:latin typeface="Epilogue"/>
              </a:rPr>
              <a:t> </a:t>
            </a:r>
            <a:r>
              <a:rPr lang="fr-CA" sz="1900" dirty="0">
                <a:latin typeface="Epilogue"/>
              </a:rPr>
              <a:t>allant</a:t>
            </a:r>
            <a:r>
              <a:rPr lang="en-US" sz="1900" dirty="0">
                <a:latin typeface="Epilogue"/>
              </a:rPr>
              <a:t> </a:t>
            </a:r>
            <a:r>
              <a:rPr lang="fr-CA" sz="1900" dirty="0">
                <a:latin typeface="Epilogue"/>
              </a:rPr>
              <a:t>jusqu’à</a:t>
            </a:r>
            <a:r>
              <a:rPr lang="en-US" sz="1900" dirty="0">
                <a:latin typeface="Epilogue"/>
              </a:rPr>
              <a:t> 42,9 %.</a:t>
            </a:r>
          </a:p>
          <a:p>
            <a:pPr marL="1142365" lvl="2" indent="-227965"/>
            <a:endParaRPr lang="en-US" sz="2000" dirty="0"/>
          </a:p>
        </p:txBody>
      </p:sp>
    </p:spTree>
    <p:extLst>
      <p:ext uri="{BB962C8B-B14F-4D97-AF65-F5344CB8AC3E}">
        <p14:creationId xmlns:p14="http://schemas.microsoft.com/office/powerpoint/2010/main" val="109316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C5254-0973-0CBE-FF5A-4A8F29A162FD}"/>
              </a:ext>
            </a:extLst>
          </p:cNvPr>
          <p:cNvSpPr>
            <a:spLocks noGrp="1"/>
          </p:cNvSpPr>
          <p:nvPr>
            <p:ph type="sldNum" sz="quarter" idx="12"/>
            <p:custDataLst>
              <p:tags r:id="rId1"/>
            </p:custDataLst>
          </p:nvPr>
        </p:nvSpPr>
        <p:spPr/>
        <p:txBody>
          <a:bodyPr/>
          <a:lstStyle/>
          <a:p>
            <a:fld id="{CB4B3EF7-0E3E-C746-BEA3-A898439CAD76}" type="slidenum">
              <a:rPr lang="fr-FR" smtClean="0"/>
              <a:pPr/>
              <a:t>34</a:t>
            </a:fld>
            <a:endParaRPr lang="fr-FR"/>
          </a:p>
        </p:txBody>
      </p:sp>
      <p:sp>
        <p:nvSpPr>
          <p:cNvPr id="2" name="Title 1">
            <a:extLst>
              <a:ext uri="{FF2B5EF4-FFF2-40B4-BE49-F238E27FC236}">
                <a16:creationId xmlns:a16="http://schemas.microsoft.com/office/drawing/2014/main" id="{41EA39C3-DA61-7711-E514-14539F3035CB}"/>
              </a:ext>
            </a:extLst>
          </p:cNvPr>
          <p:cNvSpPr>
            <a:spLocks noGrp="1"/>
          </p:cNvSpPr>
          <p:nvPr>
            <p:ph type="title"/>
            <p:custDataLst>
              <p:tags r:id="rId2"/>
            </p:custDataLst>
          </p:nvPr>
        </p:nvSpPr>
        <p:spPr/>
        <p:txBody>
          <a:bodyPr>
            <a:normAutofit/>
          </a:bodyPr>
          <a:lstStyle/>
          <a:p>
            <a:r>
              <a:rPr lang="fr-CA" sz="5100" dirty="0"/>
              <a:t>Pourquoi</a:t>
            </a:r>
            <a:r>
              <a:rPr lang="en-US" sz="5100" dirty="0"/>
              <a:t> faire la </a:t>
            </a:r>
            <a:r>
              <a:rPr lang="fr-CA" sz="5100" dirty="0"/>
              <a:t>grève</a:t>
            </a:r>
            <a:r>
              <a:rPr lang="en-US" sz="5100" dirty="0"/>
              <a:t> ? </a:t>
            </a:r>
            <a:r>
              <a:rPr lang="en-US" sz="3200" dirty="0"/>
              <a:t>(suite)</a:t>
            </a:r>
          </a:p>
        </p:txBody>
      </p:sp>
      <p:sp>
        <p:nvSpPr>
          <p:cNvPr id="3" name="Content Placeholder 2">
            <a:extLst>
              <a:ext uri="{FF2B5EF4-FFF2-40B4-BE49-F238E27FC236}">
                <a16:creationId xmlns:a16="http://schemas.microsoft.com/office/drawing/2014/main" id="{E81A95EF-66FE-FD21-3879-10814F994805}"/>
              </a:ext>
            </a:extLst>
          </p:cNvPr>
          <p:cNvSpPr>
            <a:spLocks noGrp="1"/>
          </p:cNvSpPr>
          <p:nvPr>
            <p:ph idx="1"/>
            <p:custDataLst>
              <p:tags r:id="rId3"/>
            </p:custDataLst>
          </p:nvPr>
        </p:nvSpPr>
        <p:spPr>
          <a:xfrm>
            <a:off x="578722" y="1648326"/>
            <a:ext cx="11138026" cy="4874066"/>
          </a:xfrm>
        </p:spPr>
        <p:txBody>
          <a:bodyPr vert="horz" lIns="91440" tIns="45720" rIns="91440" bIns="45720" rtlCol="0" anchor="t">
            <a:normAutofit/>
          </a:bodyPr>
          <a:lstStyle/>
          <a:p>
            <a:pPr marL="227965" indent="-227965">
              <a:spcBef>
                <a:spcPts val="1800"/>
              </a:spcBef>
            </a:pPr>
            <a:r>
              <a:rPr lang="fr-CA" sz="2000" dirty="0">
                <a:latin typeface="Epilogue"/>
              </a:rPr>
              <a:t>Des mandats de grève permettent d'intensifier la pression sur le gouvernement afin qu'il nous prenne au sérieux et qu'il revoit son cadre financier pour la négociation.</a:t>
            </a:r>
          </a:p>
          <a:p>
            <a:pPr marL="227965" indent="-227965">
              <a:spcBef>
                <a:spcPts val="1800"/>
              </a:spcBef>
            </a:pPr>
            <a:r>
              <a:rPr lang="fr-CA" sz="2000" dirty="0">
                <a:latin typeface="Epilogue"/>
              </a:rPr>
              <a:t>Parce que la mobilisation des 420 000 travailleuses et travailleurs membres du Front commun représente une force majeure capable de perturber l'ensemble des réseaux.</a:t>
            </a:r>
          </a:p>
          <a:p>
            <a:pPr marL="0" indent="0">
              <a:spcBef>
                <a:spcPts val="3000"/>
              </a:spcBef>
              <a:buNone/>
            </a:pPr>
            <a:r>
              <a:rPr lang="fr-CA" sz="2000" b="1" dirty="0">
                <a:latin typeface="Epilogue"/>
              </a:rPr>
              <a:t>NOUS D’UNE SEULE VOIX</a:t>
            </a:r>
            <a:r>
              <a:rPr lang="fr-CA" sz="2000" dirty="0">
                <a:latin typeface="Epilogue"/>
              </a:rPr>
              <a:t>, avons la force : </a:t>
            </a:r>
          </a:p>
          <a:p>
            <a:pPr marL="800100" lvl="1" indent="-342900">
              <a:spcBef>
                <a:spcPts val="1800"/>
              </a:spcBef>
              <a:buFont typeface="Epilogue" pitchFamily="2" charset="0"/>
              <a:buChar char="—"/>
            </a:pPr>
            <a:r>
              <a:rPr lang="fr-CA" sz="1900" dirty="0">
                <a:latin typeface="Epilogue"/>
              </a:rPr>
              <a:t>De contrer les reculs proposés par le gouvernement dans nos conditions de travail, notamment à notre régime de retraite;</a:t>
            </a:r>
          </a:p>
          <a:p>
            <a:pPr marL="800100" lvl="1" indent="-342900">
              <a:spcBef>
                <a:spcPts val="1800"/>
              </a:spcBef>
              <a:buFont typeface="Epilogue" pitchFamily="2" charset="0"/>
              <a:buChar char="—"/>
            </a:pPr>
            <a:r>
              <a:rPr lang="fr-CA" sz="1900" dirty="0">
                <a:latin typeface="Epilogue"/>
              </a:rPr>
              <a:t>D'obtenir des augmentations de salaire qui tiennent compte de l'inflation et qui permettent un enrichissement réel;</a:t>
            </a:r>
          </a:p>
          <a:p>
            <a:pPr marL="800100" lvl="1" indent="-342900">
              <a:spcBef>
                <a:spcPts val="1800"/>
              </a:spcBef>
              <a:buFont typeface="Epilogue" pitchFamily="2" charset="0"/>
              <a:buChar char="—"/>
            </a:pPr>
            <a:r>
              <a:rPr lang="fr-CA" sz="1900" dirty="0">
                <a:latin typeface="Epilogue"/>
              </a:rPr>
              <a:t>D'obtenir des améliorations de nos conditions de travail et de pratique et ainsi accroitre notre capacité à offrir les meilleurs services publics possibles.</a:t>
            </a:r>
          </a:p>
          <a:p>
            <a:pPr marL="227965" indent="-227965"/>
            <a:endParaRPr lang="en-US" dirty="0"/>
          </a:p>
          <a:p>
            <a:pPr marL="227965" indent="-227965"/>
            <a:endParaRPr lang="en-US" dirty="0"/>
          </a:p>
          <a:p>
            <a:pPr marL="227965" indent="-227965"/>
            <a:endParaRPr lang="en-US" dirty="0"/>
          </a:p>
          <a:p>
            <a:pPr marL="227965" indent="-227965"/>
            <a:endParaRPr lang="en-US" dirty="0"/>
          </a:p>
          <a:p>
            <a:pPr marL="227965" indent="-227965"/>
            <a:endParaRPr lang="en-US" dirty="0"/>
          </a:p>
          <a:p>
            <a:pPr marL="685165" lvl="1" indent="-227965"/>
            <a:endParaRPr lang="en-US" dirty="0"/>
          </a:p>
          <a:p>
            <a:pPr marL="1142365" lvl="2" indent="-227965"/>
            <a:endParaRPr lang="en-US" dirty="0"/>
          </a:p>
        </p:txBody>
      </p:sp>
    </p:spTree>
    <p:extLst>
      <p:ext uri="{BB962C8B-B14F-4D97-AF65-F5344CB8AC3E}">
        <p14:creationId xmlns:p14="http://schemas.microsoft.com/office/powerpoint/2010/main" val="316517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A028B9-E788-E3BB-8426-852D66493418}"/>
              </a:ext>
            </a:extLst>
          </p:cNvPr>
          <p:cNvSpPr>
            <a:spLocks noGrp="1"/>
          </p:cNvSpPr>
          <p:nvPr>
            <p:ph type="sldNum" sz="quarter" idx="12"/>
          </p:nvPr>
        </p:nvSpPr>
        <p:spPr/>
        <p:txBody>
          <a:bodyPr/>
          <a:lstStyle/>
          <a:p>
            <a:fld id="{CB4B3EF7-0E3E-C746-BEA3-A898439CAD76}" type="slidenum">
              <a:rPr lang="fr-FR" smtClean="0"/>
              <a:pPr/>
              <a:t>35</a:t>
            </a:fld>
            <a:endParaRPr lang="fr-FR"/>
          </a:p>
        </p:txBody>
      </p:sp>
      <p:sp>
        <p:nvSpPr>
          <p:cNvPr id="3" name="Titre 2">
            <a:extLst>
              <a:ext uri="{FF2B5EF4-FFF2-40B4-BE49-F238E27FC236}">
                <a16:creationId xmlns:a16="http://schemas.microsoft.com/office/drawing/2014/main" id="{6D8115D0-5295-3E52-4417-C9363FE95FA1}"/>
              </a:ext>
            </a:extLst>
          </p:cNvPr>
          <p:cNvSpPr>
            <a:spLocks noGrp="1"/>
          </p:cNvSpPr>
          <p:nvPr>
            <p:ph type="title"/>
          </p:nvPr>
        </p:nvSpPr>
        <p:spPr/>
        <p:txBody>
          <a:bodyPr/>
          <a:lstStyle/>
          <a:p>
            <a:r>
              <a:rPr lang="fr-CA" dirty="0"/>
              <a:t>Oui mais… les lois spéciales ou décrets ?</a:t>
            </a:r>
          </a:p>
        </p:txBody>
      </p:sp>
      <p:sp>
        <p:nvSpPr>
          <p:cNvPr id="4" name="Espace réservé du contenu 3">
            <a:extLst>
              <a:ext uri="{FF2B5EF4-FFF2-40B4-BE49-F238E27FC236}">
                <a16:creationId xmlns:a16="http://schemas.microsoft.com/office/drawing/2014/main" id="{7F6C4B03-DAFF-D3CE-1570-F5F4968D7E7F}"/>
              </a:ext>
            </a:extLst>
          </p:cNvPr>
          <p:cNvSpPr>
            <a:spLocks noGrp="1"/>
          </p:cNvSpPr>
          <p:nvPr>
            <p:ph idx="1"/>
          </p:nvPr>
        </p:nvSpPr>
        <p:spPr/>
        <p:txBody>
          <a:bodyPr>
            <a:normAutofit/>
          </a:bodyPr>
          <a:lstStyle/>
          <a:p>
            <a:r>
              <a:rPr lang="fr-CA" dirty="0"/>
              <a:t>En 2015, la Cour suprême a rendu trois décisions sur la liberté d’association, toutes en faveur d’une plus grande protection du droit d’association prévu à la </a:t>
            </a:r>
            <a:r>
              <a:rPr lang="fr-CA" i="1" dirty="0"/>
              <a:t>Charte canadienne des droits et libertés</a:t>
            </a:r>
            <a:r>
              <a:rPr lang="fr-CA" dirty="0"/>
              <a:t>. </a:t>
            </a:r>
          </a:p>
          <a:p>
            <a:r>
              <a:rPr lang="fr-CA" dirty="0"/>
              <a:t>Depuis 2015, les trois jugements font jurisprudence au Québec comme dans les autres provinces.</a:t>
            </a:r>
          </a:p>
          <a:p>
            <a:r>
              <a:rPr lang="fr-CA" dirty="0"/>
              <a:t>La Cour suprême a conclu que : </a:t>
            </a:r>
          </a:p>
          <a:p>
            <a:pPr lvl="1"/>
            <a:r>
              <a:rPr lang="fr-CA" dirty="0"/>
              <a:t>La loi spéciale est une entrave substantielle à la liberté d’association;</a:t>
            </a:r>
          </a:p>
          <a:p>
            <a:pPr lvl="1"/>
            <a:r>
              <a:rPr lang="fr-CA" dirty="0"/>
              <a:t>Le droit de grève est protégé par la constitution.</a:t>
            </a:r>
          </a:p>
          <a:p>
            <a:r>
              <a:rPr lang="fr-CA" dirty="0"/>
              <a:t>L’arrêt Saskatchewan confirme que le droit de grève jouit de la protection constitutionnelle en raison de sa fonction cruciale dans le cadre d’un processus véritable de négociation collective. </a:t>
            </a:r>
          </a:p>
          <a:p>
            <a:endParaRPr lang="fr-CA" dirty="0"/>
          </a:p>
        </p:txBody>
      </p:sp>
    </p:spTree>
    <p:extLst>
      <p:ext uri="{BB962C8B-B14F-4D97-AF65-F5344CB8AC3E}">
        <p14:creationId xmlns:p14="http://schemas.microsoft.com/office/powerpoint/2010/main" val="403632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BF52E53-1ADD-CA2D-99A8-E6905282601A}"/>
              </a:ext>
            </a:extLst>
          </p:cNvPr>
          <p:cNvSpPr>
            <a:spLocks noGrp="1"/>
          </p:cNvSpPr>
          <p:nvPr>
            <p:ph type="sldNum" sz="quarter" idx="12"/>
          </p:nvPr>
        </p:nvSpPr>
        <p:spPr/>
        <p:txBody>
          <a:bodyPr/>
          <a:lstStyle/>
          <a:p>
            <a:fld id="{CB4B3EF7-0E3E-C746-BEA3-A898439CAD76}" type="slidenum">
              <a:rPr lang="fr-FR" smtClean="0"/>
              <a:pPr/>
              <a:t>36</a:t>
            </a:fld>
            <a:endParaRPr lang="fr-FR"/>
          </a:p>
        </p:txBody>
      </p:sp>
      <p:sp>
        <p:nvSpPr>
          <p:cNvPr id="3" name="Titre 2">
            <a:extLst>
              <a:ext uri="{FF2B5EF4-FFF2-40B4-BE49-F238E27FC236}">
                <a16:creationId xmlns:a16="http://schemas.microsoft.com/office/drawing/2014/main" id="{8EA027CB-0AC9-C4C6-4D3B-DC57E4D235A0}"/>
              </a:ext>
            </a:extLst>
          </p:cNvPr>
          <p:cNvSpPr>
            <a:spLocks noGrp="1"/>
          </p:cNvSpPr>
          <p:nvPr>
            <p:ph type="title"/>
          </p:nvPr>
        </p:nvSpPr>
        <p:spPr/>
        <p:txBody>
          <a:bodyPr/>
          <a:lstStyle/>
          <a:p>
            <a:r>
              <a:rPr lang="fr-CA" dirty="0"/>
              <a:t>Oui mais… les lois spéciales ou décrets ? </a:t>
            </a:r>
            <a:r>
              <a:rPr lang="fr-CA" sz="3200" dirty="0"/>
              <a:t>(suite)</a:t>
            </a:r>
          </a:p>
        </p:txBody>
      </p:sp>
      <p:sp>
        <p:nvSpPr>
          <p:cNvPr id="4" name="Espace réservé du contenu 3">
            <a:extLst>
              <a:ext uri="{FF2B5EF4-FFF2-40B4-BE49-F238E27FC236}">
                <a16:creationId xmlns:a16="http://schemas.microsoft.com/office/drawing/2014/main" id="{A88D7A79-A1ED-DBF8-8F31-5A9CA9DA8EC1}"/>
              </a:ext>
            </a:extLst>
          </p:cNvPr>
          <p:cNvSpPr>
            <a:spLocks noGrp="1"/>
          </p:cNvSpPr>
          <p:nvPr>
            <p:ph idx="1"/>
          </p:nvPr>
        </p:nvSpPr>
        <p:spPr/>
        <p:txBody>
          <a:bodyPr>
            <a:normAutofit fontScale="92500"/>
          </a:bodyPr>
          <a:lstStyle/>
          <a:p>
            <a:r>
              <a:rPr lang="fr-CA" dirty="0"/>
              <a:t>En juillet 2023, les chauffeurs d’autobus du Réseau de transport de la Capitale (RTC) ont exercé leur droit de grève. Le maire de Québec, Bruno Marchand, a rapidement évoqué le recours à une loi spéciale. Voici la réponse du ministre du Travail, M. </a:t>
            </a:r>
            <a:r>
              <a:rPr lang="fr-CA"/>
              <a:t>Jean Boulet </a:t>
            </a:r>
            <a:r>
              <a:rPr lang="fr-CA" dirty="0"/>
              <a:t>: </a:t>
            </a:r>
          </a:p>
          <a:p>
            <a:r>
              <a:rPr lang="fr-CA" dirty="0"/>
              <a:t>« Il n’est pas question d’une loi spéciale. »</a:t>
            </a:r>
          </a:p>
          <a:p>
            <a:r>
              <a:rPr lang="fr-CA" dirty="0"/>
              <a:t>« On n’amendera pas nos lois chaque fois qu’une décision défavorise une partie. On n’éliminera pas l’exercice du droit de grève chaque fois qu’il est exercé. »</a:t>
            </a:r>
          </a:p>
          <a:p>
            <a:pPr marL="0" indent="0">
              <a:buNone/>
            </a:pPr>
            <a:r>
              <a:rPr lang="fr-CA" dirty="0"/>
              <a:t>							 </a:t>
            </a:r>
            <a:r>
              <a:rPr lang="fr-CA" i="1" dirty="0"/>
              <a:t>La Presse</a:t>
            </a:r>
            <a:r>
              <a:rPr lang="fr-CA" dirty="0"/>
              <a:t>, le 4 juillet 2023 </a:t>
            </a:r>
          </a:p>
          <a:p>
            <a:r>
              <a:rPr lang="fr-CA" dirty="0"/>
              <a:t>« Le droit de grève, depuis 2015, à la suite d’une décision de la Cour suprême du Canada, est reconnu comme un droit fondamental et le paysage juridique canadien et québécois a évolué beaucoup. »</a:t>
            </a:r>
          </a:p>
          <a:p>
            <a:pPr marL="0" indent="0">
              <a:buNone/>
            </a:pPr>
            <a:r>
              <a:rPr lang="fr-CA" dirty="0"/>
              <a:t>					</a:t>
            </a:r>
            <a:r>
              <a:rPr lang="fr-CA" i="1" dirty="0"/>
              <a:t>Tout un matin </a:t>
            </a:r>
            <a:r>
              <a:rPr lang="fr-CA" dirty="0"/>
              <a:t>(Radio-Canada), 4 juillet 2023</a:t>
            </a:r>
          </a:p>
          <a:p>
            <a:endParaRPr lang="fr-CA" dirty="0"/>
          </a:p>
        </p:txBody>
      </p:sp>
    </p:spTree>
    <p:extLst>
      <p:ext uri="{BB962C8B-B14F-4D97-AF65-F5344CB8AC3E}">
        <p14:creationId xmlns:p14="http://schemas.microsoft.com/office/powerpoint/2010/main" val="1725924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9BB34-1F66-EC33-5A63-3E41E7C82678}"/>
              </a:ext>
            </a:extLst>
          </p:cNvPr>
          <p:cNvSpPr>
            <a:spLocks noGrp="1"/>
          </p:cNvSpPr>
          <p:nvPr>
            <p:ph type="ctrTitle"/>
            <p:custDataLst>
              <p:tags r:id="rId1"/>
            </p:custDataLst>
          </p:nvPr>
        </p:nvSpPr>
        <p:spPr>
          <a:xfrm>
            <a:off x="4519153" y="860035"/>
            <a:ext cx="6469678" cy="2389097"/>
          </a:xfrm>
        </p:spPr>
        <p:txBody>
          <a:bodyPr/>
          <a:lstStyle/>
          <a:p>
            <a:r>
              <a:rPr lang="fr-CA" sz="5400" dirty="0">
                <a:latin typeface="Thunder SemBd"/>
              </a:rPr>
              <a:t>Recommandations du Front commun sur la grève</a:t>
            </a:r>
          </a:p>
        </p:txBody>
      </p:sp>
      <p:sp>
        <p:nvSpPr>
          <p:cNvPr id="3" name="Sous-titre 2">
            <a:extLst>
              <a:ext uri="{FF2B5EF4-FFF2-40B4-BE49-F238E27FC236}">
                <a16:creationId xmlns:a16="http://schemas.microsoft.com/office/drawing/2014/main" id="{91EC5354-E296-D6BE-929B-2155B1B955EC}"/>
              </a:ext>
            </a:extLst>
          </p:cNvPr>
          <p:cNvSpPr>
            <a:spLocks noGrp="1"/>
          </p:cNvSpPr>
          <p:nvPr>
            <p:ph type="subTitle" idx="1"/>
            <p:custDataLst>
              <p:tags r:id="rId2"/>
            </p:custDataLst>
          </p:nvPr>
        </p:nvSpPr>
        <p:spPr/>
        <p:txBody>
          <a:bodyPr/>
          <a:lstStyle/>
          <a:p>
            <a:endParaRPr lang="fr-CA" dirty="0"/>
          </a:p>
        </p:txBody>
      </p:sp>
    </p:spTree>
    <p:extLst>
      <p:ext uri="{BB962C8B-B14F-4D97-AF65-F5344CB8AC3E}">
        <p14:creationId xmlns:p14="http://schemas.microsoft.com/office/powerpoint/2010/main" val="1341291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A06B-91D9-452C-E43E-ADEDBEF23367}"/>
              </a:ext>
            </a:extLst>
          </p:cNvPr>
          <p:cNvSpPr>
            <a:spLocks noGrp="1"/>
          </p:cNvSpPr>
          <p:nvPr>
            <p:ph type="title"/>
            <p:custDataLst>
              <p:tags r:id="rId1"/>
            </p:custDataLst>
          </p:nvPr>
        </p:nvSpPr>
        <p:spPr/>
        <p:txBody>
          <a:bodyPr/>
          <a:lstStyle/>
          <a:p>
            <a:r>
              <a:rPr lang="en-US" sz="5050">
                <a:latin typeface="Thunder SemBd"/>
              </a:rPr>
              <a:t>Mandat</a:t>
            </a:r>
            <a:endParaRPr lang="en-US"/>
          </a:p>
        </p:txBody>
      </p:sp>
      <p:sp>
        <p:nvSpPr>
          <p:cNvPr id="3" name="Content Placeholder 2">
            <a:extLst>
              <a:ext uri="{FF2B5EF4-FFF2-40B4-BE49-F238E27FC236}">
                <a16:creationId xmlns:a16="http://schemas.microsoft.com/office/drawing/2014/main" id="{FF2A13C6-0D07-E17E-AA88-AFFED34DB57B}"/>
              </a:ext>
            </a:extLst>
          </p:cNvPr>
          <p:cNvSpPr>
            <a:spLocks noGrp="1"/>
          </p:cNvSpPr>
          <p:nvPr>
            <p:ph idx="1"/>
            <p:custDataLst>
              <p:tags r:id="rId2"/>
            </p:custDataLst>
          </p:nvPr>
        </p:nvSpPr>
        <p:spPr/>
        <p:txBody>
          <a:bodyPr vert="horz" lIns="91440" tIns="45720" rIns="91440" bIns="45720" rtlCol="0" anchor="t">
            <a:normAutofit fontScale="92500" lnSpcReduction="10000"/>
          </a:bodyPr>
          <a:lstStyle/>
          <a:p>
            <a:pPr marL="0" indent="0">
              <a:buNone/>
            </a:pPr>
            <a:r>
              <a:rPr lang="fr-CA" dirty="0"/>
              <a:t>Je mandate le Syndicat de Champlain (CSQ) pour déclencher, au moment jugé opportun, une grève pouvant aller jusqu’à la grève générale illimitée (GGI).</a:t>
            </a:r>
          </a:p>
          <a:p>
            <a:pPr marL="0" indent="0">
              <a:spcBef>
                <a:spcPts val="1800"/>
              </a:spcBef>
              <a:buNone/>
            </a:pPr>
            <a:r>
              <a:rPr lang="fr-CA" dirty="0"/>
              <a:t>Que le déclenchement de la GGI soit précédé de séquences de grève, et ce, en tenant compte de la conjoncture de négociation.</a:t>
            </a:r>
          </a:p>
          <a:p>
            <a:pPr marL="0" indent="0">
              <a:spcBef>
                <a:spcPts val="1800"/>
              </a:spcBef>
              <a:buNone/>
            </a:pPr>
            <a:r>
              <a:rPr lang="fr-CA" sz="3200" b="1" dirty="0"/>
              <a:t>Vote de ralliement</a:t>
            </a:r>
          </a:p>
          <a:p>
            <a:pPr marL="0" indent="0">
              <a:spcBef>
                <a:spcPts val="1800"/>
              </a:spcBef>
              <a:buNone/>
            </a:pPr>
            <a:r>
              <a:rPr lang="fr-CA" dirty="0"/>
              <a:t>Qu’advenant l’obtention d’un vote défavorable à la grève sur la base du mandat recherché, un vote de ralliement sera voté selon le libellé ci-après :</a:t>
            </a:r>
          </a:p>
          <a:p>
            <a:pPr marL="0" indent="0">
              <a:spcBef>
                <a:spcPts val="1800"/>
              </a:spcBef>
              <a:buNone/>
            </a:pPr>
            <a:r>
              <a:rPr lang="fr-CA" dirty="0"/>
              <a:t>Je mandate le Syndicat de Champlain pour se rallier au mandat de grève obtenu par la majorité des affiliés de la CSQ.</a:t>
            </a:r>
          </a:p>
          <a:p>
            <a:pPr marL="0" indent="0">
              <a:buNone/>
            </a:pPr>
            <a:endParaRPr lang="en-US" dirty="0"/>
          </a:p>
        </p:txBody>
      </p:sp>
      <p:sp>
        <p:nvSpPr>
          <p:cNvPr id="4" name="Slide Number Placeholder 3">
            <a:extLst>
              <a:ext uri="{FF2B5EF4-FFF2-40B4-BE49-F238E27FC236}">
                <a16:creationId xmlns:a16="http://schemas.microsoft.com/office/drawing/2014/main" id="{C94BF908-CFF6-6EA0-7D60-CD0C8597AF19}"/>
              </a:ext>
            </a:extLst>
          </p:cNvPr>
          <p:cNvSpPr>
            <a:spLocks noGrp="1"/>
          </p:cNvSpPr>
          <p:nvPr>
            <p:ph type="sldNum" sz="quarter" idx="12"/>
            <p:custDataLst>
              <p:tags r:id="rId3"/>
            </p:custDataLst>
          </p:nvPr>
        </p:nvSpPr>
        <p:spPr/>
        <p:txBody>
          <a:bodyPr/>
          <a:lstStyle/>
          <a:p>
            <a:fld id="{CB4B3EF7-0E3E-C746-BEA3-A898439CAD76}" type="slidenum">
              <a:rPr lang="fr-FR" smtClean="0"/>
              <a:pPr/>
              <a:t>38</a:t>
            </a:fld>
            <a:endParaRPr lang="fr-FR"/>
          </a:p>
        </p:txBody>
      </p:sp>
    </p:spTree>
    <p:extLst>
      <p:ext uri="{BB962C8B-B14F-4D97-AF65-F5344CB8AC3E}">
        <p14:creationId xmlns:p14="http://schemas.microsoft.com/office/powerpoint/2010/main" val="1341695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F9A"/>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A325965-000C-6C48-9746-23BCFB68ABAE}"/>
              </a:ext>
            </a:extLst>
          </p:cNvPr>
          <p:cNvPicPr>
            <a:picLocks noChangeAspect="1"/>
          </p:cNvPicPr>
          <p:nvPr>
            <p:custDataLst>
              <p:tags r:id="rId1"/>
            </p:custDataLst>
          </p:nvPr>
        </p:nvPicPr>
        <p:blipFill>
          <a:blip r:embed="rId4"/>
          <a:stretch>
            <a:fillRect/>
          </a:stretch>
        </p:blipFill>
        <p:spPr>
          <a:xfrm>
            <a:off x="2209800" y="644676"/>
            <a:ext cx="7772400" cy="5541433"/>
          </a:xfrm>
          <a:prstGeom prst="rect">
            <a:avLst/>
          </a:prstGeom>
        </p:spPr>
      </p:pic>
      <p:sp>
        <p:nvSpPr>
          <p:cNvPr id="2" name="Espace réservé du numéro de diapositive 1">
            <a:extLst>
              <a:ext uri="{FF2B5EF4-FFF2-40B4-BE49-F238E27FC236}">
                <a16:creationId xmlns:a16="http://schemas.microsoft.com/office/drawing/2014/main" id="{3F21D2A1-47C2-4536-A395-900BAE36DCB2}"/>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5AEC5-E996-0243-BC29-190F9F3BD6D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43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a:xfrm>
            <a:off x="11429516" y="6095835"/>
            <a:ext cx="571476" cy="571485"/>
          </a:xfrm>
        </p:spPr>
        <p:txBody>
          <a:bodyPr anchor="ctr">
            <a:normAutofit/>
          </a:bodyPr>
          <a:lstStyle/>
          <a:p>
            <a:pPr>
              <a:spcAft>
                <a:spcPts val="600"/>
              </a:spcAft>
            </a:pPr>
            <a:fld id="{CB4B3EF7-0E3E-C746-BEA3-A898439CAD76}" type="slidenum">
              <a:rPr lang="fr-FR" smtClean="0"/>
              <a:pPr>
                <a:spcAft>
                  <a:spcPts val="600"/>
                </a:spcAft>
              </a:pPr>
              <a:t>4</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a:xfrm>
            <a:off x="578722" y="-1"/>
            <a:ext cx="11138026" cy="1523958"/>
          </a:xfrm>
        </p:spPr>
        <p:txBody>
          <a:bodyPr anchor="ctr">
            <a:normAutofit/>
          </a:bodyPr>
          <a:lstStyle/>
          <a:p>
            <a:r>
              <a:rPr lang="fr-CA" dirty="0"/>
              <a:t>Négociation sectorielle</a:t>
            </a:r>
            <a:endParaRPr lang="en-US" dirty="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663433" y="1203446"/>
            <a:ext cx="10968603" cy="5546146"/>
          </a:xfrm>
        </p:spPr>
        <p:txBody>
          <a:bodyPr vert="horz" lIns="91440" tIns="45720" rIns="91440" bIns="45720" rtlCol="0">
            <a:normAutofit fontScale="25000" lnSpcReduction="20000"/>
          </a:bodyPr>
          <a:lstStyle/>
          <a:p>
            <a:pPr marL="0" indent="0" algn="just">
              <a:lnSpc>
                <a:spcPct val="120000"/>
              </a:lnSpc>
              <a:spcBef>
                <a:spcPts val="0"/>
              </a:spcBef>
              <a:spcAft>
                <a:spcPts val="600"/>
              </a:spcAft>
              <a:buNone/>
            </a:pPr>
            <a:r>
              <a:rPr lang="fr-CA" sz="9600" b="1" u="sng" dirty="0">
                <a:latin typeface="Epilogue"/>
                <a:cs typeface="Times New Roman" panose="02020603050405020304" pitchFamily="18" charset="0"/>
              </a:rPr>
              <a:t>Nos demandes syndicales (résumé)</a:t>
            </a:r>
            <a:endParaRPr lang="fr-CA" sz="9600" b="1" dirty="0">
              <a:latin typeface="Epilogue"/>
            </a:endParaRPr>
          </a:p>
          <a:p>
            <a:pPr marL="0" indent="0" algn="just">
              <a:lnSpc>
                <a:spcPct val="120000"/>
              </a:lnSpc>
              <a:spcBef>
                <a:spcPts val="0"/>
              </a:spcBef>
              <a:spcAft>
                <a:spcPts val="600"/>
              </a:spcAft>
              <a:buNone/>
            </a:pPr>
            <a:endParaRPr lang="fr-CA" sz="3200" b="1" dirty="0"/>
          </a:p>
          <a:p>
            <a:pPr marL="0" indent="0" algn="just">
              <a:lnSpc>
                <a:spcPct val="120000"/>
              </a:lnSpc>
              <a:spcBef>
                <a:spcPts val="0"/>
              </a:spcBef>
              <a:spcAft>
                <a:spcPts val="600"/>
              </a:spcAft>
              <a:buNone/>
            </a:pPr>
            <a:r>
              <a:rPr lang="fr-CA" sz="9600" b="1" dirty="0"/>
              <a:t>1. Composition de la classe</a:t>
            </a:r>
          </a:p>
          <a:p>
            <a:pPr marL="176213" indent="0" algn="just">
              <a:lnSpc>
                <a:spcPct val="120000"/>
              </a:lnSpc>
              <a:spcBef>
                <a:spcPts val="0"/>
              </a:spcBef>
              <a:spcAft>
                <a:spcPts val="600"/>
              </a:spcAft>
              <a:buNone/>
            </a:pPr>
            <a:r>
              <a:rPr lang="fr-CA" sz="7200" dirty="0"/>
              <a:t>- Diminuer le nombre d’élèves par groupe de maternelle 4 ans et 5 ans;</a:t>
            </a:r>
          </a:p>
          <a:p>
            <a:pPr marL="176213" indent="0" algn="just">
              <a:lnSpc>
                <a:spcPct val="120000"/>
              </a:lnSpc>
              <a:spcBef>
                <a:spcPts val="0"/>
              </a:spcBef>
              <a:spcAft>
                <a:spcPts val="600"/>
              </a:spcAft>
              <a:buNone/>
            </a:pPr>
            <a:r>
              <a:rPr lang="fr-CA" sz="7200" dirty="0"/>
              <a:t>- Diminuer le nombre maximal d’élèves dans certaines classes spécialisées et d’accueil;</a:t>
            </a:r>
          </a:p>
          <a:p>
            <a:pPr marL="176213" indent="0" algn="just">
              <a:lnSpc>
                <a:spcPct val="120000"/>
              </a:lnSpc>
              <a:spcBef>
                <a:spcPts val="0"/>
              </a:spcBef>
              <a:spcAft>
                <a:spcPts val="600"/>
              </a:spcAft>
              <a:buNone/>
            </a:pPr>
            <a:r>
              <a:rPr lang="fr-CA" sz="7200" dirty="0"/>
              <a:t>- Pondérer a priori les élèves H, TGC et TC;</a:t>
            </a:r>
          </a:p>
          <a:p>
            <a:pPr marL="176213" indent="0" algn="just">
              <a:lnSpc>
                <a:spcPct val="120000"/>
              </a:lnSpc>
              <a:spcBef>
                <a:spcPts val="0"/>
              </a:spcBef>
              <a:spcAft>
                <a:spcPts val="600"/>
              </a:spcAft>
              <a:buNone/>
            </a:pPr>
            <a:r>
              <a:rPr lang="fr-CA" sz="7200" dirty="0"/>
              <a:t>- Donner une valeur pour les élèves qui ont un PI;</a:t>
            </a:r>
          </a:p>
          <a:p>
            <a:pPr marL="176213" indent="0" algn="just">
              <a:lnSpc>
                <a:spcPct val="120000"/>
              </a:lnSpc>
              <a:spcBef>
                <a:spcPts val="0"/>
              </a:spcBef>
              <a:spcAft>
                <a:spcPts val="600"/>
              </a:spcAft>
              <a:buNone/>
            </a:pPr>
            <a:r>
              <a:rPr lang="fr-CA" sz="7200" dirty="0"/>
              <a:t>- Interdire les GPAÉ intercycles;</a:t>
            </a:r>
          </a:p>
          <a:p>
            <a:pPr marL="331788" indent="-155575" algn="just">
              <a:lnSpc>
                <a:spcPct val="120000"/>
              </a:lnSpc>
              <a:spcBef>
                <a:spcPts val="0"/>
              </a:spcBef>
              <a:spcAft>
                <a:spcPts val="600"/>
              </a:spcAft>
              <a:buNone/>
            </a:pPr>
            <a:r>
              <a:rPr lang="fr-CA" sz="7200" dirty="0"/>
              <a:t>- Bonifier les sommes de l’Annexe 49 / Section 2 - Soutien à la composition de la classe + ajout de ressources enseignantes.</a:t>
            </a:r>
          </a:p>
          <a:p>
            <a:pPr marL="0" indent="0" algn="just">
              <a:lnSpc>
                <a:spcPct val="120000"/>
              </a:lnSpc>
              <a:spcBef>
                <a:spcPts val="0"/>
              </a:spcBef>
              <a:spcAft>
                <a:spcPts val="600"/>
              </a:spcAft>
              <a:buNone/>
            </a:pPr>
            <a:endParaRPr lang="fr-CA" sz="5600" dirty="0"/>
          </a:p>
          <a:p>
            <a:pPr marL="0" indent="0">
              <a:lnSpc>
                <a:spcPct val="120000"/>
              </a:lnSpc>
              <a:spcBef>
                <a:spcPts val="0"/>
              </a:spcBef>
              <a:spcAft>
                <a:spcPts val="600"/>
              </a:spcAft>
              <a:buNone/>
            </a:pPr>
            <a:r>
              <a:rPr lang="fr-CA" sz="9600" b="1" dirty="0"/>
              <a:t>2. La tâche</a:t>
            </a:r>
          </a:p>
          <a:p>
            <a:pPr marL="263525" indent="-84138">
              <a:lnSpc>
                <a:spcPct val="120000"/>
              </a:lnSpc>
              <a:spcBef>
                <a:spcPts val="0"/>
              </a:spcBef>
              <a:spcAft>
                <a:spcPts val="600"/>
              </a:spcAft>
              <a:buNone/>
            </a:pPr>
            <a:r>
              <a:rPr lang="fr-CA" sz="7200" dirty="0"/>
              <a:t>- Diminuer d’une heure le temps d’enseignement (primaire);</a:t>
            </a:r>
          </a:p>
          <a:p>
            <a:pPr marL="263525" indent="-84138">
              <a:lnSpc>
                <a:spcPct val="120000"/>
              </a:lnSpc>
              <a:spcBef>
                <a:spcPts val="0"/>
              </a:spcBef>
              <a:spcAft>
                <a:spcPts val="600"/>
              </a:spcAft>
              <a:buNone/>
            </a:pPr>
            <a:r>
              <a:rPr lang="fr-CA" sz="7200" dirty="0"/>
              <a:t>- Plafonner le nombre maximal à 26 périodes (secondaire);</a:t>
            </a:r>
          </a:p>
          <a:p>
            <a:pPr marL="263525" indent="-84138">
              <a:lnSpc>
                <a:spcPct val="120000"/>
              </a:lnSpc>
              <a:spcBef>
                <a:spcPts val="0"/>
              </a:spcBef>
              <a:spcAft>
                <a:spcPts val="600"/>
              </a:spcAft>
              <a:buNone/>
            </a:pPr>
            <a:r>
              <a:rPr lang="fr-CA" sz="7200" dirty="0"/>
              <a:t>- Éviter de créer des espaces d’assignation supplémentaires;</a:t>
            </a:r>
          </a:p>
          <a:p>
            <a:pPr marL="263525" indent="-84138">
              <a:lnSpc>
                <a:spcPct val="120000"/>
              </a:lnSpc>
              <a:spcBef>
                <a:spcPts val="0"/>
              </a:spcBef>
              <a:spcAft>
                <a:spcPts val="600"/>
              </a:spcAft>
              <a:buNone/>
            </a:pPr>
            <a:r>
              <a:rPr lang="fr-CA" sz="7200" dirty="0"/>
              <a:t>- Augmenter l’ATP-Perso d’une heure.</a:t>
            </a:r>
          </a:p>
          <a:p>
            <a:pPr marL="0" indent="0" algn="just">
              <a:buNone/>
            </a:pPr>
            <a:endParaRPr lang="fr-CA" sz="1400" dirty="0"/>
          </a:p>
          <a:p>
            <a:pPr marL="227965" indent="-227965"/>
            <a:endParaRPr lang="fr-CA" sz="1400" dirty="0"/>
          </a:p>
          <a:p>
            <a:pPr marL="0" indent="0">
              <a:buNone/>
            </a:pPr>
            <a:endParaRPr lang="fr-CA" sz="1400" dirty="0"/>
          </a:p>
        </p:txBody>
      </p:sp>
    </p:spTree>
    <p:extLst>
      <p:ext uri="{BB962C8B-B14F-4D97-AF65-F5344CB8AC3E}">
        <p14:creationId xmlns:p14="http://schemas.microsoft.com/office/powerpoint/2010/main" val="3175795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18E6BF-ED29-93BE-3B7A-C4696D2394A2}"/>
              </a:ext>
            </a:extLst>
          </p:cNvPr>
          <p:cNvSpPr>
            <a:spLocks noGrp="1"/>
          </p:cNvSpPr>
          <p:nvPr>
            <p:ph type="title"/>
            <p:custDataLst>
              <p:tags r:id="rId1"/>
            </p:custDataLst>
          </p:nvPr>
        </p:nvSpPr>
        <p:spPr>
          <a:xfrm>
            <a:off x="477748" y="457201"/>
            <a:ext cx="3784966" cy="506668"/>
          </a:xfrm>
        </p:spPr>
        <p:txBody>
          <a:bodyPr/>
          <a:lstStyle/>
          <a:p>
            <a:r>
              <a:rPr lang="fr-CA" sz="2800"/>
              <a:t>Pour en apprendre plus</a:t>
            </a:r>
          </a:p>
        </p:txBody>
      </p:sp>
      <p:sp>
        <p:nvSpPr>
          <p:cNvPr id="3" name="Espace réservé du contenu 2">
            <a:extLst>
              <a:ext uri="{FF2B5EF4-FFF2-40B4-BE49-F238E27FC236}">
                <a16:creationId xmlns:a16="http://schemas.microsoft.com/office/drawing/2014/main" id="{EE5350C9-43DC-2582-0678-245267C5B7FE}"/>
              </a:ext>
            </a:extLst>
          </p:cNvPr>
          <p:cNvSpPr>
            <a:spLocks noGrp="1"/>
          </p:cNvSpPr>
          <p:nvPr>
            <p:ph idx="1"/>
            <p:custDataLst>
              <p:tags r:id="rId2"/>
            </p:custDataLst>
          </p:nvPr>
        </p:nvSpPr>
        <p:spPr>
          <a:xfrm>
            <a:off x="4481975" y="457201"/>
            <a:ext cx="7232277" cy="5530644"/>
          </a:xfrm>
        </p:spPr>
        <p:txBody>
          <a:bodyPr>
            <a:normAutofit lnSpcReduction="10000"/>
          </a:bodyPr>
          <a:lstStyle/>
          <a:p>
            <a:r>
              <a:rPr lang="fr-CA" sz="2000" b="1" dirty="0"/>
              <a:t>Nos revendications en Front commun </a:t>
            </a:r>
            <a:r>
              <a:rPr lang="fr-CA" sz="2000" dirty="0"/>
              <a:t>: </a:t>
            </a:r>
            <a:r>
              <a:rPr lang="fr-CA" sz="2000" dirty="0">
                <a:hlinkClick r:id="rId6"/>
              </a:rPr>
              <a:t>cliquez ici</a:t>
            </a:r>
            <a:endParaRPr lang="fr-CA" sz="2000" dirty="0"/>
          </a:p>
          <a:p>
            <a:pPr>
              <a:spcBef>
                <a:spcPts val="1800"/>
              </a:spcBef>
            </a:pPr>
            <a:r>
              <a:rPr lang="fr-CA" sz="2000" dirty="0"/>
              <a:t>Infographie sur le salaire : </a:t>
            </a:r>
            <a:r>
              <a:rPr lang="fr-CA" sz="2000" dirty="0">
                <a:hlinkClick r:id="rId7"/>
              </a:rPr>
              <a:t>cliquez ici</a:t>
            </a:r>
            <a:endParaRPr lang="fr-CA" sz="2000" dirty="0"/>
          </a:p>
          <a:p>
            <a:pPr>
              <a:spcBef>
                <a:spcPts val="1800"/>
              </a:spcBef>
            </a:pPr>
            <a:r>
              <a:rPr lang="fr-CA" sz="2000" dirty="0"/>
              <a:t>Infographie sur la retraite : </a:t>
            </a:r>
            <a:r>
              <a:rPr lang="fr-CA" sz="2000" dirty="0">
                <a:hlinkClick r:id="rId8"/>
              </a:rPr>
              <a:t>cliquez ici</a:t>
            </a:r>
            <a:endParaRPr lang="fr-CA" sz="2000" dirty="0"/>
          </a:p>
          <a:p>
            <a:pPr>
              <a:spcBef>
                <a:spcPts val="1800"/>
              </a:spcBef>
            </a:pPr>
            <a:r>
              <a:rPr lang="fr-CA" sz="2000" dirty="0"/>
              <a:t>Info-négo </a:t>
            </a:r>
            <a:r>
              <a:rPr lang="fr-CA" sz="2000" dirty="0">
                <a:latin typeface="Calibri Light" panose="020F0302020204030204" pitchFamily="34" charset="0"/>
                <a:cs typeface="Calibri Light" panose="020F0302020204030204" pitchFamily="34" charset="0"/>
              </a:rPr>
              <a:t>•</a:t>
            </a:r>
            <a:r>
              <a:rPr lang="fr-CA" sz="2000" dirty="0"/>
              <a:t> « Les offres » du gouvernement au Front commun : une grave insulte… : </a:t>
            </a:r>
            <a:r>
              <a:rPr lang="fr-CA" sz="2000" dirty="0">
                <a:hlinkClick r:id="rId9"/>
              </a:rPr>
              <a:t>cliquez ici</a:t>
            </a:r>
            <a:endParaRPr lang="fr-CA" sz="2000" dirty="0"/>
          </a:p>
          <a:p>
            <a:pPr>
              <a:spcBef>
                <a:spcPts val="1800"/>
              </a:spcBef>
            </a:pPr>
            <a:r>
              <a:rPr lang="fr-CA" sz="2000" dirty="0"/>
              <a:t>Info-négo retraite </a:t>
            </a:r>
            <a:r>
              <a:rPr lang="fr-CA" sz="2000" dirty="0">
                <a:latin typeface="Calibri Light" panose="020F0302020204030204" pitchFamily="34" charset="0"/>
                <a:cs typeface="Calibri Light" panose="020F0302020204030204" pitchFamily="34" charset="0"/>
              </a:rPr>
              <a:t>•</a:t>
            </a:r>
            <a:r>
              <a:rPr lang="fr-CA" sz="2000" dirty="0"/>
              <a:t> Un régime de retraite en excellente santé… : </a:t>
            </a:r>
            <a:r>
              <a:rPr lang="fr-CA" sz="2000" dirty="0">
                <a:hlinkClick r:id="rId10"/>
              </a:rPr>
              <a:t>cliquez ici</a:t>
            </a:r>
            <a:endParaRPr lang="fr-CA" sz="2000" dirty="0"/>
          </a:p>
          <a:p>
            <a:pPr>
              <a:spcBef>
                <a:spcPts val="1800"/>
              </a:spcBef>
            </a:pPr>
            <a:r>
              <a:rPr lang="fr-CA" sz="2000" dirty="0"/>
              <a:t>Info-négo retraite : Les attaques de la CAQ à notre régime de retraite sont sérieuses : </a:t>
            </a:r>
            <a:r>
              <a:rPr lang="fr-CA" sz="2000" dirty="0">
                <a:hlinkClick r:id="rId11"/>
              </a:rPr>
              <a:t>cliquez ici</a:t>
            </a:r>
            <a:endParaRPr lang="fr-CA" sz="2000" dirty="0"/>
          </a:p>
          <a:p>
            <a:pPr>
              <a:spcBef>
                <a:spcPts val="1800"/>
              </a:spcBef>
            </a:pPr>
            <a:r>
              <a:rPr lang="fr-CA" sz="2000" dirty="0"/>
              <a:t>Qu’est-ce qui s’en vient cet automne : </a:t>
            </a:r>
            <a:r>
              <a:rPr lang="fr-CA" sz="2000" dirty="0">
                <a:hlinkClick r:id="rId12"/>
              </a:rPr>
              <a:t>cliquez ici</a:t>
            </a:r>
            <a:endParaRPr lang="fr-CA" sz="2000" dirty="0"/>
          </a:p>
          <a:p>
            <a:pPr marL="0" indent="0" algn="ctr">
              <a:spcBef>
                <a:spcPts val="3000"/>
              </a:spcBef>
              <a:buNone/>
            </a:pPr>
            <a:r>
              <a:rPr lang="fr-CA" b="1" dirty="0"/>
              <a:t>Pour en savoir davantage</a:t>
            </a:r>
          </a:p>
          <a:p>
            <a:pPr marL="0" indent="0" algn="ctr">
              <a:spcBef>
                <a:spcPts val="600"/>
              </a:spcBef>
              <a:buNone/>
            </a:pPr>
            <a:r>
              <a:rPr lang="fr-CA" b="1" dirty="0">
                <a:hlinkClick r:id="rId13"/>
              </a:rPr>
              <a:t>Frontcommun.org/</a:t>
            </a:r>
            <a:endParaRPr lang="fr-CA" b="1" dirty="0"/>
          </a:p>
          <a:p>
            <a:endParaRPr lang="fr-CA" dirty="0"/>
          </a:p>
          <a:p>
            <a:endParaRPr lang="fr-CA" dirty="0"/>
          </a:p>
        </p:txBody>
      </p:sp>
      <p:sp>
        <p:nvSpPr>
          <p:cNvPr id="4" name="Espace réservé du texte 3">
            <a:extLst>
              <a:ext uri="{FF2B5EF4-FFF2-40B4-BE49-F238E27FC236}">
                <a16:creationId xmlns:a16="http://schemas.microsoft.com/office/drawing/2014/main" id="{27524124-4D04-53E7-F1F6-687C97A7F17E}"/>
              </a:ext>
            </a:extLst>
          </p:cNvPr>
          <p:cNvSpPr>
            <a:spLocks noGrp="1"/>
          </p:cNvSpPr>
          <p:nvPr>
            <p:ph type="body" sz="half" idx="2"/>
            <p:custDataLst>
              <p:tags r:id="rId3"/>
            </p:custDataLst>
          </p:nvPr>
        </p:nvSpPr>
        <p:spPr/>
        <p:txBody>
          <a:bodyPr/>
          <a:lstStyle/>
          <a:p>
            <a:r>
              <a:rPr lang="fr-CA" dirty="0"/>
              <a:t>Liens utiles</a:t>
            </a:r>
          </a:p>
        </p:txBody>
      </p:sp>
      <p:sp>
        <p:nvSpPr>
          <p:cNvPr id="5" name="Espace réservé du numéro de diapositive 4">
            <a:extLst>
              <a:ext uri="{FF2B5EF4-FFF2-40B4-BE49-F238E27FC236}">
                <a16:creationId xmlns:a16="http://schemas.microsoft.com/office/drawing/2014/main" id="{9E2B98C3-B0B9-5807-6AA9-B651CA5675C6}"/>
              </a:ext>
            </a:extLst>
          </p:cNvPr>
          <p:cNvSpPr>
            <a:spLocks noGrp="1"/>
          </p:cNvSpPr>
          <p:nvPr>
            <p:ph type="sldNum" sz="quarter" idx="12"/>
            <p:custDataLst>
              <p:tags r:id="rId4"/>
            </p:custDataLst>
          </p:nvPr>
        </p:nvSpPr>
        <p:spPr/>
        <p:txBody>
          <a:bodyPr/>
          <a:lstStyle/>
          <a:p>
            <a:fld id="{CB4B3EF7-0E3E-C746-BEA3-A898439CAD76}" type="slidenum">
              <a:rPr lang="fr-FR" smtClean="0"/>
              <a:pPr/>
              <a:t>40</a:t>
            </a:fld>
            <a:endParaRPr lang="fr-FR"/>
          </a:p>
        </p:txBody>
      </p:sp>
    </p:spTree>
    <p:extLst>
      <p:ext uri="{BB962C8B-B14F-4D97-AF65-F5344CB8AC3E}">
        <p14:creationId xmlns:p14="http://schemas.microsoft.com/office/powerpoint/2010/main" val="372240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a:xfrm>
            <a:off x="11429516" y="6095835"/>
            <a:ext cx="571476" cy="571485"/>
          </a:xfrm>
        </p:spPr>
        <p:txBody>
          <a:bodyPr anchor="ctr">
            <a:normAutofit/>
          </a:bodyPr>
          <a:lstStyle/>
          <a:p>
            <a:pPr>
              <a:spcAft>
                <a:spcPts val="600"/>
              </a:spcAft>
            </a:pPr>
            <a:fld id="{CB4B3EF7-0E3E-C746-BEA3-A898439CAD76}" type="slidenum">
              <a:rPr lang="fr-FR" smtClean="0"/>
              <a:pPr>
                <a:spcAft>
                  <a:spcPts val="600"/>
                </a:spcAft>
              </a:pPr>
              <a:t>5</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a:xfrm>
            <a:off x="578722" y="-1"/>
            <a:ext cx="11138026" cy="1523958"/>
          </a:xfrm>
        </p:spPr>
        <p:txBody>
          <a:bodyPr anchor="ctr">
            <a:normAutofit/>
          </a:bodyPr>
          <a:lstStyle/>
          <a:p>
            <a:r>
              <a:rPr lang="fr-CA" dirty="0"/>
              <a:t>Négociation sectorielle </a:t>
            </a:r>
            <a:r>
              <a:rPr lang="fr-CA" sz="3200" dirty="0"/>
              <a:t>(suite)</a:t>
            </a:r>
            <a:endParaRPr lang="en-US" sz="3200" dirty="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663433" y="1203446"/>
            <a:ext cx="10968603" cy="5546146"/>
          </a:xfrm>
        </p:spPr>
        <p:txBody>
          <a:bodyPr vert="horz" lIns="91440" tIns="45720" rIns="91440" bIns="45720" rtlCol="0">
            <a:normAutofit/>
          </a:bodyPr>
          <a:lstStyle/>
          <a:p>
            <a:pPr marL="0" indent="0" algn="just">
              <a:lnSpc>
                <a:spcPct val="120000"/>
              </a:lnSpc>
              <a:spcBef>
                <a:spcPts val="0"/>
              </a:spcBef>
              <a:spcAft>
                <a:spcPts val="600"/>
              </a:spcAft>
              <a:buNone/>
            </a:pPr>
            <a:r>
              <a:rPr lang="fr-CA" sz="2400" b="1" u="sng" dirty="0">
                <a:latin typeface="Epilogue"/>
                <a:cs typeface="Times New Roman" panose="02020603050405020304" pitchFamily="18" charset="0"/>
              </a:rPr>
              <a:t>Nos demandes syndicales (résumé)</a:t>
            </a:r>
            <a:endParaRPr lang="fr-CA" sz="2400" b="1" dirty="0">
              <a:latin typeface="Epilogue"/>
            </a:endParaRPr>
          </a:p>
          <a:p>
            <a:pPr marL="0" indent="0" algn="just">
              <a:lnSpc>
                <a:spcPct val="120000"/>
              </a:lnSpc>
              <a:spcBef>
                <a:spcPts val="0"/>
              </a:spcBef>
              <a:spcAft>
                <a:spcPts val="600"/>
              </a:spcAft>
              <a:buNone/>
            </a:pPr>
            <a:endParaRPr lang="fr-CA" sz="1400" b="1" dirty="0"/>
          </a:p>
          <a:p>
            <a:pPr marL="0" indent="0">
              <a:lnSpc>
                <a:spcPct val="90000"/>
              </a:lnSpc>
              <a:buNone/>
            </a:pPr>
            <a:r>
              <a:rPr lang="fr-CA" sz="2400" b="1" dirty="0"/>
              <a:t>3. Les classes d’accueil</a:t>
            </a:r>
          </a:p>
          <a:p>
            <a:pPr marL="268288" indent="0">
              <a:lnSpc>
                <a:spcPct val="90000"/>
              </a:lnSpc>
              <a:buNone/>
            </a:pPr>
            <a:r>
              <a:rPr lang="fr-CA" sz="2400" dirty="0"/>
              <a:t>- Augmenter le nombre de classes d’accueil.</a:t>
            </a:r>
          </a:p>
          <a:p>
            <a:pPr>
              <a:lnSpc>
                <a:spcPct val="90000"/>
              </a:lnSpc>
            </a:pPr>
            <a:endParaRPr lang="fr-CA" sz="1400" dirty="0"/>
          </a:p>
          <a:p>
            <a:pPr marL="0" indent="0">
              <a:lnSpc>
                <a:spcPct val="120000"/>
              </a:lnSpc>
              <a:spcBef>
                <a:spcPts val="0"/>
              </a:spcBef>
              <a:spcAft>
                <a:spcPts val="600"/>
              </a:spcAft>
              <a:buNone/>
            </a:pPr>
            <a:r>
              <a:rPr lang="fr-CA" sz="2400" b="1" dirty="0">
                <a:effectLst/>
              </a:rPr>
              <a:t>4. L’autonomie professionnelle du personnel enseignant</a:t>
            </a:r>
            <a:endParaRPr lang="fr-CA" sz="2400" dirty="0">
              <a:effectLst/>
            </a:endParaRPr>
          </a:p>
          <a:p>
            <a:pPr marL="268288" indent="0">
              <a:lnSpc>
                <a:spcPct val="120000"/>
              </a:lnSpc>
              <a:spcBef>
                <a:spcPts val="0"/>
              </a:spcBef>
              <a:spcAft>
                <a:spcPts val="600"/>
              </a:spcAft>
              <a:buNone/>
            </a:pPr>
            <a:r>
              <a:rPr lang="fr-CA" sz="2400" dirty="0">
                <a:effectLst/>
              </a:rPr>
              <a:t>- Prévoir un minimum de 50 % des journées pédagogiques à la maison;</a:t>
            </a:r>
          </a:p>
          <a:p>
            <a:pPr marL="442913" indent="-174625">
              <a:lnSpc>
                <a:spcPct val="120000"/>
              </a:lnSpc>
              <a:spcBef>
                <a:spcPts val="0"/>
              </a:spcBef>
              <a:spcAft>
                <a:spcPts val="600"/>
              </a:spcAft>
              <a:buNone/>
            </a:pPr>
            <a:r>
              <a:rPr lang="fr-CA" sz="2400" dirty="0">
                <a:effectLst/>
              </a:rPr>
              <a:t>- Augmenter le % de journées pédagogiques dont le contenu est déterminé par les enseignantes et enseignants.</a:t>
            </a:r>
          </a:p>
          <a:p>
            <a:pPr marL="0" indent="0" algn="just">
              <a:buNone/>
            </a:pPr>
            <a:endParaRPr lang="fr-CA" sz="1400" dirty="0"/>
          </a:p>
          <a:p>
            <a:pPr marL="227965" indent="-227965"/>
            <a:endParaRPr lang="fr-CA" sz="1400" dirty="0"/>
          </a:p>
          <a:p>
            <a:pPr marL="0" indent="0">
              <a:buNone/>
            </a:pPr>
            <a:endParaRPr lang="fr-CA" sz="1400" dirty="0"/>
          </a:p>
        </p:txBody>
      </p:sp>
    </p:spTree>
    <p:extLst>
      <p:ext uri="{BB962C8B-B14F-4D97-AF65-F5344CB8AC3E}">
        <p14:creationId xmlns:p14="http://schemas.microsoft.com/office/powerpoint/2010/main" val="254808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a:xfrm>
            <a:off x="11429516" y="6095835"/>
            <a:ext cx="571476" cy="571485"/>
          </a:xfrm>
        </p:spPr>
        <p:txBody>
          <a:bodyPr anchor="ctr">
            <a:normAutofit/>
          </a:bodyPr>
          <a:lstStyle/>
          <a:p>
            <a:pPr>
              <a:spcAft>
                <a:spcPts val="600"/>
              </a:spcAft>
            </a:pPr>
            <a:fld id="{CB4B3EF7-0E3E-C746-BEA3-A898439CAD76}" type="slidenum">
              <a:rPr lang="fr-FR" smtClean="0"/>
              <a:pPr>
                <a:spcAft>
                  <a:spcPts val="600"/>
                </a:spcAft>
              </a:pPr>
              <a:t>6</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a:xfrm>
            <a:off x="578722" y="-1"/>
            <a:ext cx="11138026" cy="1523958"/>
          </a:xfrm>
        </p:spPr>
        <p:txBody>
          <a:bodyPr anchor="ctr">
            <a:normAutofit/>
          </a:bodyPr>
          <a:lstStyle/>
          <a:p>
            <a:r>
              <a:rPr lang="fr-CA" dirty="0"/>
              <a:t>Négociation sectorielle </a:t>
            </a:r>
            <a:r>
              <a:rPr lang="fr-CA" sz="3200" dirty="0"/>
              <a:t>(suite)</a:t>
            </a:r>
            <a:endParaRPr lang="en-US" sz="3200" dirty="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663433" y="1203446"/>
            <a:ext cx="10968603" cy="5546146"/>
          </a:xfrm>
        </p:spPr>
        <p:txBody>
          <a:bodyPr vert="horz" lIns="91440" tIns="45720" rIns="91440" bIns="45720" rtlCol="0">
            <a:normAutofit fontScale="25000" lnSpcReduction="20000"/>
          </a:bodyPr>
          <a:lstStyle/>
          <a:p>
            <a:pPr marL="0" indent="0" algn="just">
              <a:lnSpc>
                <a:spcPct val="120000"/>
              </a:lnSpc>
              <a:spcBef>
                <a:spcPts val="0"/>
              </a:spcBef>
              <a:spcAft>
                <a:spcPts val="600"/>
              </a:spcAft>
              <a:buNone/>
            </a:pPr>
            <a:r>
              <a:rPr lang="fr-CA" sz="9600" b="1" u="sng" dirty="0">
                <a:latin typeface="Epilogue"/>
                <a:cs typeface="Times New Roman" panose="02020603050405020304" pitchFamily="18" charset="0"/>
              </a:rPr>
              <a:t>Nos demandes syndicales (résumé)</a:t>
            </a:r>
            <a:endParaRPr lang="fr-CA" sz="9600" b="1" dirty="0">
              <a:latin typeface="Epilogue"/>
            </a:endParaRPr>
          </a:p>
          <a:p>
            <a:pPr marL="0" indent="0" algn="just">
              <a:lnSpc>
                <a:spcPct val="120000"/>
              </a:lnSpc>
              <a:spcBef>
                <a:spcPts val="0"/>
              </a:spcBef>
              <a:spcAft>
                <a:spcPts val="600"/>
              </a:spcAft>
              <a:buNone/>
            </a:pPr>
            <a:endParaRPr lang="fr-CA" sz="3200" b="1" dirty="0"/>
          </a:p>
          <a:p>
            <a:pPr marL="0" indent="0">
              <a:lnSpc>
                <a:spcPct val="120000"/>
              </a:lnSpc>
              <a:spcBef>
                <a:spcPts val="0"/>
              </a:spcBef>
              <a:spcAft>
                <a:spcPts val="600"/>
              </a:spcAft>
              <a:buNone/>
            </a:pPr>
            <a:r>
              <a:rPr lang="fr-CA" sz="9600" b="1" dirty="0">
                <a:effectLst/>
                <a:latin typeface="Epilogue"/>
              </a:rPr>
              <a:t>5. Adaptation scolaire, spécialistes, FP et ÉDA</a:t>
            </a:r>
            <a:endParaRPr lang="fr-CA" sz="9600" dirty="0">
              <a:effectLst/>
              <a:latin typeface="Epilogue"/>
            </a:endParaRPr>
          </a:p>
          <a:p>
            <a:pPr marL="176213" indent="0">
              <a:lnSpc>
                <a:spcPct val="120000"/>
              </a:lnSpc>
              <a:spcBef>
                <a:spcPts val="0"/>
              </a:spcBef>
              <a:spcAft>
                <a:spcPts val="600"/>
              </a:spcAft>
              <a:buNone/>
            </a:pPr>
            <a:r>
              <a:rPr lang="fr-CA" sz="7200" dirty="0">
                <a:effectLst/>
                <a:latin typeface="Epilogue"/>
              </a:rPr>
              <a:t>- Baliser les classes d’adaptation scolaire qui comportent des élèves de différents types (Annexe 21);</a:t>
            </a:r>
          </a:p>
          <a:p>
            <a:pPr marL="176213" indent="0">
              <a:lnSpc>
                <a:spcPct val="120000"/>
              </a:lnSpc>
              <a:spcBef>
                <a:spcPts val="0"/>
              </a:spcBef>
              <a:spcAft>
                <a:spcPts val="600"/>
              </a:spcAft>
              <a:buNone/>
            </a:pPr>
            <a:r>
              <a:rPr lang="fr-CA" sz="7200" dirty="0">
                <a:effectLst/>
                <a:latin typeface="Epilogue"/>
              </a:rPr>
              <a:t>- Établir un maximum d’élèves à suivre + un maximum de titulaires avec qui collaborer (orthopédago</a:t>
            </a:r>
            <a:r>
              <a:rPr lang="fr-CA" sz="7200" dirty="0">
                <a:latin typeface="Epilogue"/>
              </a:rPr>
              <a:t>gues</a:t>
            </a:r>
            <a:r>
              <a:rPr lang="fr-CA" sz="7200" dirty="0">
                <a:effectLst/>
                <a:latin typeface="Epilogue"/>
              </a:rPr>
              <a:t>);</a:t>
            </a:r>
          </a:p>
          <a:p>
            <a:pPr marL="323850" indent="-147638">
              <a:lnSpc>
                <a:spcPct val="120000"/>
              </a:lnSpc>
              <a:spcBef>
                <a:spcPts val="0"/>
              </a:spcBef>
              <a:spcAft>
                <a:spcPts val="600"/>
              </a:spcAft>
              <a:buNone/>
            </a:pPr>
            <a:r>
              <a:rPr lang="fr-CA" sz="7200" dirty="0">
                <a:effectLst/>
                <a:latin typeface="Epilogue"/>
              </a:rPr>
              <a:t>- Revoir le temps d’enseignement et la durée de la tâche éducative VS nombres de groupes (spécialistes);</a:t>
            </a:r>
          </a:p>
          <a:p>
            <a:pPr marL="176213" indent="0">
              <a:lnSpc>
                <a:spcPct val="120000"/>
              </a:lnSpc>
              <a:spcBef>
                <a:spcPts val="0"/>
              </a:spcBef>
              <a:spcAft>
                <a:spcPts val="600"/>
              </a:spcAft>
              <a:buNone/>
            </a:pPr>
            <a:r>
              <a:rPr lang="fr-CA" sz="7200" dirty="0">
                <a:effectLst/>
                <a:latin typeface="Epilogue"/>
              </a:rPr>
              <a:t>- Augmenter le nombre d’heures de libération pour suivre le BACC (FP);</a:t>
            </a:r>
          </a:p>
          <a:p>
            <a:pPr marL="176213" indent="0">
              <a:lnSpc>
                <a:spcPct val="120000"/>
              </a:lnSpc>
              <a:spcBef>
                <a:spcPts val="0"/>
              </a:spcBef>
              <a:spcAft>
                <a:spcPts val="600"/>
              </a:spcAft>
              <a:buNone/>
            </a:pPr>
            <a:r>
              <a:rPr lang="fr-CA" sz="7200" dirty="0">
                <a:effectLst/>
                <a:latin typeface="Epilogue"/>
              </a:rPr>
              <a:t>- Bonifier les sommes de l’Annexe 32 - S</a:t>
            </a:r>
            <a:r>
              <a:rPr lang="fr-CA" sz="7200" dirty="0"/>
              <a:t>outien à la composition de la classe </a:t>
            </a:r>
            <a:r>
              <a:rPr lang="fr-CA" sz="7200" dirty="0">
                <a:effectLst/>
                <a:latin typeface="Epilogue"/>
              </a:rPr>
              <a:t>(FP et ÉDA);</a:t>
            </a:r>
          </a:p>
          <a:p>
            <a:pPr marL="176213" indent="0">
              <a:lnSpc>
                <a:spcPct val="120000"/>
              </a:lnSpc>
              <a:spcBef>
                <a:spcPts val="0"/>
              </a:spcBef>
              <a:spcAft>
                <a:spcPts val="600"/>
              </a:spcAft>
              <a:buNone/>
            </a:pPr>
            <a:r>
              <a:rPr lang="fr-CA" sz="7200" dirty="0">
                <a:effectLst/>
                <a:latin typeface="Epilogue"/>
              </a:rPr>
              <a:t>- Scinder les 800 heures annuelles </a:t>
            </a:r>
            <a:r>
              <a:rPr lang="fr-CA" sz="7200" dirty="0">
                <a:latin typeface="Epilogue"/>
              </a:rPr>
              <a:t>=</a:t>
            </a:r>
            <a:r>
              <a:rPr lang="fr-CA" sz="7200" dirty="0">
                <a:effectLst/>
                <a:latin typeface="Epilogue"/>
              </a:rPr>
              <a:t> 720 heures de présentation de cours + 80 heures de suivi pédagogique (ÉDA);</a:t>
            </a:r>
          </a:p>
          <a:p>
            <a:pPr marL="176213" indent="0">
              <a:lnSpc>
                <a:spcPct val="120000"/>
              </a:lnSpc>
              <a:spcBef>
                <a:spcPts val="0"/>
              </a:spcBef>
              <a:spcAft>
                <a:spcPts val="600"/>
              </a:spcAft>
              <a:buNone/>
            </a:pPr>
            <a:r>
              <a:rPr lang="fr-CA" sz="7200" dirty="0">
                <a:effectLst/>
                <a:latin typeface="Epilogue"/>
              </a:rPr>
              <a:t>- Définir un ratio pour les classes de francisation (ÉDA).</a:t>
            </a:r>
          </a:p>
          <a:p>
            <a:pPr marL="0" indent="0" algn="just">
              <a:lnSpc>
                <a:spcPct val="107000"/>
              </a:lnSpc>
              <a:spcAft>
                <a:spcPts val="800"/>
              </a:spcAft>
              <a:buNone/>
            </a:pPr>
            <a:r>
              <a:rPr lang="fr-CA" sz="9600" b="1" dirty="0">
                <a:effectLst/>
                <a:latin typeface="Epilogue"/>
                <a:ea typeface="Calibri" panose="020F0502020204030204" pitchFamily="34" charset="0"/>
                <a:cs typeface="Times New Roman" panose="02020603050405020304" pitchFamily="18" charset="0"/>
              </a:rPr>
              <a:t>6. La rémunération</a:t>
            </a:r>
            <a:endParaRPr lang="fr-CA" sz="9600" dirty="0">
              <a:effectLst/>
              <a:latin typeface="Epilogue"/>
              <a:ea typeface="Calibri" panose="020F0502020204030204" pitchFamily="34" charset="0"/>
              <a:cs typeface="Times New Roman" panose="02020603050405020304" pitchFamily="18" charset="0"/>
            </a:endParaRPr>
          </a:p>
          <a:p>
            <a:pPr marL="176213" indent="0" algn="just">
              <a:lnSpc>
                <a:spcPct val="110000"/>
              </a:lnSpc>
              <a:spcBef>
                <a:spcPts val="600"/>
              </a:spcBef>
              <a:spcAft>
                <a:spcPts val="600"/>
              </a:spcAft>
              <a:buNone/>
            </a:pPr>
            <a:r>
              <a:rPr lang="fr-CA" sz="7200" dirty="0">
                <a:effectLst/>
                <a:latin typeface="Epilogue"/>
                <a:ea typeface="Calibri" panose="020F0502020204030204" pitchFamily="34" charset="0"/>
                <a:cs typeface="Times New Roman" panose="02020603050405020304" pitchFamily="18" charset="0"/>
              </a:rPr>
              <a:t>- Prévoir une contribution substantielle aux assurances collectives;</a:t>
            </a:r>
          </a:p>
          <a:p>
            <a:pPr marL="176213" indent="0" algn="just">
              <a:lnSpc>
                <a:spcPct val="110000"/>
              </a:lnSpc>
              <a:spcBef>
                <a:spcPts val="600"/>
              </a:spcBef>
              <a:spcAft>
                <a:spcPts val="600"/>
              </a:spcAft>
              <a:buNone/>
            </a:pPr>
            <a:r>
              <a:rPr lang="fr-CA" sz="7200" dirty="0">
                <a:effectLst/>
                <a:latin typeface="Epilogue"/>
                <a:ea typeface="Calibri" panose="020F0502020204030204" pitchFamily="34" charset="0"/>
                <a:cs typeface="Times New Roman" panose="02020603050405020304" pitchFamily="18" charset="0"/>
              </a:rPr>
              <a:t>- Bonifier la rémunération lors d’un dépassement de la tâche éducative (1000</a:t>
            </a:r>
            <a:r>
              <a:rPr lang="fr-CA" sz="7200" baseline="30000" dirty="0">
                <a:effectLst/>
                <a:latin typeface="Epilogue"/>
                <a:ea typeface="Calibri" panose="020F0502020204030204" pitchFamily="34" charset="0"/>
                <a:cs typeface="Times New Roman" panose="02020603050405020304" pitchFamily="18" charset="0"/>
              </a:rPr>
              <a:t>e</a:t>
            </a:r>
            <a:r>
              <a:rPr lang="fr-CA" sz="7200" dirty="0">
                <a:effectLst/>
                <a:latin typeface="Epilogue"/>
                <a:ea typeface="Calibri" panose="020F0502020204030204" pitchFamily="34" charset="0"/>
                <a:cs typeface="Times New Roman" panose="02020603050405020304" pitchFamily="18" charset="0"/>
              </a:rPr>
              <a:t> VS 666</a:t>
            </a:r>
            <a:r>
              <a:rPr lang="fr-CA" sz="7200" baseline="30000" dirty="0">
                <a:effectLst/>
                <a:latin typeface="Epilogue"/>
                <a:ea typeface="Calibri" panose="020F0502020204030204" pitchFamily="34" charset="0"/>
                <a:cs typeface="Times New Roman" panose="02020603050405020304" pitchFamily="18" charset="0"/>
              </a:rPr>
              <a:t>e</a:t>
            </a:r>
            <a:r>
              <a:rPr lang="fr-CA" sz="7200" dirty="0">
                <a:effectLst/>
                <a:latin typeface="Epilogue"/>
                <a:ea typeface="Calibri" panose="020F0502020204030204" pitchFamily="34" charset="0"/>
                <a:cs typeface="Times New Roman" panose="02020603050405020304" pitchFamily="18" charset="0"/>
              </a:rPr>
              <a:t>).</a:t>
            </a:r>
          </a:p>
          <a:p>
            <a:pPr marL="0" indent="0">
              <a:lnSpc>
                <a:spcPct val="120000"/>
              </a:lnSpc>
              <a:spcBef>
                <a:spcPts val="0"/>
              </a:spcBef>
              <a:spcAft>
                <a:spcPts val="600"/>
              </a:spcAft>
              <a:buNone/>
            </a:pPr>
            <a:endParaRPr lang="fr-CA" sz="7200" dirty="0">
              <a:effectLst/>
            </a:endParaRPr>
          </a:p>
          <a:p>
            <a:pPr marL="0" indent="0" algn="just">
              <a:buNone/>
            </a:pPr>
            <a:endParaRPr lang="fr-CA" sz="1400" dirty="0"/>
          </a:p>
          <a:p>
            <a:pPr marL="227965" indent="-227965"/>
            <a:endParaRPr lang="fr-CA" sz="1400" dirty="0"/>
          </a:p>
          <a:p>
            <a:pPr marL="0" indent="0">
              <a:buNone/>
            </a:pPr>
            <a:endParaRPr lang="fr-CA" sz="1400" dirty="0"/>
          </a:p>
        </p:txBody>
      </p:sp>
    </p:spTree>
    <p:extLst>
      <p:ext uri="{BB962C8B-B14F-4D97-AF65-F5344CB8AC3E}">
        <p14:creationId xmlns:p14="http://schemas.microsoft.com/office/powerpoint/2010/main" val="168400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a:xfrm>
            <a:off x="11429516" y="6095835"/>
            <a:ext cx="571476" cy="571485"/>
          </a:xfrm>
        </p:spPr>
        <p:txBody>
          <a:bodyPr anchor="ctr">
            <a:normAutofit/>
          </a:bodyPr>
          <a:lstStyle/>
          <a:p>
            <a:pPr>
              <a:spcAft>
                <a:spcPts val="600"/>
              </a:spcAft>
            </a:pPr>
            <a:fld id="{CB4B3EF7-0E3E-C746-BEA3-A898439CAD76}" type="slidenum">
              <a:rPr lang="fr-FR" smtClean="0"/>
              <a:pPr>
                <a:spcAft>
                  <a:spcPts val="600"/>
                </a:spcAft>
              </a:pPr>
              <a:t>7</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a:xfrm>
            <a:off x="578722" y="-1"/>
            <a:ext cx="11138026" cy="1523958"/>
          </a:xfrm>
        </p:spPr>
        <p:txBody>
          <a:bodyPr anchor="ctr">
            <a:normAutofit/>
          </a:bodyPr>
          <a:lstStyle/>
          <a:p>
            <a:r>
              <a:rPr lang="fr-CA" dirty="0"/>
              <a:t>Négociation sectorielle </a:t>
            </a:r>
            <a:r>
              <a:rPr lang="fr-CA" sz="3200" dirty="0"/>
              <a:t>(suite)</a:t>
            </a:r>
            <a:endParaRPr lang="en-US" sz="3200" dirty="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663433" y="1203446"/>
            <a:ext cx="10968603" cy="5546146"/>
          </a:xfrm>
        </p:spPr>
        <p:txBody>
          <a:bodyPr vert="horz" lIns="91440" tIns="45720" rIns="91440" bIns="45720" rtlCol="0">
            <a:normAutofit fontScale="25000" lnSpcReduction="20000"/>
          </a:bodyPr>
          <a:lstStyle/>
          <a:p>
            <a:pPr marL="0" indent="0" algn="just">
              <a:lnSpc>
                <a:spcPct val="107000"/>
              </a:lnSpc>
              <a:spcAft>
                <a:spcPts val="800"/>
              </a:spcAft>
              <a:buNone/>
            </a:pPr>
            <a:r>
              <a:rPr lang="fr-CA" sz="9600" b="1" u="sng" dirty="0">
                <a:effectLst/>
                <a:latin typeface="Epilogue"/>
                <a:ea typeface="Calibri" panose="020F0502020204030204" pitchFamily="34" charset="0"/>
                <a:cs typeface="Times New Roman" panose="02020603050405020304" pitchFamily="18" charset="0"/>
              </a:rPr>
              <a:t>LES 4 ORIENTATIONS PATRONALES</a:t>
            </a:r>
            <a:endParaRPr lang="fr-CA" sz="9600" dirty="0">
              <a:effectLst/>
              <a:latin typeface="Epilogue"/>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9600" b="1" dirty="0">
                <a:effectLst/>
                <a:latin typeface="Epilogue"/>
                <a:ea typeface="Calibri" panose="020F0502020204030204" pitchFamily="34" charset="0"/>
                <a:cs typeface="Times New Roman" panose="02020603050405020304" pitchFamily="18" charset="0"/>
              </a:rPr>
              <a:t>1. L’attraction et la rétention du personnel enseignant :</a:t>
            </a:r>
          </a:p>
          <a:p>
            <a:pPr marL="268288" indent="0" algn="just">
              <a:lnSpc>
                <a:spcPct val="107000"/>
              </a:lnSpc>
              <a:spcAft>
                <a:spcPts val="800"/>
              </a:spcAft>
              <a:buNone/>
            </a:pPr>
            <a:r>
              <a:rPr lang="fr-CA" sz="9600" dirty="0">
                <a:effectLst/>
                <a:latin typeface="Epilogue"/>
                <a:ea typeface="Calibri" panose="020F0502020204030204" pitchFamily="34" charset="0"/>
                <a:cs typeface="Times New Roman" panose="02020603050405020304" pitchFamily="18" charset="0"/>
              </a:rPr>
              <a:t>- Adapter son enseignement aux besoins des élèves;</a:t>
            </a:r>
          </a:p>
          <a:p>
            <a:pPr marL="471488" indent="-203200" algn="just">
              <a:lnSpc>
                <a:spcPct val="107000"/>
              </a:lnSpc>
              <a:spcAft>
                <a:spcPts val="800"/>
              </a:spcAft>
              <a:buNone/>
            </a:pPr>
            <a:r>
              <a:rPr lang="fr-CA" sz="9600" dirty="0">
                <a:effectLst/>
                <a:latin typeface="Epilogue"/>
                <a:ea typeface="Calibri" panose="020F0502020204030204" pitchFamily="34" charset="0"/>
                <a:cs typeface="Times New Roman" panose="02020603050405020304" pitchFamily="18" charset="0"/>
              </a:rPr>
              <a:t>- Préciser le perfectionnement du personnel enseignant selon les besoins des élèves, de l’organisation (école et CSS) et des orientations ministérielles.  </a:t>
            </a:r>
          </a:p>
          <a:p>
            <a:pPr marL="0" indent="0" algn="just">
              <a:lnSpc>
                <a:spcPct val="107000"/>
              </a:lnSpc>
              <a:spcAft>
                <a:spcPts val="800"/>
              </a:spcAft>
              <a:buNone/>
            </a:pPr>
            <a:r>
              <a:rPr lang="fr-CA" sz="9600" b="1" dirty="0">
                <a:effectLst/>
                <a:latin typeface="Epilogue"/>
                <a:ea typeface="Calibri" panose="020F0502020204030204" pitchFamily="34" charset="0"/>
                <a:cs typeface="Times New Roman" panose="02020603050405020304" pitchFamily="18" charset="0"/>
              </a:rPr>
              <a:t>2. Favoriser la réussite éducative de tous les élèves </a:t>
            </a:r>
            <a:r>
              <a:rPr lang="fr-CA" sz="9600" dirty="0">
                <a:effectLst/>
                <a:latin typeface="Epilogue"/>
                <a:ea typeface="Calibri" panose="020F0502020204030204" pitchFamily="34" charset="0"/>
                <a:cs typeface="Times New Roman" panose="02020603050405020304" pitchFamily="18" charset="0"/>
              </a:rPr>
              <a:t>:</a:t>
            </a:r>
          </a:p>
          <a:p>
            <a:pPr marL="433388" indent="-165100" algn="just">
              <a:lnSpc>
                <a:spcPct val="107000"/>
              </a:lnSpc>
              <a:spcAft>
                <a:spcPts val="800"/>
              </a:spcAft>
              <a:buNone/>
            </a:pPr>
            <a:r>
              <a:rPr lang="fr-CA" sz="9600" dirty="0">
                <a:effectLst/>
                <a:latin typeface="Epilogue"/>
                <a:ea typeface="Calibri" panose="020F0502020204030204" pitchFamily="34" charset="0"/>
                <a:cs typeface="Times New Roman" panose="02020603050405020304" pitchFamily="18" charset="0"/>
              </a:rPr>
              <a:t>- Assurer une approche non catégorielle dans l’application des règles de formation des groupes;</a:t>
            </a:r>
          </a:p>
          <a:p>
            <a:pPr marL="268288" indent="0" algn="just">
              <a:lnSpc>
                <a:spcPct val="107000"/>
              </a:lnSpc>
              <a:spcAft>
                <a:spcPts val="800"/>
              </a:spcAft>
              <a:buNone/>
            </a:pPr>
            <a:r>
              <a:rPr lang="fr-CA" sz="9600" dirty="0">
                <a:effectLst/>
                <a:latin typeface="Epilogue"/>
                <a:ea typeface="Calibri" panose="020F0502020204030204" pitchFamily="34" charset="0"/>
                <a:cs typeface="Times New Roman" panose="02020603050405020304" pitchFamily="18" charset="0"/>
              </a:rPr>
              <a:t>- Revoir la pondération a priori pour les élèves TSA (code 50).</a:t>
            </a:r>
          </a:p>
          <a:p>
            <a:pPr marL="0" indent="0" algn="just">
              <a:buNone/>
            </a:pPr>
            <a:endParaRPr lang="fr-CA" sz="1400" dirty="0"/>
          </a:p>
          <a:p>
            <a:pPr marL="227965" indent="-227965"/>
            <a:endParaRPr lang="fr-CA" sz="1400" dirty="0"/>
          </a:p>
          <a:p>
            <a:pPr marL="0" indent="0">
              <a:buNone/>
            </a:pPr>
            <a:endParaRPr lang="fr-CA" sz="1400" dirty="0"/>
          </a:p>
        </p:txBody>
      </p:sp>
    </p:spTree>
    <p:extLst>
      <p:ext uri="{BB962C8B-B14F-4D97-AF65-F5344CB8AC3E}">
        <p14:creationId xmlns:p14="http://schemas.microsoft.com/office/powerpoint/2010/main" val="367332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a:xfrm>
            <a:off x="11429516" y="6095835"/>
            <a:ext cx="571476" cy="571485"/>
          </a:xfrm>
        </p:spPr>
        <p:txBody>
          <a:bodyPr anchor="ctr">
            <a:normAutofit/>
          </a:bodyPr>
          <a:lstStyle/>
          <a:p>
            <a:pPr>
              <a:spcAft>
                <a:spcPts val="600"/>
              </a:spcAft>
            </a:pPr>
            <a:fld id="{CB4B3EF7-0E3E-C746-BEA3-A898439CAD76}" type="slidenum">
              <a:rPr lang="fr-FR" smtClean="0"/>
              <a:pPr>
                <a:spcAft>
                  <a:spcPts val="600"/>
                </a:spcAft>
              </a:pPr>
              <a:t>8</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a:xfrm>
            <a:off x="578722" y="-1"/>
            <a:ext cx="11138026" cy="1523958"/>
          </a:xfrm>
        </p:spPr>
        <p:txBody>
          <a:bodyPr anchor="ctr">
            <a:normAutofit/>
          </a:bodyPr>
          <a:lstStyle/>
          <a:p>
            <a:r>
              <a:rPr lang="fr-CA" dirty="0"/>
              <a:t>Négociation sectorielle </a:t>
            </a:r>
            <a:r>
              <a:rPr lang="fr-CA" sz="3200" dirty="0"/>
              <a:t>(suite)</a:t>
            </a:r>
            <a:endParaRPr lang="en-US" sz="3200" dirty="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663433" y="1203446"/>
            <a:ext cx="10968603" cy="5546146"/>
          </a:xfrm>
        </p:spPr>
        <p:txBody>
          <a:bodyPr vert="horz" wrap="square" lIns="91440" tIns="45720" rIns="91440" bIns="45720" rtlCol="0">
            <a:noAutofit/>
          </a:bodyPr>
          <a:lstStyle/>
          <a:p>
            <a:pPr marL="0" indent="0" algn="just">
              <a:lnSpc>
                <a:spcPct val="107000"/>
              </a:lnSpc>
              <a:spcAft>
                <a:spcPts val="800"/>
              </a:spcAft>
              <a:buNone/>
            </a:pPr>
            <a:r>
              <a:rPr lang="fr-CA" sz="2400" b="1" u="sng" dirty="0">
                <a:effectLst/>
                <a:latin typeface="Epilogue"/>
                <a:ea typeface="Calibri" panose="020F0502020204030204" pitchFamily="34" charset="0"/>
                <a:cs typeface="Times New Roman" panose="02020603050405020304" pitchFamily="18" charset="0"/>
              </a:rPr>
              <a:t>LES 4 ORIENTATIONS PATRONALES</a:t>
            </a:r>
            <a:endParaRPr lang="fr-CA" sz="2400" dirty="0">
              <a:effectLst/>
              <a:latin typeface="Epilogue"/>
              <a:ea typeface="Calibri" panose="020F0502020204030204" pitchFamily="34" charset="0"/>
              <a:cs typeface="Times New Roman" panose="02020603050405020304" pitchFamily="18" charset="0"/>
            </a:endParaRPr>
          </a:p>
          <a:p>
            <a:pPr marL="0" indent="0" algn="just">
              <a:lnSpc>
                <a:spcPct val="87000"/>
              </a:lnSpc>
              <a:spcAft>
                <a:spcPts val="800"/>
              </a:spcAft>
              <a:buNone/>
            </a:pPr>
            <a:r>
              <a:rPr lang="fr-CA" sz="2400" b="1" dirty="0">
                <a:effectLst/>
                <a:latin typeface="Epilogue"/>
                <a:ea typeface="Calibri" panose="020F0502020204030204" pitchFamily="34" charset="0"/>
                <a:cs typeface="Times New Roman" panose="02020603050405020304" pitchFamily="18" charset="0"/>
              </a:rPr>
              <a:t>3. Une organisation du travail au service de la mission éducative :</a:t>
            </a:r>
          </a:p>
          <a:p>
            <a:pPr marL="268288" indent="0" algn="just">
              <a:lnSpc>
                <a:spcPct val="87000"/>
              </a:lnSpc>
              <a:spcAft>
                <a:spcPts val="800"/>
              </a:spcAft>
              <a:buNone/>
            </a:pPr>
            <a:r>
              <a:rPr lang="fr-CA" sz="2400" dirty="0">
                <a:effectLst/>
                <a:latin typeface="Epilogue"/>
                <a:ea typeface="Calibri" panose="020F0502020204030204" pitchFamily="34" charset="0"/>
                <a:cs typeface="Times New Roman" panose="02020603050405020304" pitchFamily="18" charset="0"/>
              </a:rPr>
              <a:t>- Réviser le temps moyen d’enseignement (secondaire + FP);</a:t>
            </a:r>
          </a:p>
          <a:p>
            <a:pPr marL="268288" indent="0" algn="just">
              <a:lnSpc>
                <a:spcPct val="87000"/>
              </a:lnSpc>
              <a:spcAft>
                <a:spcPts val="800"/>
              </a:spcAft>
              <a:buNone/>
            </a:pPr>
            <a:r>
              <a:rPr lang="fr-CA" sz="2400" dirty="0">
                <a:effectLst/>
                <a:latin typeface="Epilogue"/>
                <a:ea typeface="Calibri" panose="020F0502020204030204" pitchFamily="34" charset="0"/>
                <a:cs typeface="Times New Roman" panose="02020603050405020304" pitchFamily="18" charset="0"/>
              </a:rPr>
              <a:t>- Retirer l’amplitude et élargir la semaine régulière de travail (FP et ÉDA).</a:t>
            </a:r>
          </a:p>
          <a:p>
            <a:pPr marL="0" indent="0" algn="just">
              <a:lnSpc>
                <a:spcPct val="87000"/>
              </a:lnSpc>
              <a:spcAft>
                <a:spcPts val="800"/>
              </a:spcAft>
              <a:buNone/>
            </a:pPr>
            <a:r>
              <a:rPr lang="fr-CA" sz="2400" b="1" dirty="0">
                <a:effectLst/>
                <a:latin typeface="Epilogue"/>
                <a:ea typeface="Calibri" panose="020F0502020204030204" pitchFamily="34" charset="0"/>
                <a:cs typeface="Times New Roman" panose="02020603050405020304" pitchFamily="18" charset="0"/>
              </a:rPr>
              <a:t>4. Adapter l’entente aux nouvelles réalités du travail :</a:t>
            </a:r>
          </a:p>
          <a:p>
            <a:pPr marL="563563" indent="-295275" algn="just">
              <a:lnSpc>
                <a:spcPct val="87000"/>
              </a:lnSpc>
              <a:spcAft>
                <a:spcPts val="800"/>
              </a:spcAft>
              <a:buNone/>
            </a:pPr>
            <a:r>
              <a:rPr lang="fr-CA" sz="2400" dirty="0">
                <a:effectLst/>
                <a:latin typeface="Epilogue"/>
                <a:ea typeface="Calibri" panose="020F0502020204030204" pitchFamily="34" charset="0"/>
                <a:cs typeface="Times New Roman" panose="02020603050405020304" pitchFamily="18" charset="0"/>
              </a:rPr>
              <a:t>- Convenir de moyens susceptibles d’améliorer la présence au travail et la déjudiciarisation des litiges (invalidité).</a:t>
            </a:r>
            <a:endParaRPr lang="fr-CA" sz="2400" dirty="0">
              <a:latin typeface="Epilogue"/>
            </a:endParaRPr>
          </a:p>
          <a:p>
            <a:pPr marL="0" indent="0">
              <a:buNone/>
            </a:pPr>
            <a:endParaRPr lang="fr-CA" sz="1400" dirty="0"/>
          </a:p>
        </p:txBody>
      </p:sp>
    </p:spTree>
    <p:extLst>
      <p:ext uri="{BB962C8B-B14F-4D97-AF65-F5344CB8AC3E}">
        <p14:creationId xmlns:p14="http://schemas.microsoft.com/office/powerpoint/2010/main" val="259502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1"/>
            </p:custDataLst>
          </p:nvPr>
        </p:nvSpPr>
        <p:spPr>
          <a:xfrm>
            <a:off x="11429516" y="6095835"/>
            <a:ext cx="571476" cy="571485"/>
          </a:xfrm>
        </p:spPr>
        <p:txBody>
          <a:bodyPr anchor="ctr">
            <a:normAutofit/>
          </a:bodyPr>
          <a:lstStyle/>
          <a:p>
            <a:pPr>
              <a:spcAft>
                <a:spcPts val="600"/>
              </a:spcAft>
            </a:pPr>
            <a:fld id="{CB4B3EF7-0E3E-C746-BEA3-A898439CAD76}" type="slidenum">
              <a:rPr lang="fr-FR" smtClean="0"/>
              <a:pPr>
                <a:spcAft>
                  <a:spcPts val="600"/>
                </a:spcAft>
              </a:pPr>
              <a:t>9</a:t>
            </a:fld>
            <a:endParaRPr lang="fr-FR"/>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2"/>
            </p:custDataLst>
          </p:nvPr>
        </p:nvSpPr>
        <p:spPr>
          <a:xfrm>
            <a:off x="578722" y="-1"/>
            <a:ext cx="11138026" cy="1523958"/>
          </a:xfrm>
        </p:spPr>
        <p:txBody>
          <a:bodyPr anchor="ctr">
            <a:normAutofit/>
          </a:bodyPr>
          <a:lstStyle/>
          <a:p>
            <a:r>
              <a:rPr lang="fr-CA" dirty="0"/>
              <a:t>Négociation sectorielle </a:t>
            </a:r>
            <a:r>
              <a:rPr lang="fr-CA" sz="3200" dirty="0"/>
              <a:t>(suite)</a:t>
            </a:r>
            <a:endParaRPr lang="en-US" sz="3200" dirty="0"/>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3"/>
            </p:custDataLst>
          </p:nvPr>
        </p:nvSpPr>
        <p:spPr>
          <a:xfrm>
            <a:off x="663433" y="1203446"/>
            <a:ext cx="10968603" cy="5546146"/>
          </a:xfrm>
        </p:spPr>
        <p:txBody>
          <a:bodyPr vert="horz" wrap="square" lIns="91440" tIns="45720" rIns="91440" bIns="45720" rtlCol="0">
            <a:noAutofit/>
          </a:bodyPr>
          <a:lstStyle/>
          <a:p>
            <a:pPr marL="0" indent="0" algn="just">
              <a:lnSpc>
                <a:spcPct val="107000"/>
              </a:lnSpc>
              <a:spcAft>
                <a:spcPts val="800"/>
              </a:spcAft>
              <a:buNone/>
            </a:pPr>
            <a:r>
              <a:rPr lang="fr-CA" sz="2400" b="1" u="sng" dirty="0">
                <a:effectLst/>
                <a:latin typeface="Epilogue"/>
                <a:ea typeface="Calibri" panose="020F0502020204030204" pitchFamily="34" charset="0"/>
                <a:cs typeface="Times New Roman" panose="02020603050405020304" pitchFamily="18" charset="0"/>
              </a:rPr>
              <a:t>INGÉRENCE DANS LES ENTENTES LOCALES</a:t>
            </a:r>
          </a:p>
          <a:p>
            <a:pPr marL="536575" indent="-268288" algn="just">
              <a:lnSpc>
                <a:spcPct val="107000"/>
              </a:lnSpc>
              <a:spcAft>
                <a:spcPts val="800"/>
              </a:spcAft>
              <a:buNone/>
            </a:pPr>
            <a:r>
              <a:rPr lang="fr-CA" sz="2400" dirty="0">
                <a:effectLst/>
                <a:latin typeface="Epilogue"/>
                <a:ea typeface="Calibri" panose="020F0502020204030204" pitchFamily="34" charset="0"/>
                <a:cs typeface="Times New Roman" panose="02020603050405020304" pitchFamily="18" charset="0"/>
              </a:rPr>
              <a:t>- Obtenir une plus grande flexibilité lors de l’affectation et de la confection des tâches;</a:t>
            </a:r>
          </a:p>
          <a:p>
            <a:pPr marL="268288" indent="0" algn="just">
              <a:lnSpc>
                <a:spcPct val="107000"/>
              </a:lnSpc>
              <a:spcAft>
                <a:spcPts val="800"/>
              </a:spcAft>
              <a:buNone/>
            </a:pPr>
            <a:r>
              <a:rPr lang="fr-CA" sz="2400" dirty="0">
                <a:latin typeface="Epilogue"/>
                <a:ea typeface="Calibri" panose="020F0502020204030204" pitchFamily="34" charset="0"/>
                <a:cs typeface="Times New Roman" panose="02020603050405020304" pitchFamily="18" charset="0"/>
              </a:rPr>
              <a:t>- Priorité du choix des tâches aux « jeunes »;</a:t>
            </a:r>
            <a:endParaRPr lang="fr-CA" sz="2400" dirty="0">
              <a:effectLst/>
              <a:latin typeface="Epilogue"/>
              <a:ea typeface="Calibri" panose="020F0502020204030204" pitchFamily="34" charset="0"/>
              <a:cs typeface="Times New Roman" panose="02020603050405020304" pitchFamily="18" charset="0"/>
            </a:endParaRPr>
          </a:p>
          <a:p>
            <a:pPr marL="268288" indent="0" algn="just">
              <a:lnSpc>
                <a:spcPct val="107000"/>
              </a:lnSpc>
              <a:spcAft>
                <a:spcPts val="800"/>
              </a:spcAft>
              <a:buNone/>
            </a:pPr>
            <a:r>
              <a:rPr lang="fr-CA" sz="2400" dirty="0">
                <a:effectLst/>
                <a:latin typeface="Epilogue"/>
                <a:ea typeface="Calibri" panose="020F0502020204030204" pitchFamily="34" charset="0"/>
                <a:cs typeface="Times New Roman" panose="02020603050405020304" pitchFamily="18" charset="0"/>
              </a:rPr>
              <a:t>- Restreindre l’accès aux congés sans traitement et empêcher les automatismes;</a:t>
            </a:r>
          </a:p>
          <a:p>
            <a:pPr marL="442913" indent="-174625" algn="just">
              <a:lnSpc>
                <a:spcPct val="107000"/>
              </a:lnSpc>
              <a:spcAft>
                <a:spcPts val="800"/>
              </a:spcAft>
              <a:buNone/>
              <a:tabLst>
                <a:tab pos="442913" algn="l"/>
              </a:tabLst>
            </a:pPr>
            <a:r>
              <a:rPr lang="fr-CA" sz="2400" dirty="0">
                <a:effectLst/>
                <a:latin typeface="Epilogue"/>
                <a:ea typeface="Calibri" panose="020F0502020204030204" pitchFamily="34" charset="0"/>
                <a:cs typeface="Times New Roman" panose="02020603050405020304" pitchFamily="18" charset="0"/>
              </a:rPr>
              <a:t>- Affectation des enseignantes et des enseignants à temps partiel au 30 juin;</a:t>
            </a:r>
          </a:p>
          <a:p>
            <a:pPr marL="442913" indent="-174625" algn="just">
              <a:lnSpc>
                <a:spcPct val="107000"/>
              </a:lnSpc>
              <a:spcAft>
                <a:spcPts val="800"/>
              </a:spcAft>
              <a:buNone/>
              <a:tabLst>
                <a:tab pos="442913" algn="l"/>
              </a:tabLst>
            </a:pPr>
            <a:r>
              <a:rPr lang="fr-CA" sz="2400" dirty="0">
                <a:latin typeface="Epilogue"/>
                <a:cs typeface="Times New Roman" panose="02020603050405020304" pitchFamily="18" charset="0"/>
              </a:rPr>
              <a:t>- Radiation des listes de rappel;</a:t>
            </a:r>
          </a:p>
          <a:p>
            <a:pPr marL="0" indent="0">
              <a:buNone/>
            </a:pPr>
            <a:endParaRPr lang="fr-CA" sz="1400" dirty="0"/>
          </a:p>
        </p:txBody>
      </p:sp>
    </p:spTree>
    <p:extLst>
      <p:ext uri="{BB962C8B-B14F-4D97-AF65-F5344CB8AC3E}">
        <p14:creationId xmlns:p14="http://schemas.microsoft.com/office/powerpoint/2010/main" val="2742495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3927032-6757-5447-A426-51F208C32240}" vid="{16BE5D62-76AC-DB48-9815-9714870C120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08f2de5-e45a-4231-a100-75be68201a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BE7C7FC45290489D9512F63CBF554B" ma:contentTypeVersion="13" ma:contentTypeDescription="Create a new document." ma:contentTypeScope="" ma:versionID="a54254d6220d93c4a15b70a5b371e954">
  <xsd:schema xmlns:xsd="http://www.w3.org/2001/XMLSchema" xmlns:xs="http://www.w3.org/2001/XMLSchema" xmlns:p="http://schemas.microsoft.com/office/2006/metadata/properties" xmlns:ns3="e08f2de5-e45a-4231-a100-75be68201ad2" xmlns:ns4="f354e7d5-8321-4fd8-be80-f3c692c1c186" targetNamespace="http://schemas.microsoft.com/office/2006/metadata/properties" ma:root="true" ma:fieldsID="4766c1122e0e7a2cbe86a8ae91dd4500" ns3:_="" ns4:_="">
    <xsd:import namespace="e08f2de5-e45a-4231-a100-75be68201ad2"/>
    <xsd:import namespace="f354e7d5-8321-4fd8-be80-f3c692c1c1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f2de5-e45a-4231-a100-75be68201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54e7d5-8321-4fd8-be80-f3c692c1c18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D25BDE-184C-4827-B0C6-C483014D3148}">
  <ds:schemaRef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f354e7d5-8321-4fd8-be80-f3c692c1c186"/>
    <ds:schemaRef ds:uri="http://purl.org/dc/dcmitype/"/>
    <ds:schemaRef ds:uri="e08f2de5-e45a-4231-a100-75be68201ad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019F72A-69A2-4E61-BF25-BC744020B78B}">
  <ds:schemaRefs>
    <ds:schemaRef ds:uri="http://schemas.microsoft.com/sharepoint/v3/contenttype/forms"/>
  </ds:schemaRefs>
</ds:datastoreItem>
</file>

<file path=customXml/itemProps3.xml><?xml version="1.0" encoding="utf-8"?>
<ds:datastoreItem xmlns:ds="http://schemas.openxmlformats.org/officeDocument/2006/customXml" ds:itemID="{520D3468-DAE9-4EE4-ACC4-19D01E57C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8f2de5-e45a-4231-a100-75be68201ad2"/>
    <ds:schemaRef ds:uri="f354e7d5-8321-4fd8-be80-f3c692c1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68fa33a-09da-4f7d-a782-380be483c564}" enabled="0" method="" siteId="{068fa33a-09da-4f7d-a782-380be483c564}" removed="1"/>
</clbl:labelList>
</file>

<file path=docProps/app.xml><?xml version="1.0" encoding="utf-8"?>
<Properties xmlns="http://schemas.openxmlformats.org/officeDocument/2006/extended-properties" xmlns:vt="http://schemas.openxmlformats.org/officeDocument/2006/docPropsVTypes">
  <TotalTime>719</TotalTime>
  <Words>3502</Words>
  <Application>Microsoft Office PowerPoint</Application>
  <PresentationFormat>Grand écran</PresentationFormat>
  <Paragraphs>300</Paragraphs>
  <Slides>40</Slides>
  <Notes>23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40</vt:i4>
      </vt:variant>
    </vt:vector>
  </HeadingPairs>
  <TitlesOfParts>
    <vt:vector size="51" baseType="lpstr">
      <vt:lpstr>Arial</vt:lpstr>
      <vt:lpstr>Calibri</vt:lpstr>
      <vt:lpstr>Calibri Light</vt:lpstr>
      <vt:lpstr>Epilogue</vt:lpstr>
      <vt:lpstr>Epilogue ExtraBold</vt:lpstr>
      <vt:lpstr>Epilogue Light</vt:lpstr>
      <vt:lpstr>Gotham Medium</vt:lpstr>
      <vt:lpstr>thunder</vt:lpstr>
      <vt:lpstr>Thunder SemBd</vt:lpstr>
      <vt:lpstr>1_Thème Office</vt:lpstr>
      <vt:lpstr>Thème Office</vt:lpstr>
      <vt:lpstr>Rapport de négociation  et recommandation sur la grève (enseignantes et enseignants)</vt:lpstr>
      <vt:lpstr>Une négociation qui dure depuis un an</vt:lpstr>
      <vt:lpstr>1. Négociation sectorielle</vt:lpstr>
      <vt:lpstr>Négociation sectorielle</vt:lpstr>
      <vt:lpstr>Négociation sectorielle (suite)</vt:lpstr>
      <vt:lpstr>Négociation sectorielle (suite)</vt:lpstr>
      <vt:lpstr>Négociation sectorielle (suite)</vt:lpstr>
      <vt:lpstr>Négociation sectorielle (suite)</vt:lpstr>
      <vt:lpstr>Négociation sectorielle (suite)</vt:lpstr>
      <vt:lpstr>Négociation sectorielle (suite)</vt:lpstr>
      <vt:lpstr>2. Les salaires</vt:lpstr>
      <vt:lpstr>Traitements et échelles de traitement </vt:lpstr>
      <vt:lpstr>Des offres salariales déconnectées qui ne répondent pas à nos objectifs</vt:lpstr>
      <vt:lpstr>Un recul de notre pouvoir d'achat</vt:lpstr>
      <vt:lpstr>Des augmentations de salaire en hausse</vt:lpstr>
      <vt:lpstr>Des augmentations de salaire en hausse (suite)</vt:lpstr>
      <vt:lpstr>Capacité de payer du gouvernement</vt:lpstr>
      <vt:lpstr>Le Québec a les moyens de ses ambitions</vt:lpstr>
      <vt:lpstr>3. La retraite</vt:lpstr>
      <vt:lpstr>Des attaques injustifiées à notre régime de retraite</vt:lpstr>
      <vt:lpstr>Des attaques injustifiées à notre régime de retraite (suite)</vt:lpstr>
      <vt:lpstr>Des mesures de rétention volontaire</vt:lpstr>
      <vt:lpstr>Des mesures de rétention volontaire (suite)</vt:lpstr>
      <vt:lpstr>4. Les droits parentaux</vt:lpstr>
      <vt:lpstr>Le régime de droits parentaux</vt:lpstr>
      <vt:lpstr>5. Nos revendications ignorées</vt:lpstr>
      <vt:lpstr>Nos revendications ignorées</vt:lpstr>
      <vt:lpstr>6. La grève</vt:lpstr>
      <vt:lpstr>L’intensification des moyens de pression</vt:lpstr>
      <vt:lpstr>C'est quoi, la grève ?</vt:lpstr>
      <vt:lpstr>C'est quoi, la grève ? (suite)</vt:lpstr>
      <vt:lpstr>C'est quoi, la grève ? (suite)</vt:lpstr>
      <vt:lpstr>Pourquoi faire la grève ? </vt:lpstr>
      <vt:lpstr>Pourquoi faire la grève ? (suite)</vt:lpstr>
      <vt:lpstr>Oui mais… les lois spéciales ou décrets ?</vt:lpstr>
      <vt:lpstr>Oui mais… les lois spéciales ou décrets ? (suite)</vt:lpstr>
      <vt:lpstr>Recommandations du Front commun sur la grève</vt:lpstr>
      <vt:lpstr>Mandat</vt:lpstr>
      <vt:lpstr>Présentation PowerPoint</vt:lpstr>
      <vt:lpstr>Pour en apprendre plus</vt:lpstr>
    </vt:vector>
  </TitlesOfParts>
  <Company>Centrale des syndicats du Québec (CSQ)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Curotte</dc:creator>
  <cp:lastModifiedBy>Jean-Francois Guilbault</cp:lastModifiedBy>
  <cp:revision>97</cp:revision>
  <cp:lastPrinted>2023-09-25T19:05:02Z</cp:lastPrinted>
  <dcterms:created xsi:type="dcterms:W3CDTF">2023-05-17T00:46:16Z</dcterms:created>
  <dcterms:modified xsi:type="dcterms:W3CDTF">2023-09-26T20:12:31Z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0x010100BFBE7C7FC45290489D9512F63CBF554B</vt:lpwstr>
  </property>
  <property fmtid="{D5CDD505-2E9C-101B-9397-08002B2CF9AE}" pid="3" name="SrcDocmn">
    <vt:lpwstr/>
  </property>
  <property fmtid="{D5CDD505-2E9C-101B-9397-08002B2CF9AE}" pid="4" name="MediaServiceImageTags">
    <vt:lpwstr/>
  </property>
  <property fmtid="{D5CDD505-2E9C-101B-9397-08002B2CF9AE}" pid="5" name="TaxCatchAll">
    <vt:lpwstr/>
  </property>
  <property fmtid="{D5CDD505-2E9C-101B-9397-08002B2CF9AE}" pid="6" name="i455f69a3de94733bb4a07473af4041d">
    <vt:lpwstr/>
  </property>
  <property fmtid="{D5CDD505-2E9C-101B-9397-08002B2CF9AE}" pid="7" name="lb7118dd694e49a8a1432b69b9799bab">
    <vt:lpwstr/>
  </property>
  <property fmtid="{D5CDD505-2E9C-101B-9397-08002B2CF9AE}" pid="8" name="MotCle">
    <vt:lpwstr/>
  </property>
  <property fmtid="{D5CDD505-2E9C-101B-9397-08002B2CF9AE}" pid="9" name="CodeClass">
    <vt:lpwstr/>
  </property>
  <property fmtid="{D5CDD505-2E9C-101B-9397-08002B2CF9AE}" pid="10" name="f8587665e5c7469e96bfe242ded86e5d">
    <vt:lpwstr/>
  </property>
  <property fmtid="{D5CDD505-2E9C-101B-9397-08002B2CF9AE}" pid="11" name="csnSubRegion">
    <vt:lpwstr/>
  </property>
  <property fmtid="{D5CDD505-2E9C-101B-9397-08002B2CF9AE}" pid="12" name="csnFederation">
    <vt:lpwstr/>
  </property>
  <property fmtid="{D5CDD505-2E9C-101B-9397-08002B2CF9AE}" pid="13" name="csnCounsil">
    <vt:lpwstr/>
  </property>
  <property fmtid="{D5CDD505-2E9C-101B-9397-08002B2CF9AE}" pid="14" name="csnService">
    <vt:lpwstr/>
  </property>
  <property fmtid="{D5CDD505-2E9C-101B-9397-08002B2CF9AE}" pid="15" name="csnWorkspaceClassification">
    <vt:lpwstr>1;#CCSPP|8060d5e8-8138-472e-8df0-2b209294e5f0</vt:lpwstr>
  </property>
  <property fmtid="{D5CDD505-2E9C-101B-9397-08002B2CF9AE}" pid="16" name="csnSubSector">
    <vt:lpwstr/>
  </property>
  <property fmtid="{D5CDD505-2E9C-101B-9397-08002B2CF9AE}" pid="17" name="csnSector">
    <vt:lpwstr/>
  </property>
  <property fmtid="{D5CDD505-2E9C-101B-9397-08002B2CF9AE}" pid="18" name="csnObject">
    <vt:lpwstr/>
  </property>
  <property fmtid="{D5CDD505-2E9C-101B-9397-08002B2CF9AE}" pid="19" name="csnRegion">
    <vt:lpwstr/>
  </property>
  <property fmtid="{D5CDD505-2E9C-101B-9397-08002B2CF9AE}" pid="20" name="csnSyndicate">
    <vt:lpwstr/>
  </property>
  <property fmtid="{D5CDD505-2E9C-101B-9397-08002B2CF9AE}" pid="21" name="csnDocumentType">
    <vt:lpwstr/>
  </property>
</Properties>
</file>