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4"/>
  </p:sldMasterIdLst>
  <p:notesMasterIdLst>
    <p:notesMasterId r:id="rId28"/>
  </p:notesMasterIdLst>
  <p:handoutMasterIdLst>
    <p:handoutMasterId r:id="rId29"/>
  </p:handoutMasterIdLst>
  <p:sldIdLst>
    <p:sldId id="256" r:id="rId5"/>
    <p:sldId id="270" r:id="rId6"/>
    <p:sldId id="294" r:id="rId7"/>
    <p:sldId id="295" r:id="rId8"/>
    <p:sldId id="275" r:id="rId9"/>
    <p:sldId id="276" r:id="rId10"/>
    <p:sldId id="277" r:id="rId11"/>
    <p:sldId id="298" r:id="rId12"/>
    <p:sldId id="296" r:id="rId13"/>
    <p:sldId id="258" r:id="rId14"/>
    <p:sldId id="278" r:id="rId15"/>
    <p:sldId id="280" r:id="rId16"/>
    <p:sldId id="279" r:id="rId17"/>
    <p:sldId id="292" r:id="rId18"/>
    <p:sldId id="293" r:id="rId19"/>
    <p:sldId id="283" r:id="rId20"/>
    <p:sldId id="284" r:id="rId21"/>
    <p:sldId id="285" r:id="rId22"/>
    <p:sldId id="287" r:id="rId23"/>
    <p:sldId id="288" r:id="rId24"/>
    <p:sldId id="289" r:id="rId25"/>
    <p:sldId id="290" r:id="rId26"/>
    <p:sldId id="291" r:id="rId27"/>
  </p:sldIdLst>
  <p:sldSz cx="12188825" cy="6858000"/>
  <p:notesSz cx="9236075"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160" userDrawn="1">
          <p15:clr>
            <a:srgbClr val="A4A3A4"/>
          </p15:clr>
        </p15:guide>
        <p15:guide id="2" pos="29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AIN CARON" initials="SC" lastIdx="0" clrIdx="0">
    <p:extLst>
      <p:ext uri="{19B8F6BF-5375-455C-9EA6-DF929625EA0E}">
        <p15:presenceInfo xmlns:p15="http://schemas.microsoft.com/office/powerpoint/2012/main" userId="S-1-5-21-3004208811-1138285880-872737147-15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7" autoAdjust="0"/>
    <p:restoredTop sz="94660"/>
  </p:normalViewPr>
  <p:slideViewPr>
    <p:cSldViewPr>
      <p:cViewPr varScale="1">
        <p:scale>
          <a:sx n="116" d="100"/>
          <a:sy n="116" d="100"/>
        </p:scale>
        <p:origin x="450" y="108"/>
      </p:cViewPr>
      <p:guideLst>
        <p:guide pos="3839"/>
        <p:guide orient="horz" pos="2160"/>
      </p:guideLst>
    </p:cSldViewPr>
  </p:slideViewPr>
  <p:notesTextViewPr>
    <p:cViewPr>
      <p:scale>
        <a:sx n="1" d="1"/>
        <a:sy n="1" d="1"/>
      </p:scale>
      <p:origin x="0" y="0"/>
    </p:cViewPr>
  </p:notesTextViewPr>
  <p:notesViewPr>
    <p:cSldViewPr showGuides="1">
      <p:cViewPr varScale="1">
        <p:scale>
          <a:sx n="113" d="100"/>
          <a:sy n="113" d="100"/>
        </p:scale>
        <p:origin x="2358" y="114"/>
      </p:cViewPr>
      <p:guideLst>
        <p:guide orient="horz" pos="2160"/>
        <p:guide pos="29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02299" cy="342900"/>
          </a:xfrm>
          <a:prstGeom prst="rect">
            <a:avLst/>
          </a:prstGeom>
        </p:spPr>
        <p:txBody>
          <a:bodyPr vert="horz" lIns="91961" tIns="45981" rIns="91961" bIns="45981" rtlCol="0"/>
          <a:lstStyle>
            <a:lvl1pPr algn="l">
              <a:defRPr sz="1200"/>
            </a:lvl1pPr>
          </a:lstStyle>
          <a:p>
            <a:pPr rtl="0"/>
            <a:endParaRPr lang="fr-FR" dirty="0"/>
          </a:p>
        </p:txBody>
      </p:sp>
      <p:sp>
        <p:nvSpPr>
          <p:cNvPr id="4" name="Espace réservé du pied de page 3"/>
          <p:cNvSpPr>
            <a:spLocks noGrp="1"/>
          </p:cNvSpPr>
          <p:nvPr>
            <p:ph type="ftr" sz="quarter" idx="2"/>
          </p:nvPr>
        </p:nvSpPr>
        <p:spPr>
          <a:xfrm>
            <a:off x="1" y="6513910"/>
            <a:ext cx="4002299" cy="342900"/>
          </a:xfrm>
          <a:prstGeom prst="rect">
            <a:avLst/>
          </a:prstGeom>
        </p:spPr>
        <p:txBody>
          <a:bodyPr vert="horz" lIns="91961" tIns="45981" rIns="91961" bIns="45981"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5231640" y="6513910"/>
            <a:ext cx="4002299" cy="342900"/>
          </a:xfrm>
          <a:prstGeom prst="rect">
            <a:avLst/>
          </a:prstGeom>
        </p:spPr>
        <p:txBody>
          <a:bodyPr vert="horz" lIns="91961" tIns="45981" rIns="91961" bIns="45981" rtlCol="0" anchor="b"/>
          <a:lstStyle>
            <a:lvl1pPr algn="r">
              <a:defRPr sz="1200"/>
            </a:lvl1pPr>
          </a:lstStyle>
          <a:p>
            <a:pPr rtl="0"/>
            <a:fld id="{A98ED8CD-4E4C-49AC-BDC6-2963BA49E54F}" type="slidenum">
              <a:rPr lang="fr-FR" smtClean="0"/>
              <a:t>‹N°›</a:t>
            </a:fld>
            <a:endParaRPr lang="fr-FR" dirty="0"/>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02299" cy="342900"/>
          </a:xfrm>
          <a:prstGeom prst="rect">
            <a:avLst/>
          </a:prstGeom>
        </p:spPr>
        <p:txBody>
          <a:bodyPr vert="horz" lIns="91961" tIns="45981" rIns="91961" bIns="45981" rtlCol="0"/>
          <a:lstStyle>
            <a:lvl1pPr algn="l">
              <a:defRPr sz="1200"/>
            </a:lvl1pPr>
          </a:lstStyle>
          <a:p>
            <a:pPr rtl="0"/>
            <a:endParaRPr lang="fr-FR" noProof="0" dirty="0"/>
          </a:p>
        </p:txBody>
      </p:sp>
      <p:sp>
        <p:nvSpPr>
          <p:cNvPr id="3" name="Espace réservé de la date 2"/>
          <p:cNvSpPr>
            <a:spLocks noGrp="1"/>
          </p:cNvSpPr>
          <p:nvPr>
            <p:ph type="dt" idx="1"/>
          </p:nvPr>
        </p:nvSpPr>
        <p:spPr>
          <a:xfrm>
            <a:off x="5231640" y="0"/>
            <a:ext cx="4002299" cy="342900"/>
          </a:xfrm>
          <a:prstGeom prst="rect">
            <a:avLst/>
          </a:prstGeom>
        </p:spPr>
        <p:txBody>
          <a:bodyPr vert="horz" lIns="91961" tIns="45981" rIns="91961" bIns="45981" rtlCol="0"/>
          <a:lstStyle>
            <a:lvl1pPr algn="r">
              <a:defRPr sz="1200"/>
            </a:lvl1pPr>
          </a:lstStyle>
          <a:p>
            <a:pPr rtl="0"/>
            <a:fld id="{14816988-F36A-4ECB-8519-F1844847DEB6}" type="datetime1">
              <a:rPr lang="fr-FR" noProof="0" smtClean="0"/>
              <a:t>22/11/2018</a:t>
            </a:fld>
            <a:endParaRPr lang="fr-FR" noProof="0" dirty="0"/>
          </a:p>
        </p:txBody>
      </p:sp>
      <p:sp>
        <p:nvSpPr>
          <p:cNvPr id="4" name="Espace réservé d’image de diapositive 3"/>
          <p:cNvSpPr>
            <a:spLocks noGrp="1" noRot="1" noChangeAspect="1"/>
          </p:cNvSpPr>
          <p:nvPr>
            <p:ph type="sldImg" idx="2"/>
          </p:nvPr>
        </p:nvSpPr>
        <p:spPr>
          <a:xfrm>
            <a:off x="2332038" y="514350"/>
            <a:ext cx="4572000" cy="2571750"/>
          </a:xfrm>
          <a:prstGeom prst="rect">
            <a:avLst/>
          </a:prstGeom>
          <a:noFill/>
          <a:ln w="12700">
            <a:solidFill>
              <a:prstClr val="black"/>
            </a:solidFill>
          </a:ln>
        </p:spPr>
        <p:txBody>
          <a:bodyPr vert="horz" lIns="91961" tIns="45981" rIns="91961" bIns="45981" rtlCol="0" anchor="ctr"/>
          <a:lstStyle/>
          <a:p>
            <a:pPr rtl="0"/>
            <a:endParaRPr lang="fr-FR" dirty="0"/>
          </a:p>
        </p:txBody>
      </p:sp>
      <p:sp>
        <p:nvSpPr>
          <p:cNvPr id="5" name="Espace réservé des notes 4"/>
          <p:cNvSpPr>
            <a:spLocks noGrp="1"/>
          </p:cNvSpPr>
          <p:nvPr>
            <p:ph type="body" sz="quarter" idx="3"/>
          </p:nvPr>
        </p:nvSpPr>
        <p:spPr>
          <a:xfrm>
            <a:off x="923608" y="3257551"/>
            <a:ext cx="7388860" cy="3086100"/>
          </a:xfrm>
          <a:prstGeom prst="rect">
            <a:avLst/>
          </a:prstGeom>
        </p:spPr>
        <p:txBody>
          <a:bodyPr vert="horz" lIns="91961" tIns="45981" rIns="91961" bIns="45981" rtlCol="0"/>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6" name="Espace réservé du pied de page 5"/>
          <p:cNvSpPr>
            <a:spLocks noGrp="1"/>
          </p:cNvSpPr>
          <p:nvPr>
            <p:ph type="ftr" sz="quarter" idx="4"/>
          </p:nvPr>
        </p:nvSpPr>
        <p:spPr>
          <a:xfrm>
            <a:off x="1" y="6513910"/>
            <a:ext cx="4002299" cy="342900"/>
          </a:xfrm>
          <a:prstGeom prst="rect">
            <a:avLst/>
          </a:prstGeom>
        </p:spPr>
        <p:txBody>
          <a:bodyPr vert="horz" lIns="91961" tIns="45981" rIns="91961" bIns="45981"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231640" y="6513910"/>
            <a:ext cx="4002299" cy="342900"/>
          </a:xfrm>
          <a:prstGeom prst="rect">
            <a:avLst/>
          </a:prstGeom>
        </p:spPr>
        <p:txBody>
          <a:bodyPr vert="horz" lIns="91961" tIns="45981" rIns="91961" bIns="45981" rtlCol="0" anchor="b"/>
          <a:lstStyle>
            <a:lvl1pPr algn="r">
              <a:defRPr sz="1200"/>
            </a:lvl1pPr>
          </a:lstStyle>
          <a:p>
            <a:pPr rtl="0"/>
            <a:fld id="{5FB91549-43BF-425A-AF25-75262019208C}" type="slidenum">
              <a:rPr lang="fr-FR" noProof="0" smtClean="0"/>
              <a:t>‹N°›</a:t>
            </a:fld>
            <a:endParaRPr lang="fr-FR" noProof="0"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a:t>
            </a:fld>
            <a:endParaRPr lang="fr-FR" noProof="0" dirty="0"/>
          </a:p>
        </p:txBody>
      </p:sp>
    </p:spTree>
    <p:extLst>
      <p:ext uri="{BB962C8B-B14F-4D97-AF65-F5344CB8AC3E}">
        <p14:creationId xmlns:p14="http://schemas.microsoft.com/office/powerpoint/2010/main" val="3487728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a:t>
            </a:fld>
            <a:endParaRPr lang="fr-FR" noProof="0" dirty="0"/>
          </a:p>
        </p:txBody>
      </p:sp>
    </p:spTree>
    <p:extLst>
      <p:ext uri="{BB962C8B-B14F-4D97-AF65-F5344CB8AC3E}">
        <p14:creationId xmlns:p14="http://schemas.microsoft.com/office/powerpoint/2010/main" val="353877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3</a:t>
            </a:fld>
            <a:endParaRPr lang="fr-FR" noProof="0" dirty="0"/>
          </a:p>
        </p:txBody>
      </p:sp>
    </p:spTree>
    <p:extLst>
      <p:ext uri="{BB962C8B-B14F-4D97-AF65-F5344CB8AC3E}">
        <p14:creationId xmlns:p14="http://schemas.microsoft.com/office/powerpoint/2010/main" val="2580066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4</a:t>
            </a:fld>
            <a:endParaRPr lang="fr-FR" noProof="0" dirty="0"/>
          </a:p>
        </p:txBody>
      </p:sp>
    </p:spTree>
    <p:extLst>
      <p:ext uri="{BB962C8B-B14F-4D97-AF65-F5344CB8AC3E}">
        <p14:creationId xmlns:p14="http://schemas.microsoft.com/office/powerpoint/2010/main" val="116939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5</a:t>
            </a:fld>
            <a:endParaRPr lang="fr-FR" noProof="0" dirty="0"/>
          </a:p>
        </p:txBody>
      </p:sp>
    </p:spTree>
    <p:extLst>
      <p:ext uri="{BB962C8B-B14F-4D97-AF65-F5344CB8AC3E}">
        <p14:creationId xmlns:p14="http://schemas.microsoft.com/office/powerpoint/2010/main" val="58099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6</a:t>
            </a:fld>
            <a:endParaRPr lang="fr-FR" noProof="0" dirty="0"/>
          </a:p>
        </p:txBody>
      </p:sp>
    </p:spTree>
    <p:extLst>
      <p:ext uri="{BB962C8B-B14F-4D97-AF65-F5344CB8AC3E}">
        <p14:creationId xmlns:p14="http://schemas.microsoft.com/office/powerpoint/2010/main" val="2529741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7</a:t>
            </a:fld>
            <a:endParaRPr lang="fr-FR" noProof="0" dirty="0"/>
          </a:p>
        </p:txBody>
      </p:sp>
    </p:spTree>
    <p:extLst>
      <p:ext uri="{BB962C8B-B14F-4D97-AF65-F5344CB8AC3E}">
        <p14:creationId xmlns:p14="http://schemas.microsoft.com/office/powerpoint/2010/main" val="82789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8</a:t>
            </a:fld>
            <a:endParaRPr lang="fr-FR" noProof="0" dirty="0"/>
          </a:p>
        </p:txBody>
      </p:sp>
    </p:spTree>
    <p:extLst>
      <p:ext uri="{BB962C8B-B14F-4D97-AF65-F5344CB8AC3E}">
        <p14:creationId xmlns:p14="http://schemas.microsoft.com/office/powerpoint/2010/main" val="1270717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smtClean="0"/>
              <a:t>10</a:t>
            </a:fld>
            <a:endParaRPr lang="fr-FR" dirty="0"/>
          </a:p>
        </p:txBody>
      </p:sp>
    </p:spTree>
    <p:extLst>
      <p:ext uri="{BB962C8B-B14F-4D97-AF65-F5344CB8AC3E}">
        <p14:creationId xmlns:p14="http://schemas.microsoft.com/office/powerpoint/2010/main" val="84420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11</a:t>
            </a:fld>
            <a:endParaRPr lang="fr-FR" noProof="0" dirty="0"/>
          </a:p>
        </p:txBody>
      </p:sp>
    </p:spTree>
    <p:extLst>
      <p:ext uri="{BB962C8B-B14F-4D97-AF65-F5344CB8AC3E}">
        <p14:creationId xmlns:p14="http://schemas.microsoft.com/office/powerpoint/2010/main" val="421047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12</a:t>
            </a:fld>
            <a:endParaRPr lang="fr-FR" noProof="0" dirty="0"/>
          </a:p>
        </p:txBody>
      </p:sp>
    </p:spTree>
    <p:extLst>
      <p:ext uri="{BB962C8B-B14F-4D97-AF65-F5344CB8AC3E}">
        <p14:creationId xmlns:p14="http://schemas.microsoft.com/office/powerpoint/2010/main" val="627776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13</a:t>
            </a:fld>
            <a:endParaRPr lang="fr-FR" noProof="0" dirty="0"/>
          </a:p>
        </p:txBody>
      </p:sp>
    </p:spTree>
    <p:extLst>
      <p:ext uri="{BB962C8B-B14F-4D97-AF65-F5344CB8AC3E}">
        <p14:creationId xmlns:p14="http://schemas.microsoft.com/office/powerpoint/2010/main" val="205197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16</a:t>
            </a:fld>
            <a:endParaRPr lang="fr-FR" noProof="0" dirty="0"/>
          </a:p>
        </p:txBody>
      </p:sp>
    </p:spTree>
    <p:extLst>
      <p:ext uri="{BB962C8B-B14F-4D97-AF65-F5344CB8AC3E}">
        <p14:creationId xmlns:p14="http://schemas.microsoft.com/office/powerpoint/2010/main" val="162943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17</a:t>
            </a:fld>
            <a:endParaRPr lang="fr-FR" noProof="0" dirty="0"/>
          </a:p>
        </p:txBody>
      </p:sp>
    </p:spTree>
    <p:extLst>
      <p:ext uri="{BB962C8B-B14F-4D97-AF65-F5344CB8AC3E}">
        <p14:creationId xmlns:p14="http://schemas.microsoft.com/office/powerpoint/2010/main" val="3862387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18</a:t>
            </a:fld>
            <a:endParaRPr lang="fr-FR" noProof="0" dirty="0"/>
          </a:p>
        </p:txBody>
      </p:sp>
    </p:spTree>
    <p:extLst>
      <p:ext uri="{BB962C8B-B14F-4D97-AF65-F5344CB8AC3E}">
        <p14:creationId xmlns:p14="http://schemas.microsoft.com/office/powerpoint/2010/main" val="575305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19</a:t>
            </a:fld>
            <a:endParaRPr lang="fr-FR" noProof="0" dirty="0"/>
          </a:p>
        </p:txBody>
      </p:sp>
    </p:spTree>
    <p:extLst>
      <p:ext uri="{BB962C8B-B14F-4D97-AF65-F5344CB8AC3E}">
        <p14:creationId xmlns:p14="http://schemas.microsoft.com/office/powerpoint/2010/main" val="2616204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20</a:t>
            </a:fld>
            <a:endParaRPr lang="fr-FR" noProof="0" dirty="0"/>
          </a:p>
        </p:txBody>
      </p:sp>
    </p:spTree>
    <p:extLst>
      <p:ext uri="{BB962C8B-B14F-4D97-AF65-F5344CB8AC3E}">
        <p14:creationId xmlns:p14="http://schemas.microsoft.com/office/powerpoint/2010/main" val="1481170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21</a:t>
            </a:fld>
            <a:endParaRPr lang="fr-FR" noProof="0" dirty="0"/>
          </a:p>
        </p:txBody>
      </p:sp>
    </p:spTree>
    <p:extLst>
      <p:ext uri="{BB962C8B-B14F-4D97-AF65-F5344CB8AC3E}">
        <p14:creationId xmlns:p14="http://schemas.microsoft.com/office/powerpoint/2010/main" val="4250965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22</a:t>
            </a:fld>
            <a:endParaRPr lang="fr-FR" noProof="0" dirty="0"/>
          </a:p>
        </p:txBody>
      </p:sp>
    </p:spTree>
    <p:extLst>
      <p:ext uri="{BB962C8B-B14F-4D97-AF65-F5344CB8AC3E}">
        <p14:creationId xmlns:p14="http://schemas.microsoft.com/office/powerpoint/2010/main" val="2452710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23</a:t>
            </a:fld>
            <a:endParaRPr lang="fr-FR" noProof="0" dirty="0"/>
          </a:p>
        </p:txBody>
      </p:sp>
    </p:spTree>
    <p:extLst>
      <p:ext uri="{BB962C8B-B14F-4D97-AF65-F5344CB8AC3E}">
        <p14:creationId xmlns:p14="http://schemas.microsoft.com/office/powerpoint/2010/main" val="138969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lgn="ctr">
              <a:defRPr sz="3799">
                <a:solidFill>
                  <a:srgbClr val="262626"/>
                </a:solidFill>
              </a:defRPr>
            </a:lvl1pPr>
          </a:lstStyle>
          <a:p>
            <a:r>
              <a:rPr lang="fr-FR" smtClean="0"/>
              <a:t>Modifiez le style du titre</a:t>
            </a:r>
            <a:endParaRPr lang="en-US" dirty="0"/>
          </a:p>
        </p:txBody>
      </p:sp>
      <p:sp>
        <p:nvSpPr>
          <p:cNvPr id="3" name="Subtitle 2"/>
          <p:cNvSpPr>
            <a:spLocks noGrp="1"/>
          </p:cNvSpPr>
          <p:nvPr>
            <p:ph type="subTitle" idx="1"/>
          </p:nvPr>
        </p:nvSpPr>
        <p:spPr>
          <a:xfrm>
            <a:off x="2694492" y="4352544"/>
            <a:ext cx="6799841" cy="1239894"/>
          </a:xfrm>
          <a:noFill/>
        </p:spPr>
        <p:txBody>
          <a:bodyPr>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fr-FR" smtClean="0"/>
              <a:t>Modifier le style des sous-titres du masque</a:t>
            </a:r>
            <a:endParaRPr lang="en-US" dirty="0"/>
          </a:p>
        </p:txBody>
      </p:sp>
      <p:sp>
        <p:nvSpPr>
          <p:cNvPr id="7" name="Date Placeholder 6"/>
          <p:cNvSpPr>
            <a:spLocks noGrp="1"/>
          </p:cNvSpPr>
          <p:nvPr>
            <p:ph type="dt" sz="half" idx="10"/>
          </p:nvPr>
        </p:nvSpPr>
        <p:spPr/>
        <p:txBody>
          <a:bodyPr/>
          <a:lstStyle/>
          <a:p>
            <a:pPr rtl="0"/>
            <a:fld id="{FC6817B1-0A2F-4624-BBF5-2CA711E4C484}" type="datetime1">
              <a:rPr lang="fr-FR" smtClean="0"/>
              <a:t>22/11/2018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506540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pPr rtl="0"/>
            <a:fld id="{4E6B9AE5-8107-420C-B93C-2CE9ED5A823A}" type="datetime1">
              <a:rPr lang="fr-FR" smtClean="0"/>
              <a:t>22/11/2018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56830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defRPr sz="3799">
                <a:solidFill>
                  <a:srgbClr val="262626"/>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2694492" y="4352465"/>
            <a:ext cx="6799841" cy="1265082"/>
          </a:xfrm>
        </p:spPr>
        <p:txBody>
          <a:bodyPr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0EE2F936-A82B-490E-8DDD-A83A3ABEC592}" type="datetime1">
              <a:rPr lang="fr-FR" noProof="0" smtClean="0"/>
              <a:t>22/11/2018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24379601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581500" y="2638044"/>
            <a:ext cx="4270659"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36665" y="2638044"/>
            <a:ext cx="4269135"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pPr rtl="0"/>
            <a:fld id="{522E7C7E-4146-4E57-929F-9D5EF2E9C460}" type="datetime1">
              <a:rPr lang="fr-FR" smtClean="0"/>
              <a:t>22/11/2018</a:t>
            </a:fld>
            <a:endParaRPr lang="fr-FR" dirty="0"/>
          </a:p>
        </p:txBody>
      </p:sp>
      <p:sp>
        <p:nvSpPr>
          <p:cNvPr id="9" name="Footer Placeholder 8"/>
          <p:cNvSpPr>
            <a:spLocks noGrp="1"/>
          </p:cNvSpPr>
          <p:nvPr>
            <p:ph type="ftr" sz="quarter" idx="11"/>
          </p:nvPr>
        </p:nvSpPr>
        <p:spPr/>
        <p:txBody>
          <a:bodyPr/>
          <a:lstStyle/>
          <a:p>
            <a:pPr rtl="0"/>
            <a:r>
              <a:rPr lang="fr-FR" smtClean="0"/>
              <a:t>Ajouter un pied de page</a:t>
            </a:r>
            <a:endParaRPr lang="fr-FR"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285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024"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583024" y="3143250"/>
            <a:ext cx="4269136" cy="2596776"/>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Content Placeholder 5"/>
          <p:cNvSpPr>
            <a:spLocks noGrp="1"/>
          </p:cNvSpPr>
          <p:nvPr>
            <p:ph sz="quarter" idx="4"/>
          </p:nvPr>
        </p:nvSpPr>
        <p:spPr>
          <a:xfrm>
            <a:off x="6336666" y="3143250"/>
            <a:ext cx="4252376" cy="2596776"/>
          </a:xfrm>
        </p:spPr>
        <p:txBody>
          <a:bodyPr/>
          <a:lstStyle>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Text Placeholder 4"/>
          <p:cNvSpPr>
            <a:spLocks noGrp="1"/>
          </p:cNvSpPr>
          <p:nvPr>
            <p:ph type="body" sz="quarter" idx="13"/>
          </p:nvPr>
        </p:nvSpPr>
        <p:spPr>
          <a:xfrm>
            <a:off x="6336665"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0EE2F936-A82B-490E-8DDD-A83A3ABEC592}" type="datetime1">
              <a:rPr lang="fr-FR" noProof="0" smtClean="0"/>
              <a:t>22/11/2018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
        <p:nvSpPr>
          <p:cNvPr id="10" name="Title 9"/>
          <p:cNvSpPr>
            <a:spLocks noGrp="1"/>
          </p:cNvSpPr>
          <p:nvPr>
            <p:ph type="title"/>
          </p:nvPr>
        </p:nvSpPr>
        <p:spPr/>
        <p:txBody>
          <a:bodyPr/>
          <a:lstStyle/>
          <a:p>
            <a:r>
              <a:rPr lang="fr-FR" smtClean="0"/>
              <a:t>Modifiez le style du titre</a:t>
            </a:r>
            <a:endParaRPr lang="en-US" dirty="0"/>
          </a:p>
        </p:txBody>
      </p:sp>
    </p:spTree>
    <p:extLst>
      <p:ext uri="{BB962C8B-B14F-4D97-AF65-F5344CB8AC3E}">
        <p14:creationId xmlns:p14="http://schemas.microsoft.com/office/powerpoint/2010/main" val="10112875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pPr rtl="0"/>
            <a:fld id="{0EE2F936-A82B-490E-8DDD-A83A3ABEC592}" type="datetime1">
              <a:rPr lang="fr-FR" noProof="0" smtClean="0"/>
              <a:t>22/11/2018</a:t>
            </a:fld>
            <a:endParaRPr lang="fr-FR" noProof="0" dirty="0"/>
          </a:p>
        </p:txBody>
      </p:sp>
      <p:sp>
        <p:nvSpPr>
          <p:cNvPr id="4" name="Footer Placeholder 3"/>
          <p:cNvSpPr>
            <a:spLocks noGrp="1"/>
          </p:cNvSpPr>
          <p:nvPr>
            <p:ph type="ftr" sz="quarter" idx="11"/>
          </p:nvPr>
        </p:nvSpPr>
        <p:spPr/>
        <p:txBody>
          <a:bodyPr/>
          <a:lstStyle/>
          <a:p>
            <a:pPr rtl="0"/>
            <a:r>
              <a:rPr lang="fr-FR" noProof="0" smtClean="0"/>
              <a:t>Ajouter un pied de page</a:t>
            </a:r>
            <a:endParaRPr lang="fr-FR" noProof="0" dirty="0"/>
          </a:p>
        </p:txBody>
      </p:sp>
      <p:sp>
        <p:nvSpPr>
          <p:cNvPr id="5" name="Slide Number Placeholder 4"/>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145536897"/>
      </p:ext>
    </p:extLst>
  </p:cSld>
  <p:clrMapOvr>
    <a:masterClrMapping/>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8010D5A-8024-4154-A897-840AF9C34BBE}" type="datetime1">
              <a:rPr lang="fr-FR" smtClean="0"/>
              <a:t>22/11/2018</a:t>
            </a:fld>
            <a:endParaRPr lang="fr-FR" dirty="0"/>
          </a:p>
        </p:txBody>
      </p:sp>
      <p:sp>
        <p:nvSpPr>
          <p:cNvPr id="3" name="Footer Placeholder 2"/>
          <p:cNvSpPr>
            <a:spLocks noGrp="1"/>
          </p:cNvSpPr>
          <p:nvPr>
            <p:ph type="ftr" sz="quarter" idx="11"/>
          </p:nvPr>
        </p:nvSpPr>
        <p:spPr/>
        <p:txBody>
          <a:bodyPr/>
          <a:lstStyle/>
          <a:p>
            <a:pPr rtl="0"/>
            <a:r>
              <a:rPr lang="fr-FR" smtClean="0"/>
              <a:t>Ajouter un pied de page</a:t>
            </a:r>
            <a:endParaRPr lang="fr-FR" dirty="0"/>
          </a:p>
        </p:txBody>
      </p:sp>
      <p:sp>
        <p:nvSpPr>
          <p:cNvPr id="4" name="Slide Number Placeholder 3"/>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51315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462" y="2243829"/>
            <a:ext cx="4485488" cy="1141497"/>
          </a:xfrm>
          <a:solidFill>
            <a:srgbClr val="FFFFFF"/>
          </a:solidFill>
          <a:ln>
            <a:solidFill>
              <a:srgbClr val="404040"/>
            </a:solidFill>
          </a:ln>
        </p:spPr>
        <p:txBody>
          <a:bodyPr anchor="ctr" anchorCtr="1">
            <a:normAutofit/>
          </a:bodyPr>
          <a:lstStyle>
            <a:lvl1pPr>
              <a:defRPr sz="2199">
                <a:solidFill>
                  <a:srgbClr val="262626"/>
                </a:solidFill>
              </a:defRPr>
            </a:lvl1pPr>
          </a:lstStyle>
          <a:p>
            <a:r>
              <a:rPr lang="fr-FR" smtClean="0"/>
              <a:t>Modifiez le style du titre</a:t>
            </a:r>
            <a:endParaRPr lang="en-US" dirty="0"/>
          </a:p>
        </p:txBody>
      </p:sp>
      <p:sp>
        <p:nvSpPr>
          <p:cNvPr id="3" name="Content Placeholder 2"/>
          <p:cNvSpPr>
            <a:spLocks noGrp="1"/>
          </p:cNvSpPr>
          <p:nvPr>
            <p:ph idx="1"/>
          </p:nvPr>
        </p:nvSpPr>
        <p:spPr>
          <a:xfrm>
            <a:off x="6734326" y="804672"/>
            <a:ext cx="4814586" cy="5248656"/>
          </a:xfrm>
        </p:spPr>
        <p:txBody>
          <a:bodyPr>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15277" y="3549918"/>
            <a:ext cx="3793772" cy="2194036"/>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9" name="Date Placeholder 8"/>
          <p:cNvSpPr>
            <a:spLocks noGrp="1"/>
          </p:cNvSpPr>
          <p:nvPr>
            <p:ph type="dt" sz="half" idx="10"/>
          </p:nvPr>
        </p:nvSpPr>
        <p:spPr/>
        <p:txBody>
          <a:bodyPr/>
          <a:lstStyle/>
          <a:p>
            <a:pPr rtl="0"/>
            <a:fld id="{E005378E-401D-4A0F-9FDD-FE01B07F65A6}" type="datetime1">
              <a:rPr lang="fr-FR" smtClean="0"/>
              <a:t>22/11/2018</a:t>
            </a:fld>
            <a:endParaRPr lang="fr-FR" dirty="0"/>
          </a:p>
        </p:txBody>
      </p:sp>
      <p:sp>
        <p:nvSpPr>
          <p:cNvPr id="10" name="Footer Placeholder 9"/>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pPr rtl="0"/>
            <a:r>
              <a:rPr lang="fr-FR" smtClean="0"/>
              <a:t>Ajouter un pied de page</a:t>
            </a:r>
            <a:endParaRPr lang="fr-FR" dirty="0"/>
          </a:p>
        </p:txBody>
      </p:sp>
      <p:sp>
        <p:nvSpPr>
          <p:cNvPr id="11" name="Slide Number Placeholder 10"/>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88617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313" y="2243828"/>
            <a:ext cx="4493827" cy="1134640"/>
          </a:xfrm>
          <a:solidFill>
            <a:srgbClr val="FFFFFF"/>
          </a:solidFill>
          <a:ln>
            <a:solidFill>
              <a:srgbClr val="404040"/>
            </a:solidFill>
          </a:ln>
        </p:spPr>
        <p:txBody>
          <a:bodyPr anchor="ctr" anchorCtr="1">
            <a:noAutofit/>
          </a:bodyPr>
          <a:lstStyle>
            <a:lvl1pPr>
              <a:defRPr sz="2199">
                <a:solidFill>
                  <a:srgbClr val="262626"/>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094412" y="0"/>
            <a:ext cx="6100508" cy="6858000"/>
          </a:xfrm>
          <a:solidFill>
            <a:schemeClr val="bg1">
              <a:lumMod val="75000"/>
            </a:schemeClr>
          </a:solidFill>
        </p:spPr>
        <p:txBody>
          <a:bodyPr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5277" y="3549919"/>
            <a:ext cx="3793772" cy="2194037"/>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rtl="0"/>
            <a:fld id="{F0E2746E-F0DA-42F6-ADDE-794183550280}" type="datetime1">
              <a:rPr lang="fr-FR" smtClean="0"/>
              <a:t>22/11/2018</a:t>
            </a:fld>
            <a:endParaRPr lang="fr-FR" dirty="0"/>
          </a:p>
        </p:txBody>
      </p:sp>
      <p:sp>
        <p:nvSpPr>
          <p:cNvPr id="9" name="Footer Placeholder 8"/>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9873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F1C4D1C7-B95F-4E41-8738-9A0DDBAD4659}" type="datetime1">
              <a:rPr lang="fr-FR" smtClean="0"/>
              <a:t>22/11/2018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02295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0858" y="937260"/>
            <a:ext cx="1298270" cy="498348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230555" y="937260"/>
            <a:ext cx="6196875" cy="498348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368F2C74-7425-4DE6-AE97-871BCFF4B004}" type="datetime1">
              <a:rPr lang="fr-FR" smtClean="0"/>
              <a:t>22/11/2018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56862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08013" y="2590800"/>
            <a:ext cx="8229599" cy="2819400"/>
          </a:xfrm>
        </p:spPr>
        <p:txBody>
          <a:bodyPr rtlCol="0" anchor="b">
            <a:normAutofit/>
          </a:bodyPr>
          <a:lstStyle>
            <a:lvl1pPr algn="l">
              <a:defRPr sz="4800" b="0" cap="none" baseline="0"/>
            </a:lvl1pPr>
          </a:lstStyle>
          <a:p>
            <a:pPr rtl="0"/>
            <a:r>
              <a:rPr lang="fr-FR" smtClean="0"/>
              <a:t>Modifiez le style du titre</a:t>
            </a:r>
            <a:endParaRPr lang="fr-FR" dirty="0"/>
          </a:p>
        </p:txBody>
      </p:sp>
      <p:sp>
        <p:nvSpPr>
          <p:cNvPr id="3" name="Espace réservé du texte 2"/>
          <p:cNvSpPr>
            <a:spLocks noGrp="1"/>
          </p:cNvSpPr>
          <p:nvPr>
            <p:ph type="body" idx="1"/>
          </p:nvPr>
        </p:nvSpPr>
        <p:spPr>
          <a:xfrm>
            <a:off x="606425" y="5410200"/>
            <a:ext cx="8231187" cy="762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smtClean="0"/>
              <a:t>Modifier les styles du texte du masque</a:t>
            </a:r>
          </a:p>
        </p:txBody>
      </p:sp>
      <p:sp>
        <p:nvSpPr>
          <p:cNvPr id="7" name="Espace réservé de la date 6"/>
          <p:cNvSpPr>
            <a:spLocks noGrp="1"/>
          </p:cNvSpPr>
          <p:nvPr>
            <p:ph type="dt" sz="half" idx="10"/>
          </p:nvPr>
        </p:nvSpPr>
        <p:spPr/>
        <p:txBody>
          <a:bodyPr rtlCol="0"/>
          <a:lstStyle/>
          <a:p>
            <a:pPr rtl="0"/>
            <a:fld id="{2A791FF5-089E-45DB-8D94-B328DC7D2FAA}" type="datetime1">
              <a:rPr lang="fr-FR" smtClean="0"/>
              <a:t>22/11/2018</a:t>
            </a:fld>
            <a:endParaRPr lang="fr-FR" dirty="0"/>
          </a:p>
        </p:txBody>
      </p:sp>
      <p:sp>
        <p:nvSpPr>
          <p:cNvPr id="8" name="Espace réservé du pied de page 7"/>
          <p:cNvSpPr>
            <a:spLocks noGrp="1"/>
          </p:cNvSpPr>
          <p:nvPr>
            <p:ph type="ftr" sz="quarter" idx="11"/>
          </p:nvPr>
        </p:nvSpPr>
        <p:spPr/>
        <p:txBody>
          <a:bodyPr rtlCol="0"/>
          <a:lstStyle/>
          <a:p>
            <a:pPr rtl="0"/>
            <a:r>
              <a:rPr lang="fr-FR" dirty="0" smtClean="0"/>
              <a:t>Ajouter un pied de page</a:t>
            </a:r>
            <a:endParaRPr lang="fr-FR" dirty="0"/>
          </a:p>
        </p:txBody>
      </p:sp>
      <p:sp>
        <p:nvSpPr>
          <p:cNvPr id="9" name="Espace réservé du numéro de diapositive 8"/>
          <p:cNvSpPr>
            <a:spLocks noGrp="1"/>
          </p:cNvSpPr>
          <p:nvPr>
            <p:ph type="sldNum" sz="quarter" idx="12"/>
          </p:nvPr>
        </p:nvSpPr>
        <p:spPr/>
        <p:txBody>
          <a:bodyPr rtlCol="0"/>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79655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0EE2F936-A82B-490E-8DDD-A83A3ABEC592}" type="datetime1">
              <a:rPr lang="fr-FR" noProof="0" smtClean="0"/>
              <a:t>22/11/2018</a:t>
            </a:fld>
            <a:endParaRPr lang="fr-FR" noProof="0" dirty="0"/>
          </a:p>
        </p:txBody>
      </p:sp>
      <p:sp>
        <p:nvSpPr>
          <p:cNvPr id="5" name="Footer Placeholder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r>
              <a:rPr lang="fr-FR" noProof="0" smtClean="0"/>
              <a:t>Ajouter un pied de page</a:t>
            </a:r>
            <a:endParaRPr lang="fr-FR" noProof="0" dirty="0"/>
          </a:p>
        </p:txBody>
      </p:sp>
      <p:sp>
        <p:nvSpPr>
          <p:cNvPr id="6" name="Slide Number Placeholder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57051319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carsenault@syndicatdechamplain.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sylvie_cote@csmv.qc.ca"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85900" y="620688"/>
            <a:ext cx="9001000" cy="4320480"/>
          </a:xfrm>
        </p:spPr>
        <p:txBody>
          <a:bodyPr rtlCol="0">
            <a:normAutofit/>
          </a:bodyPr>
          <a:lstStyle/>
          <a:p>
            <a:r>
              <a:rPr lang="fr-FR" sz="4000" b="1" dirty="0"/>
              <a:t>CONSEIL DE PARTICIPATION DES </a:t>
            </a:r>
            <a:r>
              <a:rPr lang="fr-FR" sz="4000" b="1" dirty="0" smtClean="0"/>
              <a:t>ENSEIGNANTES </a:t>
            </a:r>
            <a:r>
              <a:rPr lang="fr-FR" sz="4000" b="1" dirty="0"/>
              <a:t>ET ENSEIGNANTS </a:t>
            </a:r>
            <a:r>
              <a:rPr lang="fr-FR" sz="4000" b="1"/>
              <a:t>(</a:t>
            </a:r>
            <a:r>
              <a:rPr lang="fr-FR" sz="4000" b="1" smtClean="0"/>
              <a:t>CPEE) </a:t>
            </a:r>
            <a:endParaRPr lang="fr-FR" sz="4000" b="1" dirty="0"/>
          </a:p>
        </p:txBody>
      </p:sp>
      <p:sp>
        <p:nvSpPr>
          <p:cNvPr id="3" name="Sous-titre 2"/>
          <p:cNvSpPr>
            <a:spLocks noGrp="1"/>
          </p:cNvSpPr>
          <p:nvPr>
            <p:ph type="subTitle" idx="1"/>
          </p:nvPr>
        </p:nvSpPr>
        <p:spPr>
          <a:xfrm>
            <a:off x="4012095" y="5373216"/>
            <a:ext cx="3962400" cy="762000"/>
          </a:xfrm>
        </p:spPr>
        <p:txBody>
          <a:bodyPr rtlCol="0">
            <a:normAutofit/>
          </a:bodyPr>
          <a:lstStyle/>
          <a:p>
            <a:pPr algn="ctr" rtl="0"/>
            <a:r>
              <a:rPr lang="fr-FR" sz="3600" dirty="0" smtClean="0"/>
              <a:t>Article 11-6.06</a:t>
            </a:r>
            <a:endParaRPr lang="fr-FR" sz="3600" dirty="0"/>
          </a:p>
        </p:txBody>
      </p:sp>
      <p:pic>
        <p:nvPicPr>
          <p:cNvPr id="4" name="Imag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7948" y="3821296"/>
            <a:ext cx="1828800" cy="720090"/>
          </a:xfrm>
          <a:prstGeom prst="rect">
            <a:avLst/>
          </a:prstGeom>
          <a:noFill/>
          <a:ln>
            <a:noFill/>
          </a:ln>
        </p:spPr>
      </p:pic>
      <p:pic>
        <p:nvPicPr>
          <p:cNvPr id="5" name="Image 4" descr="http://www.syndicatchamplain.com/wp-content/themes/csq/assets/images/logo_champlain.png"/>
          <p:cNvPicPr/>
          <p:nvPr/>
        </p:nvPicPr>
        <p:blipFill>
          <a:blip r:embed="rId4">
            <a:extLst>
              <a:ext uri="{28A0092B-C50C-407E-A947-70E740481C1C}">
                <a14:useLocalDpi xmlns:a14="http://schemas.microsoft.com/office/drawing/2010/main" val="0"/>
              </a:ext>
            </a:extLst>
          </a:blip>
          <a:srcRect/>
          <a:stretch>
            <a:fillRect/>
          </a:stretch>
        </p:blipFill>
        <p:spPr bwMode="auto">
          <a:xfrm>
            <a:off x="7945764" y="4037315"/>
            <a:ext cx="2037080" cy="471805"/>
          </a:xfrm>
          <a:prstGeom prst="rect">
            <a:avLst/>
          </a:prstGeom>
          <a:noFill/>
          <a:ln>
            <a:noFill/>
          </a:ln>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551512"/>
          </a:xfrm>
        </p:spPr>
        <p:txBody>
          <a:bodyPr rtlCol="0">
            <a:normAutofit/>
          </a:bodyPr>
          <a:lstStyle/>
          <a:p>
            <a:pPr marL="0" indent="0" algn="just">
              <a:buNone/>
            </a:pPr>
            <a:r>
              <a:rPr lang="fr-FR" sz="2800" b="1" dirty="0" smtClean="0"/>
              <a:t>11-6.01  Généralités</a:t>
            </a:r>
          </a:p>
          <a:p>
            <a:pPr algn="just"/>
            <a:r>
              <a:rPr lang="fr-FR" sz="2400" dirty="0" smtClean="0"/>
              <a:t>11-6.01.01</a:t>
            </a:r>
            <a:endParaRPr lang="fr-FR" sz="2400" dirty="0"/>
          </a:p>
          <a:p>
            <a:pPr marL="0" indent="0" algn="just">
              <a:buNone/>
            </a:pPr>
            <a:r>
              <a:rPr lang="fr-CA" sz="2400" dirty="0" smtClean="0"/>
              <a:t>La </a:t>
            </a:r>
            <a:r>
              <a:rPr lang="fr-CA" sz="2400" dirty="0"/>
              <a:t>participation, tant au niveau de la Commission qu’au niveau de l’école, a pour but d’assurer un fonctionnement aussi harmonieux que possible, à la satisfaction mutuelle des parties</a:t>
            </a:r>
            <a:r>
              <a:rPr lang="fr-CA" sz="2400" dirty="0" smtClean="0"/>
              <a:t>.</a:t>
            </a:r>
          </a:p>
          <a:p>
            <a:pPr marL="0" indent="0" algn="just">
              <a:buNone/>
            </a:pPr>
            <a:endParaRPr lang="fr-CA" sz="2400" dirty="0"/>
          </a:p>
          <a:p>
            <a:pPr algn="just"/>
            <a:r>
              <a:rPr lang="fr-FR" sz="2400" dirty="0" smtClean="0"/>
              <a:t>11-6.01.03</a:t>
            </a:r>
          </a:p>
          <a:p>
            <a:pPr marL="0" indent="0" algn="just">
              <a:buNone/>
            </a:pPr>
            <a:r>
              <a:rPr lang="fr-CA" sz="2400" dirty="0"/>
              <a:t>Chaque comité adopte ses règles de fonctionnement et de régie interne.</a:t>
            </a:r>
          </a:p>
          <a:p>
            <a:pPr algn="just"/>
            <a:endParaRPr lang="fr-FR" sz="2400" dirty="0" smtClean="0"/>
          </a:p>
          <a:p>
            <a:pPr algn="just"/>
            <a:endParaRPr lang="fr-FR" sz="2400" dirty="0"/>
          </a:p>
          <a:p>
            <a:pPr algn="just"/>
            <a:endParaRPr lang="fr-FR" sz="2400" dirty="0"/>
          </a:p>
        </p:txBody>
      </p:sp>
      <p:sp>
        <p:nvSpPr>
          <p:cNvPr id="2" name="ZoneTexte 1"/>
          <p:cNvSpPr txBox="1"/>
          <p:nvPr/>
        </p:nvSpPr>
        <p:spPr>
          <a:xfrm>
            <a:off x="405780" y="4869160"/>
            <a:ext cx="10945216" cy="1569660"/>
          </a:xfrm>
          <a:prstGeom prst="rect">
            <a:avLst/>
          </a:prstGeom>
          <a:solidFill>
            <a:schemeClr val="bg2">
              <a:lumMod val="75000"/>
            </a:schemeClr>
          </a:solidFill>
          <a:ln>
            <a:solidFill>
              <a:schemeClr val="tx1"/>
            </a:solidFill>
          </a:ln>
        </p:spPr>
        <p:txBody>
          <a:bodyPr wrap="square" rtlCol="0">
            <a:spAutoFit/>
          </a:bodyPr>
          <a:lstStyle/>
          <a:p>
            <a:pPr algn="just"/>
            <a:r>
              <a:rPr lang="fr-CA" sz="2400" dirty="0"/>
              <a:t>On fait référence ici au moment des rencontres, à leur durée, à la procédure à suivre dans le cas où le temps serait dépassé (ajournement, report à la prochaine rencontre, calendrier annuel de rencontres, utilisation des substituts,…).</a:t>
            </a: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764704"/>
            <a:ext cx="11247041" cy="5551512"/>
          </a:xfrm>
        </p:spPr>
        <p:txBody>
          <a:bodyPr rtlCol="0">
            <a:normAutofit fontScale="92500" lnSpcReduction="10000"/>
          </a:bodyPr>
          <a:lstStyle/>
          <a:p>
            <a:pPr algn="just"/>
            <a:r>
              <a:rPr lang="fr-FR" sz="2400" dirty="0" smtClean="0"/>
              <a:t>11-6.01.05</a:t>
            </a:r>
            <a:endParaRPr lang="fr-FR" sz="2400" dirty="0"/>
          </a:p>
          <a:p>
            <a:pPr marL="0" indent="0" algn="just">
              <a:buNone/>
            </a:pPr>
            <a:r>
              <a:rPr lang="fr-CA" sz="2400" dirty="0" smtClean="0"/>
              <a:t>Entre </a:t>
            </a:r>
            <a:r>
              <a:rPr lang="fr-CA" sz="2400" dirty="0"/>
              <a:t>la date où un sujet est introduit à l’ordre du jour par une des parties et la date où des recommandations doivent être acheminées à l’instance appropriée, les membres des comités doivent convenir d’un délai raisonnable en tenant compte des obligations de chacune des parties pour étudier toute question qui leur est soumise</a:t>
            </a:r>
            <a:r>
              <a:rPr lang="fr-CA" sz="2400" dirty="0" smtClean="0"/>
              <a:t>.</a:t>
            </a:r>
          </a:p>
          <a:p>
            <a:pPr marL="0" indent="0" algn="just">
              <a:buNone/>
            </a:pPr>
            <a:endParaRPr lang="fr-CA" sz="2400" dirty="0"/>
          </a:p>
          <a:p>
            <a:pPr algn="just"/>
            <a:endParaRPr lang="fr-FR" sz="2400" dirty="0" smtClean="0"/>
          </a:p>
          <a:p>
            <a:pPr marL="0" indent="0" algn="just">
              <a:buNone/>
            </a:pPr>
            <a:endParaRPr lang="fr-FR" sz="2400" dirty="0" smtClean="0"/>
          </a:p>
          <a:p>
            <a:pPr algn="just"/>
            <a:endParaRPr lang="fr-FR" sz="2400" dirty="0"/>
          </a:p>
          <a:p>
            <a:pPr marL="0" indent="0" algn="just">
              <a:buNone/>
            </a:pPr>
            <a:endParaRPr lang="fr-FR" sz="2400" dirty="0" smtClean="0"/>
          </a:p>
          <a:p>
            <a:pPr algn="just"/>
            <a:r>
              <a:rPr lang="fr-FR" sz="2400" dirty="0" smtClean="0"/>
              <a:t>11-6.01.06</a:t>
            </a:r>
          </a:p>
          <a:p>
            <a:pPr marL="0" indent="0" algn="just">
              <a:buNone/>
            </a:pPr>
            <a:r>
              <a:rPr lang="fr-CA" sz="2400" dirty="0" smtClean="0"/>
              <a:t>Les </a:t>
            </a:r>
            <a:r>
              <a:rPr lang="fr-CA" sz="2400" dirty="0"/>
              <a:t>organismes de participation prévus à la présente convention doivent être saisis des matières sur lesquelles ils ont à intervenir et ont accès aux données dont la connaissance est nécessaire. Ainsi, un sujet ne devrait normalement pas être traité à plus d’un comité</a:t>
            </a:r>
            <a:r>
              <a:rPr lang="fr-CA" sz="2400" dirty="0" smtClean="0"/>
              <a:t>.</a:t>
            </a:r>
          </a:p>
          <a:p>
            <a:pPr algn="just"/>
            <a:endParaRPr lang="fr-CA" sz="2400" dirty="0"/>
          </a:p>
          <a:p>
            <a:pPr algn="just"/>
            <a:endParaRPr lang="fr-FR" sz="2400" dirty="0"/>
          </a:p>
        </p:txBody>
      </p:sp>
      <p:sp>
        <p:nvSpPr>
          <p:cNvPr id="2" name="ZoneTexte 1"/>
          <p:cNvSpPr txBox="1"/>
          <p:nvPr/>
        </p:nvSpPr>
        <p:spPr>
          <a:xfrm>
            <a:off x="2349996" y="2940295"/>
            <a:ext cx="9230817" cy="1200329"/>
          </a:xfrm>
          <a:prstGeom prst="rect">
            <a:avLst/>
          </a:prstGeom>
          <a:solidFill>
            <a:schemeClr val="bg2">
              <a:lumMod val="75000"/>
            </a:schemeClr>
          </a:solidFill>
          <a:ln>
            <a:solidFill>
              <a:schemeClr val="tx1"/>
            </a:solidFill>
          </a:ln>
        </p:spPr>
        <p:txBody>
          <a:bodyPr wrap="square" rtlCol="0">
            <a:spAutoFit/>
          </a:bodyPr>
          <a:lstStyle/>
          <a:p>
            <a:r>
              <a:rPr lang="fr-FR" sz="2400" dirty="0"/>
              <a:t>Il est suggéré de préparer un calendrier des points de consultation qui sont récurrents d’une année à l’autre afin de vous assurer de respecter les délais</a:t>
            </a:r>
            <a:r>
              <a:rPr lang="fr-FR" sz="2400" dirty="0" smtClean="0"/>
              <a:t>.</a:t>
            </a:r>
            <a:endParaRPr lang="fr-FR" sz="2400" dirty="0"/>
          </a:p>
        </p:txBody>
      </p:sp>
    </p:spTree>
    <p:extLst>
      <p:ext uri="{BB962C8B-B14F-4D97-AF65-F5344CB8AC3E}">
        <p14:creationId xmlns:p14="http://schemas.microsoft.com/office/powerpoint/2010/main" val="191219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551512"/>
          </a:xfrm>
        </p:spPr>
        <p:txBody>
          <a:bodyPr rtlCol="0">
            <a:normAutofit lnSpcReduction="10000"/>
          </a:bodyPr>
          <a:lstStyle/>
          <a:p>
            <a:pPr algn="just"/>
            <a:r>
              <a:rPr lang="fr-FR" sz="2400" dirty="0" smtClean="0"/>
              <a:t>11-6.06.01</a:t>
            </a:r>
            <a:endParaRPr lang="fr-FR" sz="2400" dirty="0"/>
          </a:p>
          <a:p>
            <a:pPr marL="0" indent="0" algn="just">
              <a:buNone/>
            </a:pPr>
            <a:r>
              <a:rPr lang="fr-FR" sz="2400" dirty="0"/>
              <a:t>Les enseignantes et les enseignants et les substituts membres du Conseil de participation des enseignantes et des enseignants sont élus par l’ensemble des enseignantes et des enseignants. À cette fin, les enseignantes et les enseignants sont convoqués à une assemblée par le délégué </a:t>
            </a:r>
            <a:r>
              <a:rPr lang="fr-FR" sz="2400" dirty="0" smtClean="0"/>
              <a:t>syndical </a:t>
            </a:r>
            <a:r>
              <a:rPr lang="fr-FR" sz="2400" dirty="0"/>
              <a:t>ou à défaut </a:t>
            </a:r>
            <a:r>
              <a:rPr lang="fr-FR" sz="2400" dirty="0" smtClean="0"/>
              <a:t>par le </a:t>
            </a:r>
            <a:r>
              <a:rPr lang="fr-FR" sz="2400" dirty="0"/>
              <a:t>président du Conseil de participation des enseignantes et des enseignants et ce, avant le 15 septembre. </a:t>
            </a:r>
            <a:endParaRPr lang="fr-FR" sz="2400" dirty="0" smtClean="0"/>
          </a:p>
          <a:p>
            <a:pPr algn="just"/>
            <a:endParaRPr lang="fr-FR" sz="2400" dirty="0" smtClean="0"/>
          </a:p>
          <a:p>
            <a:pPr algn="just"/>
            <a:endParaRPr lang="fr-FR" sz="2400" dirty="0"/>
          </a:p>
          <a:p>
            <a:pPr algn="just"/>
            <a:endParaRPr lang="fr-FR" sz="2400" dirty="0" smtClean="0"/>
          </a:p>
          <a:p>
            <a:pPr algn="just"/>
            <a:endParaRPr lang="fr-FR" sz="2400" dirty="0"/>
          </a:p>
          <a:p>
            <a:pPr marL="0" indent="0" algn="just">
              <a:buNone/>
            </a:pPr>
            <a:endParaRPr lang="fr-FR" sz="2400" dirty="0"/>
          </a:p>
          <a:p>
            <a:pPr marL="0" indent="0" algn="just">
              <a:buNone/>
            </a:pPr>
            <a:r>
              <a:rPr lang="fr-FR" sz="2400" dirty="0" smtClean="0"/>
              <a:t>Les </a:t>
            </a:r>
            <a:r>
              <a:rPr lang="fr-FR" sz="2400" dirty="0"/>
              <a:t>enseignantes et enseignants membres du Conseil d’établissement </a:t>
            </a:r>
            <a:r>
              <a:rPr lang="fr-FR" sz="2400" dirty="0" smtClean="0"/>
              <a:t>du centre </a:t>
            </a:r>
            <a:r>
              <a:rPr lang="fr-FR" sz="2400" dirty="0"/>
              <a:t>sont élus par l’ensemble des enseignantes et des enseignants lors de cette même assemblée.</a:t>
            </a:r>
          </a:p>
        </p:txBody>
      </p:sp>
      <p:sp>
        <p:nvSpPr>
          <p:cNvPr id="2" name="ZoneTexte 1"/>
          <p:cNvSpPr txBox="1"/>
          <p:nvPr/>
        </p:nvSpPr>
        <p:spPr>
          <a:xfrm>
            <a:off x="981844" y="3212976"/>
            <a:ext cx="10513168" cy="1200329"/>
          </a:xfrm>
          <a:prstGeom prst="rect">
            <a:avLst/>
          </a:prstGeom>
          <a:solidFill>
            <a:schemeClr val="bg2">
              <a:lumMod val="75000"/>
            </a:schemeClr>
          </a:solidFill>
          <a:ln>
            <a:solidFill>
              <a:schemeClr val="tx1"/>
            </a:solidFill>
          </a:ln>
        </p:spPr>
        <p:txBody>
          <a:bodyPr wrap="square" rtlCol="0">
            <a:spAutoFit/>
          </a:bodyPr>
          <a:lstStyle/>
          <a:p>
            <a:pPr algn="just"/>
            <a:r>
              <a:rPr lang="fr-CA" sz="2400" dirty="0"/>
              <a:t>Le délégué syndical ou le président </a:t>
            </a:r>
            <a:r>
              <a:rPr lang="fr-CA" sz="2400" dirty="0" smtClean="0"/>
              <a:t>du </a:t>
            </a:r>
            <a:r>
              <a:rPr lang="fr-CA" sz="2400" dirty="0"/>
              <a:t>CPEE s’entend avec la direction sur le moment, à l’intérieur de la journée normale de travail, à laquelle se tiendra l’assemblée </a:t>
            </a:r>
            <a:r>
              <a:rPr lang="fr-CA" sz="2400" dirty="0" smtClean="0"/>
              <a:t>(11-6.06.06</a:t>
            </a:r>
            <a:r>
              <a:rPr lang="fr-CA" sz="2400" dirty="0"/>
              <a:t>) . La direction fournit, sur demande, un local </a:t>
            </a:r>
            <a:r>
              <a:rPr lang="fr-CA" sz="2400" dirty="0" smtClean="0"/>
              <a:t>(11-05.02.02). </a:t>
            </a:r>
            <a:endParaRPr lang="fr-CA" sz="2400" dirty="0"/>
          </a:p>
        </p:txBody>
      </p:sp>
    </p:spTree>
    <p:extLst>
      <p:ext uri="{BB962C8B-B14F-4D97-AF65-F5344CB8AC3E}">
        <p14:creationId xmlns:p14="http://schemas.microsoft.com/office/powerpoint/2010/main" val="370961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332656"/>
            <a:ext cx="11247041" cy="6192688"/>
          </a:xfrm>
        </p:spPr>
        <p:txBody>
          <a:bodyPr rtlCol="0">
            <a:normAutofit/>
          </a:bodyPr>
          <a:lstStyle/>
          <a:p>
            <a:pPr algn="just"/>
            <a:r>
              <a:rPr lang="fr-FR" sz="2400" dirty="0" smtClean="0"/>
              <a:t>11-6.06.02</a:t>
            </a:r>
            <a:endParaRPr lang="fr-FR" sz="2400" dirty="0"/>
          </a:p>
          <a:p>
            <a:pPr marL="0" indent="0" algn="just">
              <a:buNone/>
            </a:pPr>
            <a:r>
              <a:rPr lang="fr-FR" sz="2400" dirty="0" smtClean="0"/>
              <a:t>Le Conseil de participation des enseignantes et des enseignants est composé d’enseignantes et d’enseignants dont le nombre peut varier de 3 à 10 (à l’exclusion de la personne déléguée ou substitut) et d’un maximum de 2 substituts.</a:t>
            </a:r>
            <a:r>
              <a:rPr lang="fr-FR" sz="2400" dirty="0" smtClean="0">
                <a:solidFill>
                  <a:srgbClr val="C00000"/>
                </a:solidFill>
              </a:rPr>
              <a:t> </a:t>
            </a:r>
          </a:p>
          <a:p>
            <a:pPr marL="0" indent="0" algn="just">
              <a:buNone/>
            </a:pPr>
            <a:endParaRPr lang="fr-FR" sz="2400" dirty="0" smtClean="0"/>
          </a:p>
          <a:p>
            <a:pPr marL="0" indent="0" algn="just">
              <a:buNone/>
            </a:pPr>
            <a:endParaRPr lang="fr-FR" sz="2400" dirty="0" smtClean="0"/>
          </a:p>
          <a:p>
            <a:pPr marL="0" indent="0" algn="just">
              <a:buNone/>
            </a:pPr>
            <a:endParaRPr lang="fr-FR" sz="2400" dirty="0"/>
          </a:p>
          <a:p>
            <a:pPr marL="0" indent="0" algn="just">
              <a:buNone/>
            </a:pPr>
            <a:r>
              <a:rPr lang="fr-FR" sz="2400" dirty="0" smtClean="0"/>
              <a:t>La </a:t>
            </a:r>
            <a:r>
              <a:rPr lang="fr-FR" sz="2400" dirty="0"/>
              <a:t>direction de l’établissement siège au Conseil de participation des enseignantes et des enseignants. À la demande de la direction, une direction adjointe peut participer aux travaux du CPEE à condition d’en avoir avisé la présidente ou le président préalablement à la rencontre. </a:t>
            </a:r>
            <a:endParaRPr lang="fr-FR" sz="2400" dirty="0" smtClean="0"/>
          </a:p>
          <a:p>
            <a:pPr marL="0" indent="0" algn="just">
              <a:buNone/>
            </a:pPr>
            <a:endParaRPr lang="fr-FR" sz="2400" dirty="0"/>
          </a:p>
          <a:p>
            <a:pPr marL="0" indent="0" algn="just">
              <a:buNone/>
            </a:pPr>
            <a:endParaRPr lang="fr-FR" sz="2400" dirty="0"/>
          </a:p>
        </p:txBody>
      </p:sp>
      <p:sp>
        <p:nvSpPr>
          <p:cNvPr id="7" name="ZoneTexte 6"/>
          <p:cNvSpPr txBox="1"/>
          <p:nvPr/>
        </p:nvSpPr>
        <p:spPr>
          <a:xfrm>
            <a:off x="322866" y="3933496"/>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342900" lvl="0" indent="-342900" defTabSz="1066800">
              <a:lnSpc>
                <a:spcPct val="90000"/>
              </a:lnSpc>
              <a:spcBef>
                <a:spcPct val="0"/>
              </a:spcBef>
              <a:spcAft>
                <a:spcPct val="35000"/>
              </a:spcAft>
              <a:buFont typeface="Arial" panose="020B0604020202020204" pitchFamily="34" charset="0"/>
              <a:buChar char="•"/>
            </a:pPr>
            <a:endParaRPr lang="fr-FR" sz="2400" kern="1200" dirty="0"/>
          </a:p>
        </p:txBody>
      </p:sp>
      <p:sp>
        <p:nvSpPr>
          <p:cNvPr id="2" name="ZoneTexte 1"/>
          <p:cNvSpPr txBox="1"/>
          <p:nvPr/>
        </p:nvSpPr>
        <p:spPr>
          <a:xfrm>
            <a:off x="621804" y="2276872"/>
            <a:ext cx="10801200" cy="830997"/>
          </a:xfrm>
          <a:prstGeom prst="rect">
            <a:avLst/>
          </a:prstGeom>
          <a:solidFill>
            <a:schemeClr val="bg2">
              <a:lumMod val="75000"/>
            </a:schemeClr>
          </a:solidFill>
          <a:ln>
            <a:solidFill>
              <a:schemeClr val="tx1"/>
            </a:solidFill>
          </a:ln>
        </p:spPr>
        <p:txBody>
          <a:bodyPr wrap="square" rtlCol="0">
            <a:spAutoFit/>
          </a:bodyPr>
          <a:lstStyle/>
          <a:p>
            <a:r>
              <a:rPr lang="fr-CA" sz="2400" dirty="0"/>
              <a:t>Il n’y a plus d’exception pour les </a:t>
            </a:r>
            <a:r>
              <a:rPr lang="fr-CA" sz="2400" dirty="0" smtClean="0"/>
              <a:t>centres </a:t>
            </a:r>
            <a:r>
              <a:rPr lang="fr-CA" sz="2400" dirty="0"/>
              <a:t>de 25 enseignants et moins. </a:t>
            </a:r>
          </a:p>
          <a:p>
            <a:r>
              <a:rPr lang="fr-CA" sz="2400" dirty="0"/>
              <a:t>Il n’y a plus 3 substituts mais bien 2. </a:t>
            </a:r>
          </a:p>
        </p:txBody>
      </p:sp>
      <p:sp>
        <p:nvSpPr>
          <p:cNvPr id="3" name="ZoneTexte 2"/>
          <p:cNvSpPr txBox="1"/>
          <p:nvPr/>
        </p:nvSpPr>
        <p:spPr>
          <a:xfrm>
            <a:off x="693812" y="5301208"/>
            <a:ext cx="10729192" cy="830997"/>
          </a:xfrm>
          <a:prstGeom prst="rect">
            <a:avLst/>
          </a:prstGeom>
          <a:solidFill>
            <a:schemeClr val="bg2">
              <a:lumMod val="75000"/>
            </a:schemeClr>
          </a:solidFill>
          <a:ln>
            <a:solidFill>
              <a:schemeClr val="tx1"/>
            </a:solidFill>
          </a:ln>
        </p:spPr>
        <p:txBody>
          <a:bodyPr wrap="square" rtlCol="0">
            <a:spAutoFit/>
          </a:bodyPr>
          <a:lstStyle/>
          <a:p>
            <a:pPr algn="just"/>
            <a:r>
              <a:rPr lang="fr-CA" sz="2400" dirty="0"/>
              <a:t>Un avis peut être émis pour une rencontre en particulier ou pour l’ensemble des rencontres.</a:t>
            </a:r>
          </a:p>
        </p:txBody>
      </p:sp>
    </p:spTree>
    <p:extLst>
      <p:ext uri="{BB962C8B-B14F-4D97-AF65-F5344CB8AC3E}">
        <p14:creationId xmlns:p14="http://schemas.microsoft.com/office/powerpoint/2010/main" val="15308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052736"/>
            <a:ext cx="11247041" cy="5472608"/>
          </a:xfrm>
        </p:spPr>
        <p:txBody>
          <a:bodyPr rtlCol="0">
            <a:normAutofit/>
          </a:bodyPr>
          <a:lstStyle/>
          <a:p>
            <a:pPr marL="0" indent="0" algn="just">
              <a:buNone/>
            </a:pPr>
            <a:r>
              <a:rPr lang="fr-FR" sz="2400" dirty="0" smtClean="0"/>
              <a:t>La </a:t>
            </a:r>
            <a:r>
              <a:rPr lang="fr-FR" sz="2400" dirty="0"/>
              <a:t>ou le délégué syndical ou sa ou son substitut, sans y être élu, peut être membre du Conseil de participation des enseignantes et des enseignants. L’absence de ladite ou dudit délégué ne peut empêcher le fonctionnement du Conseil de participation des enseignantes et des enseignants</a:t>
            </a:r>
            <a:r>
              <a:rPr lang="fr-FR" sz="2400" dirty="0" smtClean="0"/>
              <a:t>.</a:t>
            </a:r>
          </a:p>
          <a:p>
            <a:pPr marL="0" indent="0" algn="just">
              <a:buNone/>
            </a:pPr>
            <a:endParaRPr lang="fr-FR" sz="2400" dirty="0" smtClean="0"/>
          </a:p>
          <a:p>
            <a:pPr marL="0" indent="0" algn="just">
              <a:buNone/>
            </a:pPr>
            <a:endParaRPr lang="fr-FR" sz="2400" dirty="0"/>
          </a:p>
          <a:p>
            <a:pPr marL="0" indent="0" algn="just">
              <a:buNone/>
            </a:pPr>
            <a:endParaRPr lang="fr-FR" sz="2400" dirty="0" smtClean="0"/>
          </a:p>
          <a:p>
            <a:pPr marL="0" indent="0" algn="just">
              <a:buNone/>
            </a:pPr>
            <a:r>
              <a:rPr lang="fr-FR" sz="2400" dirty="0" smtClean="0"/>
              <a:t>En </a:t>
            </a:r>
            <a:r>
              <a:rPr lang="fr-FR" sz="2400" dirty="0"/>
              <a:t>cas d’absence tout membre du Conseil de participation des enseignantes et des enseignants peut se faire remplacer par une ou un substitut. </a:t>
            </a:r>
          </a:p>
          <a:p>
            <a:pPr marL="0" indent="0" algn="just">
              <a:buNone/>
            </a:pPr>
            <a:r>
              <a:rPr lang="fr-FR" sz="2400" dirty="0"/>
              <a:t>Tout remplacement d’un membre à la suite d’une démission ou à un départ est fait par voie d’élection par l’ensemble des enseignantes et des enseignants</a:t>
            </a:r>
            <a:r>
              <a:rPr lang="fr-FR" sz="2400" dirty="0" smtClean="0"/>
              <a:t>.</a:t>
            </a:r>
            <a:endParaRPr lang="fr-FR" sz="2400" dirty="0"/>
          </a:p>
        </p:txBody>
      </p:sp>
      <p:sp>
        <p:nvSpPr>
          <p:cNvPr id="2" name="ZoneTexte 1"/>
          <p:cNvSpPr txBox="1"/>
          <p:nvPr/>
        </p:nvSpPr>
        <p:spPr>
          <a:xfrm>
            <a:off x="333772" y="2965350"/>
            <a:ext cx="11247041" cy="830997"/>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La ou le délégué syndical ou sa ou son substitut peut voter puisqu’il est membre du CPEE</a:t>
            </a:r>
            <a:r>
              <a:rPr lang="fr-FR" sz="2400" dirty="0" smtClean="0"/>
              <a:t>.</a:t>
            </a:r>
            <a:endParaRPr lang="fr-CA" sz="2400" dirty="0"/>
          </a:p>
        </p:txBody>
      </p:sp>
    </p:spTree>
    <p:extLst>
      <p:ext uri="{BB962C8B-B14F-4D97-AF65-F5344CB8AC3E}">
        <p14:creationId xmlns:p14="http://schemas.microsoft.com/office/powerpoint/2010/main" val="74170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340768"/>
            <a:ext cx="11247041" cy="5184576"/>
          </a:xfrm>
        </p:spPr>
        <p:txBody>
          <a:bodyPr rtlCol="0">
            <a:normAutofit/>
          </a:bodyPr>
          <a:lstStyle/>
          <a:p>
            <a:pPr algn="just"/>
            <a:r>
              <a:rPr lang="fr-FR" sz="2400" dirty="0" smtClean="0"/>
              <a:t>11-6.06.03</a:t>
            </a:r>
            <a:endParaRPr lang="fr-FR" sz="2400" dirty="0"/>
          </a:p>
          <a:p>
            <a:pPr marL="0" indent="0" algn="just">
              <a:buNone/>
            </a:pPr>
            <a:r>
              <a:rPr lang="fr-FR" sz="2400" dirty="0" smtClean="0">
                <a:solidFill>
                  <a:schemeClr val="tx1"/>
                </a:solidFill>
              </a:rPr>
              <a:t>A)	</a:t>
            </a:r>
            <a:r>
              <a:rPr lang="fr-FR" sz="2400" dirty="0" smtClean="0"/>
              <a:t>La </a:t>
            </a:r>
            <a:r>
              <a:rPr lang="fr-FR" sz="2400" dirty="0"/>
              <a:t>consultation permet aux membres du comité de </a:t>
            </a:r>
            <a:r>
              <a:rPr lang="fr-FR" sz="2400" dirty="0" smtClean="0"/>
              <a:t>recevoir l’information 	nécessaire </a:t>
            </a:r>
            <a:r>
              <a:rPr lang="fr-FR" sz="2400" dirty="0"/>
              <a:t>sur les objets prévus au présent article. Elle leur donne l’occasion </a:t>
            </a:r>
            <a:r>
              <a:rPr lang="fr-FR" sz="2400" dirty="0" smtClean="0"/>
              <a:t>	d’exprimer </a:t>
            </a:r>
            <a:r>
              <a:rPr lang="fr-FR" sz="2400" dirty="0"/>
              <a:t>leur avis et d’échanger, le tout dans un esprit d’ouverture et d’écoute </a:t>
            </a:r>
            <a:r>
              <a:rPr lang="fr-FR" sz="2400" dirty="0" smtClean="0"/>
              <a:t>	en </a:t>
            </a:r>
            <a:r>
              <a:rPr lang="fr-FR" sz="2400" dirty="0"/>
              <a:t>privilégiant, dans la mesure du possible, la recherche d’un consensus. </a:t>
            </a:r>
            <a:endParaRPr lang="fr-FR" sz="2400" dirty="0" smtClean="0"/>
          </a:p>
          <a:p>
            <a:pPr marL="0" indent="0" algn="just">
              <a:buNone/>
            </a:pPr>
            <a:endParaRPr lang="fr-FR" sz="2400" dirty="0"/>
          </a:p>
          <a:p>
            <a:pPr marL="0" indent="0" algn="just">
              <a:buNone/>
            </a:pPr>
            <a:r>
              <a:rPr lang="fr-FR" sz="2400" dirty="0"/>
              <a:t>Reconnaissant l’importance de cette participation enseignante, la direction s’engage à considérer le résultat de la consultation dans le cadre de son processus décisionnel. </a:t>
            </a:r>
            <a:endParaRPr lang="fr-FR" sz="2400" dirty="0" smtClean="0"/>
          </a:p>
          <a:p>
            <a:pPr marL="0" indent="0" algn="just">
              <a:buNone/>
            </a:pPr>
            <a:endParaRPr lang="fr-FR" sz="2400" dirty="0"/>
          </a:p>
          <a:p>
            <a:pPr algn="just"/>
            <a:endParaRPr lang="fr-FR" sz="2400" dirty="0" smtClean="0"/>
          </a:p>
          <a:p>
            <a:pPr algn="just"/>
            <a:endParaRPr lang="fr-FR" sz="2400" dirty="0"/>
          </a:p>
        </p:txBody>
      </p:sp>
      <p:sp>
        <p:nvSpPr>
          <p:cNvPr id="7" name="ZoneTexte 6"/>
          <p:cNvSpPr txBox="1"/>
          <p:nvPr/>
        </p:nvSpPr>
        <p:spPr>
          <a:xfrm>
            <a:off x="750843" y="4437552"/>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fr-FR" sz="2400" dirty="0"/>
          </a:p>
        </p:txBody>
      </p:sp>
    </p:spTree>
    <p:extLst>
      <p:ext uri="{BB962C8B-B14F-4D97-AF65-F5344CB8AC3E}">
        <p14:creationId xmlns:p14="http://schemas.microsoft.com/office/powerpoint/2010/main" val="168074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268760"/>
            <a:ext cx="11247041" cy="5256584"/>
          </a:xfrm>
        </p:spPr>
        <p:txBody>
          <a:bodyPr rtlCol="0">
            <a:normAutofit/>
          </a:bodyPr>
          <a:lstStyle/>
          <a:p>
            <a:pPr marL="0" indent="0" algn="just">
              <a:buNone/>
            </a:pPr>
            <a:r>
              <a:rPr lang="fr-FR" sz="2400" dirty="0" smtClean="0"/>
              <a:t>La </a:t>
            </a:r>
            <a:r>
              <a:rPr lang="fr-FR" sz="2400" dirty="0"/>
              <a:t>Commission et le Syndicat s’engagent dans une démarche conjointe visant à informer les directions d’établissements et les enseignantes et les enseignants membres du comité des principes directeurs du processus de consultation afin qu’ils soient bien compris par celles et ceux qui y participent. </a:t>
            </a:r>
            <a:endParaRPr lang="fr-FR" sz="2400" dirty="0" smtClean="0"/>
          </a:p>
          <a:p>
            <a:pPr marL="0" indent="0" algn="just">
              <a:buNone/>
            </a:pPr>
            <a:endParaRPr lang="fr-FR" sz="2400" dirty="0"/>
          </a:p>
          <a:p>
            <a:pPr marL="0" indent="0" algn="just">
              <a:buNone/>
            </a:pPr>
            <a:endParaRPr lang="fr-FR" sz="2400" dirty="0" smtClean="0"/>
          </a:p>
          <a:p>
            <a:pPr marL="0" indent="0" algn="just">
              <a:buNone/>
            </a:pPr>
            <a:endParaRPr lang="fr-FR" sz="2400" dirty="0" smtClean="0"/>
          </a:p>
          <a:p>
            <a:pPr marL="0" indent="0" algn="just">
              <a:buNone/>
            </a:pPr>
            <a:endParaRPr lang="fr-FR" sz="2400" dirty="0" smtClean="0"/>
          </a:p>
          <a:p>
            <a:pPr marL="0" indent="0" algn="just">
              <a:buNone/>
            </a:pPr>
            <a:endParaRPr lang="fr-FR" sz="2400" dirty="0"/>
          </a:p>
        </p:txBody>
      </p:sp>
      <p:sp>
        <p:nvSpPr>
          <p:cNvPr id="4" name="ZoneTexte 3"/>
          <p:cNvSpPr txBox="1"/>
          <p:nvPr/>
        </p:nvSpPr>
        <p:spPr>
          <a:xfrm>
            <a:off x="477787" y="3437222"/>
            <a:ext cx="11103025" cy="2308324"/>
          </a:xfrm>
          <a:prstGeom prst="rect">
            <a:avLst/>
          </a:prstGeom>
          <a:solidFill>
            <a:schemeClr val="bg2">
              <a:lumMod val="75000"/>
            </a:schemeClr>
          </a:solidFill>
          <a:ln>
            <a:solidFill>
              <a:schemeClr val="tx1"/>
            </a:solidFill>
          </a:ln>
        </p:spPr>
        <p:txBody>
          <a:bodyPr wrap="square" rtlCol="0">
            <a:spAutoFit/>
          </a:bodyPr>
          <a:lstStyle/>
          <a:p>
            <a:pPr algn="just"/>
            <a:r>
              <a:rPr lang="fr-FR" sz="2400" dirty="0"/>
              <a:t>Cet ajout permet de définir ce qu’est une réelle consultation. La définition a été élaborée à partir des principes de la jurisprudence, l’objectif étant de permettre un échange d’informations et des discussions objectives sur les différents points de consultation. On doit s’assurer que les membres consultés ont toutes les informations nécessaires leur permettant d’émettre leurs recommandations</a:t>
            </a:r>
            <a:r>
              <a:rPr lang="fr-FR" sz="2400" dirty="0" smtClean="0"/>
              <a:t>.</a:t>
            </a:r>
            <a:endParaRPr lang="fr-CA" sz="2400" dirty="0"/>
          </a:p>
        </p:txBody>
      </p:sp>
    </p:spTree>
    <p:extLst>
      <p:ext uri="{BB962C8B-B14F-4D97-AF65-F5344CB8AC3E}">
        <p14:creationId xmlns:p14="http://schemas.microsoft.com/office/powerpoint/2010/main" val="176742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93812" y="908720"/>
            <a:ext cx="10882986" cy="3615267"/>
          </a:xfrm>
        </p:spPr>
        <p:txBody>
          <a:bodyPr>
            <a:noAutofit/>
          </a:bodyPr>
          <a:lstStyle/>
          <a:p>
            <a:pPr marL="0" indent="0" algn="just">
              <a:buNone/>
            </a:pPr>
            <a:r>
              <a:rPr lang="fr-CA" sz="2400" b="1" dirty="0" smtClean="0"/>
              <a:t>Quelques définitions utiles</a:t>
            </a:r>
          </a:p>
          <a:p>
            <a:pPr marL="0" indent="0" algn="just">
              <a:buNone/>
            </a:pPr>
            <a:endParaRPr lang="fr-CA" sz="2400" dirty="0" smtClean="0"/>
          </a:p>
          <a:p>
            <a:pPr algn="just"/>
            <a:r>
              <a:rPr lang="fr-CA" sz="2400" dirty="0" smtClean="0">
                <a:solidFill>
                  <a:schemeClr val="bg2">
                    <a:lumMod val="50000"/>
                  </a:schemeClr>
                </a:solidFill>
              </a:rPr>
              <a:t>Privilégier</a:t>
            </a:r>
          </a:p>
          <a:p>
            <a:pPr marL="0" indent="0" algn="just">
              <a:buNone/>
            </a:pPr>
            <a:r>
              <a:rPr lang="fr-CA" sz="2400" dirty="0" smtClean="0"/>
              <a:t>Attribuer à quelque chose une valeur, une importance particulière.</a:t>
            </a:r>
          </a:p>
          <a:p>
            <a:pPr marL="0" indent="0" algn="just">
              <a:buNone/>
            </a:pPr>
            <a:r>
              <a:rPr lang="fr-CA" sz="2400" dirty="0" smtClean="0"/>
              <a:t> </a:t>
            </a:r>
          </a:p>
          <a:p>
            <a:pPr algn="just"/>
            <a:r>
              <a:rPr lang="fr-CA" sz="2400" dirty="0">
                <a:solidFill>
                  <a:schemeClr val="bg2">
                    <a:lumMod val="50000"/>
                  </a:schemeClr>
                </a:solidFill>
              </a:rPr>
              <a:t>Dans la mesure du possible </a:t>
            </a:r>
            <a:endParaRPr lang="fr-CA" sz="2400" dirty="0" smtClean="0">
              <a:solidFill>
                <a:schemeClr val="bg2">
                  <a:lumMod val="50000"/>
                </a:schemeClr>
              </a:solidFill>
            </a:endParaRPr>
          </a:p>
          <a:p>
            <a:pPr marL="0" indent="0" algn="just">
              <a:buNone/>
            </a:pPr>
            <a:r>
              <a:rPr lang="fr-CA" sz="2400" dirty="0" smtClean="0"/>
              <a:t>Démontrer la volonté d’atteindre </a:t>
            </a:r>
            <a:r>
              <a:rPr lang="fr-CA" sz="2400" dirty="0"/>
              <a:t>un objectif ou </a:t>
            </a:r>
            <a:r>
              <a:rPr lang="fr-CA" sz="2400" dirty="0" smtClean="0"/>
              <a:t>de s’en </a:t>
            </a:r>
            <a:r>
              <a:rPr lang="fr-CA" sz="2400" dirty="0"/>
              <a:t>approcher. </a:t>
            </a:r>
            <a:endParaRPr lang="fr-CA" sz="2400" dirty="0" smtClean="0"/>
          </a:p>
          <a:p>
            <a:pPr marL="0" indent="0" algn="just">
              <a:buNone/>
            </a:pPr>
            <a:endParaRPr lang="fr-CA" sz="2400" dirty="0" smtClean="0"/>
          </a:p>
          <a:p>
            <a:pPr algn="just"/>
            <a:r>
              <a:rPr lang="fr-CA" sz="2400" dirty="0" smtClean="0">
                <a:solidFill>
                  <a:schemeClr val="bg2">
                    <a:lumMod val="50000"/>
                  </a:schemeClr>
                </a:solidFill>
              </a:rPr>
              <a:t>Recherche d’un consensus</a:t>
            </a:r>
          </a:p>
          <a:p>
            <a:pPr marL="0" indent="0" algn="just">
              <a:buNone/>
            </a:pPr>
            <a:r>
              <a:rPr lang="fr-CA" sz="2400" dirty="0" smtClean="0"/>
              <a:t>Processus qui consiste à dégager l’accord du plus grand nombre sans procéder à un vote. </a:t>
            </a:r>
          </a:p>
        </p:txBody>
      </p:sp>
    </p:spTree>
    <p:extLst>
      <p:ext uri="{BB962C8B-B14F-4D97-AF65-F5344CB8AC3E}">
        <p14:creationId xmlns:p14="http://schemas.microsoft.com/office/powerpoint/2010/main" val="85114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15370" y="908720"/>
            <a:ext cx="11176619" cy="5688632"/>
          </a:xfrm>
        </p:spPr>
        <p:txBody>
          <a:bodyPr rtlCol="0">
            <a:normAutofit/>
          </a:bodyPr>
          <a:lstStyle/>
          <a:p>
            <a:pPr lvl="0" algn="just">
              <a:spcBef>
                <a:spcPts val="1800"/>
              </a:spcBef>
              <a:buClr>
                <a:srgbClr val="404040"/>
              </a:buClr>
            </a:pPr>
            <a:r>
              <a:rPr lang="fr-FR" dirty="0" smtClean="0"/>
              <a:t>La </a:t>
            </a:r>
            <a:r>
              <a:rPr lang="fr-FR" dirty="0"/>
              <a:t>direction de l'établissement consulte le Conseil de participation des enseignantes et des enseignants sur les objets suivants</a:t>
            </a:r>
            <a:r>
              <a:rPr lang="fr-FR" dirty="0" smtClean="0"/>
              <a:t>:</a:t>
            </a:r>
            <a:endParaRPr lang="fr-FR" dirty="0"/>
          </a:p>
          <a:p>
            <a:pPr lvl="0" algn="just">
              <a:spcBef>
                <a:spcPts val="1800"/>
              </a:spcBef>
              <a:buClr>
                <a:srgbClr val="404040"/>
              </a:buClr>
            </a:pPr>
            <a:r>
              <a:rPr lang="fr-FR" dirty="0" smtClean="0"/>
              <a:t>1</a:t>
            </a:r>
            <a:r>
              <a:rPr lang="fr-FR" dirty="0"/>
              <a:t>.	le système de contrôle des retards et des absences des élèves;</a:t>
            </a:r>
          </a:p>
          <a:p>
            <a:pPr lvl="0" algn="just">
              <a:spcBef>
                <a:spcPts val="1800"/>
              </a:spcBef>
              <a:buClr>
                <a:srgbClr val="404040"/>
              </a:buClr>
            </a:pPr>
            <a:r>
              <a:rPr lang="fr-FR" dirty="0"/>
              <a:t>2.	l’élaboration des règles régissant l’utilisation de matériel didactique disponible </a:t>
            </a:r>
            <a:r>
              <a:rPr lang="fr-FR" dirty="0" smtClean="0"/>
              <a:t>	pour </a:t>
            </a:r>
            <a:r>
              <a:rPr lang="fr-FR" dirty="0"/>
              <a:t>l’usage commun; </a:t>
            </a:r>
          </a:p>
          <a:p>
            <a:pPr lvl="0" algn="just">
              <a:spcBef>
                <a:spcPts val="1800"/>
              </a:spcBef>
              <a:buClr>
                <a:srgbClr val="404040"/>
              </a:buClr>
            </a:pPr>
            <a:r>
              <a:rPr lang="fr-FR" dirty="0"/>
              <a:t>3.	l’organisation des journées </a:t>
            </a:r>
            <a:r>
              <a:rPr lang="fr-FR" dirty="0" smtClean="0"/>
              <a:t>pédagogiques ainsi que leur nombre;</a:t>
            </a:r>
          </a:p>
        </p:txBody>
      </p:sp>
      <p:sp>
        <p:nvSpPr>
          <p:cNvPr id="2" name="ZoneTexte 1"/>
          <p:cNvSpPr txBox="1"/>
          <p:nvPr/>
        </p:nvSpPr>
        <p:spPr>
          <a:xfrm>
            <a:off x="534418" y="4111913"/>
            <a:ext cx="11176618" cy="1938992"/>
          </a:xfrm>
          <a:prstGeom prst="rect">
            <a:avLst/>
          </a:prstGeom>
          <a:solidFill>
            <a:schemeClr val="bg2">
              <a:lumMod val="75000"/>
            </a:schemeClr>
          </a:solidFill>
          <a:ln>
            <a:solidFill>
              <a:schemeClr val="tx1"/>
            </a:solidFill>
          </a:ln>
        </p:spPr>
        <p:txBody>
          <a:bodyPr wrap="square" rtlCol="0">
            <a:spAutoFit/>
          </a:bodyPr>
          <a:lstStyle/>
          <a:p>
            <a:pPr algn="just"/>
            <a:r>
              <a:rPr lang="fr-CA" sz="2000" dirty="0" smtClean="0"/>
              <a:t>Une </a:t>
            </a:r>
            <a:r>
              <a:rPr lang="fr-CA" sz="2000" dirty="0"/>
              <a:t>consultation doit avoir lieu sur le contenu. </a:t>
            </a:r>
            <a:r>
              <a:rPr lang="fr-CA" sz="2000" dirty="0" smtClean="0"/>
              <a:t>11-10.03B): </a:t>
            </a:r>
            <a:r>
              <a:rPr lang="fr-CA" sz="2000" dirty="0"/>
              <a:t>les journées pédagogiques sont réparties de façon proportionnelle selon les quatre activités suivantes : évaluation, planification, formation, rencontres.  Cette proportion est répartie sur l’année entière et non pour chaque journée.</a:t>
            </a:r>
          </a:p>
          <a:p>
            <a:pPr algn="just"/>
            <a:r>
              <a:rPr lang="fr-CA" sz="2000" dirty="0"/>
              <a:t>Le nombre de journées pédagogiques (8 minimum) est déterminé par la direction du centre après consultation du CPEE.</a:t>
            </a:r>
          </a:p>
          <a:p>
            <a:pPr algn="just"/>
            <a:endParaRPr lang="fr-CA" sz="2000" dirty="0"/>
          </a:p>
        </p:txBody>
      </p:sp>
      <p:sp>
        <p:nvSpPr>
          <p:cNvPr id="4" name="ZoneTexte 3"/>
          <p:cNvSpPr txBox="1"/>
          <p:nvPr/>
        </p:nvSpPr>
        <p:spPr>
          <a:xfrm>
            <a:off x="765820" y="5589240"/>
            <a:ext cx="10945216" cy="461665"/>
          </a:xfrm>
          <a:prstGeom prst="rect">
            <a:avLst/>
          </a:prstGeom>
          <a:noFill/>
        </p:spPr>
        <p:txBody>
          <a:bodyPr wrap="square" rtlCol="0">
            <a:spAutoFit/>
          </a:bodyPr>
          <a:lstStyle/>
          <a:p>
            <a:endParaRPr lang="fr-CA" sz="2400" dirty="0"/>
          </a:p>
        </p:txBody>
      </p:sp>
    </p:spTree>
    <p:extLst>
      <p:ext uri="{BB962C8B-B14F-4D97-AF65-F5344CB8AC3E}">
        <p14:creationId xmlns:p14="http://schemas.microsoft.com/office/powerpoint/2010/main" val="42349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484784"/>
            <a:ext cx="11247041" cy="5022598"/>
          </a:xfrm>
        </p:spPr>
        <p:txBody>
          <a:bodyPr rtlCol="0">
            <a:normAutofit/>
          </a:bodyPr>
          <a:lstStyle/>
          <a:p>
            <a:pPr marL="0" indent="0" algn="just">
              <a:buNone/>
            </a:pPr>
            <a:r>
              <a:rPr lang="fr-FR" sz="2400" dirty="0" smtClean="0"/>
              <a:t>4. 	l’utilisation </a:t>
            </a:r>
            <a:r>
              <a:rPr lang="fr-FR" sz="2400" dirty="0"/>
              <a:t>de l’ordinateur à des fins pédagogiques</a:t>
            </a:r>
            <a:r>
              <a:rPr lang="fr-FR" sz="2400" dirty="0" smtClean="0"/>
              <a:t>;</a:t>
            </a:r>
          </a:p>
          <a:p>
            <a:pPr marL="457200" indent="-457200" algn="just">
              <a:buAutoNum type="arabicPeriod" startAt="4"/>
            </a:pPr>
            <a:endParaRPr lang="fr-FR" sz="2400" dirty="0"/>
          </a:p>
          <a:p>
            <a:pPr marL="0" indent="0" algn="just">
              <a:buNone/>
            </a:pPr>
            <a:r>
              <a:rPr lang="fr-FR" sz="2400" dirty="0" smtClean="0"/>
              <a:t>5. 	les </a:t>
            </a:r>
            <a:r>
              <a:rPr lang="fr-FR" sz="2400" dirty="0"/>
              <a:t>priorités à considérer dans l’élaboration du budget initial de l’établissement;</a:t>
            </a:r>
          </a:p>
          <a:p>
            <a:pPr marL="0" indent="0" algn="just">
              <a:buNone/>
            </a:pPr>
            <a:endParaRPr lang="fr-FR" sz="2400" dirty="0" smtClean="0"/>
          </a:p>
          <a:p>
            <a:pPr marL="0" indent="0" algn="just">
              <a:buNone/>
            </a:pPr>
            <a:endParaRPr lang="fr-FR" sz="2400" dirty="0"/>
          </a:p>
          <a:p>
            <a:pPr marL="0" indent="0" algn="just">
              <a:buNone/>
            </a:pPr>
            <a:endParaRPr lang="fr-FR" sz="2400" dirty="0"/>
          </a:p>
          <a:p>
            <a:pPr marL="0" indent="0" algn="just">
              <a:buNone/>
            </a:pPr>
            <a:endParaRPr lang="fr-FR" sz="2400" dirty="0" smtClean="0"/>
          </a:p>
          <a:p>
            <a:pPr marL="0" indent="0" algn="just">
              <a:buNone/>
            </a:pPr>
            <a:r>
              <a:rPr lang="fr-FR" sz="2400" dirty="0" smtClean="0"/>
              <a:t>6. 	l’organisation </a:t>
            </a:r>
            <a:r>
              <a:rPr lang="fr-FR" sz="2400" dirty="0"/>
              <a:t>des activités étudiantes pour les élèves;</a:t>
            </a:r>
          </a:p>
          <a:p>
            <a:pPr marL="457200" indent="-457200" algn="just">
              <a:buAutoNum type="arabicPeriod" startAt="4"/>
            </a:pPr>
            <a:endParaRPr lang="fr-FR" sz="2400" dirty="0"/>
          </a:p>
        </p:txBody>
      </p:sp>
      <p:sp>
        <p:nvSpPr>
          <p:cNvPr id="2" name="ZoneTexte 1"/>
          <p:cNvSpPr txBox="1"/>
          <p:nvPr/>
        </p:nvSpPr>
        <p:spPr>
          <a:xfrm>
            <a:off x="765820" y="3284984"/>
            <a:ext cx="10729192" cy="1224136"/>
          </a:xfrm>
          <a:prstGeom prst="rect">
            <a:avLst/>
          </a:prstGeom>
          <a:solidFill>
            <a:schemeClr val="bg2">
              <a:lumMod val="75000"/>
            </a:schemeClr>
          </a:solidFill>
          <a:ln>
            <a:solidFill>
              <a:schemeClr val="tx1"/>
            </a:solidFill>
          </a:ln>
        </p:spPr>
        <p:txBody>
          <a:bodyPr wrap="square" rtlCol="0">
            <a:spAutoFit/>
          </a:bodyPr>
          <a:lstStyle/>
          <a:p>
            <a:pPr algn="just"/>
            <a:r>
              <a:rPr lang="fr-FR" sz="2400"/>
              <a:t>Il s’agit de demander ce qui est à privilégier pour l’année suivante avant l’élaboration du budget initial. Cette consultation peut facilement s’intégrer avec celle faite dans le cadre de la consultation selon l’article 96.20 de la LIP.</a:t>
            </a:r>
            <a:endParaRPr lang="fr-FR" sz="2400" dirty="0"/>
          </a:p>
        </p:txBody>
      </p:sp>
    </p:spTree>
    <p:extLst>
      <p:ext uri="{BB962C8B-B14F-4D97-AF65-F5344CB8AC3E}">
        <p14:creationId xmlns:p14="http://schemas.microsoft.com/office/powerpoint/2010/main" val="71649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261764" y="620688"/>
            <a:ext cx="11595392" cy="6120680"/>
          </a:xfrm>
        </p:spPr>
        <p:txBody>
          <a:bodyPr rtlCol="0">
            <a:normAutofit/>
          </a:bodyPr>
          <a:lstStyle/>
          <a:p>
            <a:pPr marL="0" indent="0" algn="just">
              <a:buNone/>
            </a:pPr>
            <a:r>
              <a:rPr lang="fr-FR" sz="2400" dirty="0"/>
              <a:t>7</a:t>
            </a:r>
            <a:r>
              <a:rPr lang="fr-FR" sz="2400" dirty="0" smtClean="0"/>
              <a:t>.</a:t>
            </a:r>
            <a:r>
              <a:rPr lang="fr-FR" sz="2400" dirty="0"/>
              <a:t>	les éléments à considérer pour assurer une répartition équitable des fonctions et </a:t>
            </a:r>
            <a:r>
              <a:rPr lang="fr-FR" sz="2400" dirty="0" smtClean="0"/>
              <a:t>	responsabilités </a:t>
            </a:r>
            <a:r>
              <a:rPr lang="fr-FR" sz="2400" dirty="0"/>
              <a:t>entre les enseignantes et les enseignants; </a:t>
            </a:r>
            <a:endParaRPr lang="fr-FR" sz="2400" dirty="0" smtClean="0"/>
          </a:p>
          <a:p>
            <a:pPr marL="0" indent="0" algn="just">
              <a:buNone/>
            </a:pPr>
            <a:endParaRPr lang="fr-FR" sz="2400" u="sng" dirty="0" smtClean="0"/>
          </a:p>
          <a:p>
            <a:pPr marL="0" indent="0" algn="just">
              <a:buNone/>
            </a:pPr>
            <a:endParaRPr lang="fr-FR" sz="2400" u="sng" dirty="0" smtClean="0"/>
          </a:p>
          <a:p>
            <a:pPr marL="0" indent="0" algn="just">
              <a:buNone/>
            </a:pPr>
            <a:r>
              <a:rPr lang="fr-FR" sz="2400" dirty="0"/>
              <a:t>8</a:t>
            </a:r>
            <a:r>
              <a:rPr lang="fr-FR" sz="2400" dirty="0" smtClean="0"/>
              <a:t>.</a:t>
            </a:r>
            <a:r>
              <a:rPr lang="fr-FR" sz="2400" dirty="0"/>
              <a:t>	l’intégration des nouvelles enseignantes ou nouveaux enseignants ainsi que </a:t>
            </a:r>
            <a:r>
              <a:rPr lang="fr-FR" sz="2400" dirty="0" smtClean="0"/>
              <a:t>	l’accompagnement </a:t>
            </a:r>
            <a:r>
              <a:rPr lang="fr-FR" sz="2400" dirty="0"/>
              <a:t>de celles et ceux en début de </a:t>
            </a:r>
            <a:r>
              <a:rPr lang="fr-FR" sz="2400" dirty="0" smtClean="0"/>
              <a:t>carrière;</a:t>
            </a:r>
          </a:p>
          <a:p>
            <a:pPr marL="0" indent="0" algn="just">
              <a:buNone/>
            </a:pPr>
            <a:endParaRPr lang="fr-FR" sz="2400" dirty="0" smtClean="0"/>
          </a:p>
          <a:p>
            <a:pPr marL="0" indent="0" algn="just">
              <a:buNone/>
            </a:pPr>
            <a:endParaRPr lang="fr-FR" sz="2400" dirty="0" smtClean="0"/>
          </a:p>
          <a:p>
            <a:pPr marL="0" indent="0" algn="just">
              <a:buNone/>
            </a:pPr>
            <a:r>
              <a:rPr lang="fr-FR" sz="2400" dirty="0" smtClean="0"/>
              <a:t>9.	l’établissement </a:t>
            </a:r>
            <a:r>
              <a:rPr lang="fr-FR" sz="2400" dirty="0"/>
              <a:t>et les modalités d’application de la grille-horaire</a:t>
            </a:r>
            <a:r>
              <a:rPr lang="fr-FR" sz="2400" dirty="0" smtClean="0"/>
              <a:t>;</a:t>
            </a:r>
          </a:p>
          <a:p>
            <a:pPr marL="0" indent="0" algn="just">
              <a:buNone/>
            </a:pPr>
            <a:endParaRPr lang="fr-FR" sz="2400" dirty="0"/>
          </a:p>
          <a:p>
            <a:pPr marL="0" indent="0" algn="just">
              <a:buNone/>
            </a:pPr>
            <a:r>
              <a:rPr lang="fr-FR" sz="2400" dirty="0" smtClean="0"/>
              <a:t>10.</a:t>
            </a:r>
            <a:r>
              <a:rPr lang="fr-FR" sz="2400" dirty="0"/>
              <a:t>	la compensation pouvant être attribuée aux membres du CPEE </a:t>
            </a:r>
            <a:r>
              <a:rPr lang="fr-FR" sz="2400"/>
              <a:t>à </a:t>
            </a:r>
            <a:r>
              <a:rPr lang="fr-FR" sz="2400" smtClean="0"/>
              <a:t>la suite </a:t>
            </a:r>
            <a:r>
              <a:rPr lang="fr-FR" sz="2400" dirty="0"/>
              <a:t>de la </a:t>
            </a:r>
            <a:r>
              <a:rPr lang="fr-FR" sz="2400" dirty="0" smtClean="0"/>
              <a:t>	recommandation </a:t>
            </a:r>
            <a:r>
              <a:rPr lang="fr-FR" sz="2400" dirty="0"/>
              <a:t>de l’assemblée enseignante;</a:t>
            </a:r>
          </a:p>
        </p:txBody>
      </p:sp>
      <p:sp>
        <p:nvSpPr>
          <p:cNvPr id="2" name="ZoneTexte 1"/>
          <p:cNvSpPr txBox="1"/>
          <p:nvPr/>
        </p:nvSpPr>
        <p:spPr>
          <a:xfrm>
            <a:off x="2926060" y="1700808"/>
            <a:ext cx="4464496" cy="461665"/>
          </a:xfrm>
          <a:prstGeom prst="rect">
            <a:avLst/>
          </a:prstGeom>
          <a:solidFill>
            <a:schemeClr val="bg2">
              <a:lumMod val="75000"/>
            </a:schemeClr>
          </a:solidFill>
          <a:ln>
            <a:solidFill>
              <a:schemeClr val="tx1"/>
            </a:solidFill>
          </a:ln>
        </p:spPr>
        <p:txBody>
          <a:bodyPr wrap="square" rtlCol="0">
            <a:spAutoFit/>
          </a:bodyPr>
          <a:lstStyle/>
          <a:p>
            <a:pPr algn="ctr"/>
            <a:r>
              <a:rPr lang="fr-FR" sz="2400" dirty="0"/>
              <a:t>Voir article </a:t>
            </a:r>
            <a:r>
              <a:rPr lang="fr-FR" sz="2400" dirty="0" smtClean="0"/>
              <a:t>11-7.14D)</a:t>
            </a:r>
            <a:endParaRPr lang="fr-FR" sz="2400" dirty="0"/>
          </a:p>
        </p:txBody>
      </p:sp>
      <p:sp>
        <p:nvSpPr>
          <p:cNvPr id="3" name="ZoneTexte 2"/>
          <p:cNvSpPr txBox="1"/>
          <p:nvPr/>
        </p:nvSpPr>
        <p:spPr>
          <a:xfrm>
            <a:off x="2566020" y="3450195"/>
            <a:ext cx="5616624" cy="461665"/>
          </a:xfrm>
          <a:prstGeom prst="rect">
            <a:avLst/>
          </a:prstGeom>
          <a:solidFill>
            <a:schemeClr val="bg2">
              <a:lumMod val="75000"/>
            </a:schemeClr>
          </a:solidFill>
          <a:ln>
            <a:solidFill>
              <a:schemeClr val="tx1"/>
            </a:solidFill>
          </a:ln>
        </p:spPr>
        <p:txBody>
          <a:bodyPr wrap="square" rtlCol="0">
            <a:spAutoFit/>
          </a:bodyPr>
          <a:lstStyle/>
          <a:p>
            <a:r>
              <a:rPr lang="fr-FR" sz="2400" dirty="0"/>
              <a:t>Il s’agit du </a:t>
            </a:r>
            <a:r>
              <a:rPr lang="fr-FR" sz="2400"/>
              <a:t>mentorat </a:t>
            </a:r>
            <a:r>
              <a:rPr lang="fr-FR" sz="2000" smtClean="0"/>
              <a:t>(Insertion </a:t>
            </a:r>
            <a:r>
              <a:rPr lang="fr-FR" sz="2000" dirty="0"/>
              <a:t>professionnelle</a:t>
            </a:r>
            <a:r>
              <a:rPr lang="fr-FR" sz="2000" dirty="0" smtClean="0"/>
              <a:t>).</a:t>
            </a:r>
            <a:endParaRPr lang="fr-FR" sz="2000" dirty="0"/>
          </a:p>
        </p:txBody>
      </p:sp>
    </p:spTree>
    <p:extLst>
      <p:ext uri="{BB962C8B-B14F-4D97-AF65-F5344CB8AC3E}">
        <p14:creationId xmlns:p14="http://schemas.microsoft.com/office/powerpoint/2010/main" val="25523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908720"/>
            <a:ext cx="11247041" cy="5598662"/>
          </a:xfrm>
        </p:spPr>
        <p:txBody>
          <a:bodyPr rtlCol="0">
            <a:normAutofit/>
          </a:bodyPr>
          <a:lstStyle/>
          <a:p>
            <a:pPr marL="0" indent="0" algn="just">
              <a:buNone/>
            </a:pPr>
            <a:endParaRPr lang="fr-FR" sz="2000" dirty="0" smtClean="0"/>
          </a:p>
          <a:p>
            <a:pPr marL="0" indent="0" algn="just">
              <a:buNone/>
            </a:pPr>
            <a:endParaRPr lang="fr-FR" sz="2000" dirty="0" smtClean="0"/>
          </a:p>
          <a:p>
            <a:pPr marL="0" indent="0" algn="just">
              <a:buNone/>
            </a:pPr>
            <a:r>
              <a:rPr lang="fr-FR" sz="2000" dirty="0" smtClean="0">
                <a:solidFill>
                  <a:schemeClr val="tx1"/>
                </a:solidFill>
              </a:rPr>
              <a:t>16.	</a:t>
            </a:r>
            <a:r>
              <a:rPr lang="fr-FR" sz="2000" dirty="0" smtClean="0"/>
              <a:t>toute </a:t>
            </a:r>
            <a:r>
              <a:rPr lang="fr-FR" sz="2000" dirty="0"/>
              <a:t>question qui lui est soumise, soit par la direction de l’établissement, soit par une enseignante </a:t>
            </a:r>
            <a:r>
              <a:rPr lang="fr-FR" sz="2000" dirty="0" smtClean="0"/>
              <a:t>	ou </a:t>
            </a:r>
            <a:r>
              <a:rPr lang="fr-FR" sz="2000" dirty="0"/>
              <a:t>un enseignant de l’établissement. Ces questions sont préalablement soumises au président du </a:t>
            </a:r>
            <a:r>
              <a:rPr lang="fr-FR" sz="2000" dirty="0" smtClean="0"/>
              <a:t>	CPEE </a:t>
            </a:r>
            <a:r>
              <a:rPr lang="fr-FR" sz="2000" dirty="0"/>
              <a:t>et à la direction et ces derniers s’entendent pour les ajouter à l’ordre du jour. </a:t>
            </a:r>
            <a:endParaRPr lang="fr-FR" sz="2000" dirty="0" smtClean="0"/>
          </a:p>
          <a:p>
            <a:pPr marL="457200" indent="-457200" algn="just">
              <a:buAutoNum type="arabicPeriod" startAt="16"/>
            </a:pPr>
            <a:endParaRPr lang="fr-FR" sz="2000" dirty="0"/>
          </a:p>
        </p:txBody>
      </p:sp>
      <p:sp>
        <p:nvSpPr>
          <p:cNvPr id="2" name="ZoneTexte 1"/>
          <p:cNvSpPr txBox="1"/>
          <p:nvPr/>
        </p:nvSpPr>
        <p:spPr>
          <a:xfrm flipH="1" flipV="1">
            <a:off x="11580811" y="2100917"/>
            <a:ext cx="45719" cy="45719"/>
          </a:xfrm>
          <a:prstGeom prst="rect">
            <a:avLst/>
          </a:prstGeom>
          <a:solidFill>
            <a:schemeClr val="bg2">
              <a:lumMod val="75000"/>
            </a:schemeClr>
          </a:solidFill>
          <a:ln>
            <a:solidFill>
              <a:schemeClr val="tx1"/>
            </a:solidFill>
          </a:ln>
        </p:spPr>
        <p:txBody>
          <a:bodyPr wrap="square" rtlCol="0">
            <a:spAutoFit/>
          </a:bodyPr>
          <a:lstStyle/>
          <a:p>
            <a:pPr algn="just"/>
            <a:endParaRPr lang="fr-FR" sz="2000" dirty="0"/>
          </a:p>
        </p:txBody>
      </p:sp>
      <p:sp>
        <p:nvSpPr>
          <p:cNvPr id="3" name="ZoneTexte 2"/>
          <p:cNvSpPr txBox="1"/>
          <p:nvPr/>
        </p:nvSpPr>
        <p:spPr>
          <a:xfrm>
            <a:off x="810248" y="3573016"/>
            <a:ext cx="10742984" cy="1015663"/>
          </a:xfrm>
          <a:prstGeom prst="rect">
            <a:avLst/>
          </a:prstGeom>
          <a:solidFill>
            <a:schemeClr val="bg2">
              <a:lumMod val="75000"/>
            </a:schemeClr>
          </a:solidFill>
          <a:ln>
            <a:solidFill>
              <a:schemeClr val="tx1"/>
            </a:solidFill>
          </a:ln>
        </p:spPr>
        <p:txBody>
          <a:bodyPr wrap="square" rtlCol="0">
            <a:spAutoFit/>
          </a:bodyPr>
          <a:lstStyle/>
          <a:p>
            <a:pPr algn="just"/>
            <a:r>
              <a:rPr lang="fr-FR" sz="2000" dirty="0"/>
              <a:t>Pour ajouter des points à l’ordre du jour, il doit y avoir entente entre la direction et le président. À défaut d’entente, la personne qui a soumis le point doit être informée  sur la façon dont la demande sera prise en charge</a:t>
            </a:r>
            <a:r>
              <a:rPr lang="fr-FR" sz="2000" dirty="0" smtClean="0"/>
              <a:t>.</a:t>
            </a:r>
            <a:endParaRPr lang="fr-FR" sz="2000" dirty="0"/>
          </a:p>
        </p:txBody>
      </p:sp>
    </p:spTree>
    <p:extLst>
      <p:ext uri="{BB962C8B-B14F-4D97-AF65-F5344CB8AC3E}">
        <p14:creationId xmlns:p14="http://schemas.microsoft.com/office/powerpoint/2010/main" val="382290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93812" y="908720"/>
            <a:ext cx="10873208" cy="5256584"/>
          </a:xfrm>
        </p:spPr>
        <p:txBody>
          <a:bodyPr>
            <a:noAutofit/>
          </a:bodyPr>
          <a:lstStyle/>
          <a:p>
            <a:pPr marL="342900" indent="-342900" algn="just">
              <a:buFont typeface="Arial" panose="020B0604020202020204" pitchFamily="34" charset="0"/>
              <a:buChar char="•"/>
            </a:pPr>
            <a:r>
              <a:rPr lang="fr-FR" sz="2200" dirty="0" smtClean="0"/>
              <a:t>11-10.05.04</a:t>
            </a:r>
          </a:p>
          <a:p>
            <a:pPr algn="just"/>
            <a:endParaRPr lang="fr-FR" sz="2200" dirty="0" smtClean="0"/>
          </a:p>
          <a:p>
            <a:pPr algn="just"/>
            <a:r>
              <a:rPr lang="fr-FR" sz="2200" dirty="0" smtClean="0"/>
              <a:t>La </a:t>
            </a:r>
            <a:r>
              <a:rPr lang="fr-FR" sz="2200" dirty="0"/>
              <a:t>direction consulte le CPEE sur les éléments suivants </a:t>
            </a:r>
            <a:r>
              <a:rPr lang="fr-FR" sz="2200" dirty="0" smtClean="0"/>
              <a:t>:</a:t>
            </a:r>
          </a:p>
          <a:p>
            <a:pPr algn="just"/>
            <a:endParaRPr lang="fr-FR" sz="2200" dirty="0"/>
          </a:p>
          <a:p>
            <a:pPr algn="just"/>
            <a:r>
              <a:rPr lang="fr-FR" sz="2200" dirty="0"/>
              <a:t>a</a:t>
            </a:r>
            <a:r>
              <a:rPr lang="fr-FR" sz="2200" dirty="0" smtClean="0"/>
              <a:t>) La tâche complémentaire</a:t>
            </a:r>
          </a:p>
          <a:p>
            <a:pPr algn="just"/>
            <a:endParaRPr lang="fr-FR" sz="2200" dirty="0" smtClean="0"/>
          </a:p>
          <a:p>
            <a:pPr algn="just"/>
            <a:r>
              <a:rPr lang="fr-FR" sz="2200" dirty="0" smtClean="0"/>
              <a:t>La </a:t>
            </a:r>
            <a:r>
              <a:rPr lang="fr-FR" sz="2200" dirty="0"/>
              <a:t>reconnaissance de temps à la tâche complémentaire pour un ou des éléments tels </a:t>
            </a:r>
            <a:r>
              <a:rPr lang="fr-FR" sz="2200" dirty="0" smtClean="0"/>
              <a:t>que:</a:t>
            </a:r>
          </a:p>
          <a:p>
            <a:pPr algn="just"/>
            <a:endParaRPr lang="fr-FR" sz="2200" dirty="0" smtClean="0"/>
          </a:p>
          <a:p>
            <a:pPr marL="342900" indent="-342900" algn="just">
              <a:buFont typeface="Arial" panose="020B0604020202020204" pitchFamily="34" charset="0"/>
              <a:buChar char="•"/>
            </a:pPr>
            <a:r>
              <a:rPr lang="fr-FR" sz="2200" dirty="0" smtClean="0"/>
              <a:t>CPEE </a:t>
            </a:r>
          </a:p>
          <a:p>
            <a:pPr marL="342900" indent="-342900" algn="just">
              <a:buFont typeface="Arial" panose="020B0604020202020204" pitchFamily="34" charset="0"/>
              <a:buChar char="•"/>
            </a:pPr>
            <a:r>
              <a:rPr lang="fr-FR" sz="2200" dirty="0" smtClean="0"/>
              <a:t>Mentorat (Insertion professionnelle)</a:t>
            </a:r>
          </a:p>
          <a:p>
            <a:pPr marL="342900" indent="-342900" algn="just">
              <a:buFont typeface="Arial" panose="020B0604020202020204" pitchFamily="34" charset="0"/>
              <a:buChar char="•"/>
            </a:pPr>
            <a:r>
              <a:rPr lang="fr-FR" sz="2200" dirty="0" smtClean="0"/>
              <a:t>Autres attributions </a:t>
            </a:r>
            <a:r>
              <a:rPr lang="fr-FR" sz="2200" dirty="0"/>
              <a:t>prévues à la tâche complémentaire des enseignantes et </a:t>
            </a:r>
            <a:r>
              <a:rPr lang="fr-FR" sz="2200" dirty="0" smtClean="0"/>
              <a:t>des enseignants.</a:t>
            </a:r>
            <a:endParaRPr lang="fr-FR" sz="2200" dirty="0"/>
          </a:p>
        </p:txBody>
      </p:sp>
    </p:spTree>
    <p:extLst>
      <p:ext uri="{BB962C8B-B14F-4D97-AF65-F5344CB8AC3E}">
        <p14:creationId xmlns:p14="http://schemas.microsoft.com/office/powerpoint/2010/main" val="43204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21804" y="836712"/>
            <a:ext cx="11233248" cy="4968552"/>
          </a:xfrm>
        </p:spPr>
        <p:txBody>
          <a:bodyPr>
            <a:normAutofit/>
          </a:bodyPr>
          <a:lstStyle/>
          <a:p>
            <a:pPr algn="just"/>
            <a:endParaRPr lang="fr-FR" u="sng" dirty="0"/>
          </a:p>
          <a:p>
            <a:pPr algn="just"/>
            <a:r>
              <a:rPr lang="fr-FR" dirty="0" smtClean="0"/>
              <a:t>b) La grille-horaire</a:t>
            </a:r>
          </a:p>
          <a:p>
            <a:pPr marL="457200" indent="-457200" algn="just">
              <a:buAutoNum type="alphaLcParenR" startAt="3"/>
            </a:pPr>
            <a:endParaRPr lang="fr-FR" dirty="0" smtClean="0"/>
          </a:p>
          <a:p>
            <a:pPr algn="just"/>
            <a:r>
              <a:rPr lang="fr-FR" dirty="0" smtClean="0"/>
              <a:t>L’établissement </a:t>
            </a:r>
            <a:r>
              <a:rPr lang="fr-FR" dirty="0"/>
              <a:t>et les modalités d’application de la grille-horaire en tenant compte notamment des éléments mentionnés </a:t>
            </a:r>
            <a:r>
              <a:rPr lang="fr-FR" dirty="0" smtClean="0"/>
              <a:t>suivants : </a:t>
            </a:r>
          </a:p>
          <a:p>
            <a:pPr algn="just"/>
            <a:endParaRPr lang="fr-FR" dirty="0" smtClean="0"/>
          </a:p>
          <a:p>
            <a:pPr marL="342900" indent="-342900" algn="just">
              <a:buFont typeface="Arial" panose="020B0604020202020204" pitchFamily="34" charset="0"/>
              <a:buChar char="•"/>
            </a:pPr>
            <a:r>
              <a:rPr lang="fr-FR" dirty="0" smtClean="0"/>
              <a:t>la </a:t>
            </a:r>
            <a:r>
              <a:rPr lang="fr-FR" dirty="0"/>
              <a:t>durée des périodes </a:t>
            </a:r>
            <a:r>
              <a:rPr lang="fr-FR" dirty="0" smtClean="0"/>
              <a:t>d’enseignement</a:t>
            </a:r>
          </a:p>
          <a:p>
            <a:pPr marL="342900" indent="-342900" algn="just">
              <a:buFont typeface="Arial" panose="020B0604020202020204" pitchFamily="34" charset="0"/>
              <a:buChar char="•"/>
            </a:pPr>
            <a:r>
              <a:rPr lang="fr-FR" dirty="0" smtClean="0"/>
              <a:t>la </a:t>
            </a:r>
            <a:r>
              <a:rPr lang="fr-FR" dirty="0"/>
              <a:t>durée des </a:t>
            </a:r>
            <a:r>
              <a:rPr lang="fr-FR" dirty="0" smtClean="0"/>
              <a:t>pauses </a:t>
            </a:r>
            <a:r>
              <a:rPr lang="fr-FR" dirty="0"/>
              <a:t>des </a:t>
            </a:r>
            <a:r>
              <a:rPr lang="fr-FR" dirty="0" smtClean="0"/>
              <a:t>élèves </a:t>
            </a:r>
          </a:p>
          <a:p>
            <a:pPr marL="342900" indent="-342900" algn="just">
              <a:buFont typeface="Arial" panose="020B0604020202020204" pitchFamily="34" charset="0"/>
              <a:buChar char="•"/>
            </a:pPr>
            <a:r>
              <a:rPr lang="fr-FR" dirty="0" smtClean="0"/>
              <a:t>la </a:t>
            </a:r>
            <a:r>
              <a:rPr lang="fr-FR" dirty="0"/>
              <a:t>durée des périodes de repas </a:t>
            </a:r>
            <a:endParaRPr lang="fr-FR" dirty="0" smtClean="0"/>
          </a:p>
          <a:p>
            <a:pPr marL="342900" indent="-342900" algn="just">
              <a:buFont typeface="Arial" panose="020B0604020202020204" pitchFamily="34" charset="0"/>
              <a:buChar char="•"/>
            </a:pPr>
            <a:r>
              <a:rPr lang="fr-FR" dirty="0" smtClean="0"/>
              <a:t>l’amplitude hebdomadaire </a:t>
            </a:r>
          </a:p>
          <a:p>
            <a:pPr algn="just"/>
            <a:endParaRPr lang="fr-FR" dirty="0" smtClean="0"/>
          </a:p>
          <a:p>
            <a:pPr algn="just"/>
            <a:endParaRPr lang="fr-FR" sz="1400" dirty="0" smtClean="0"/>
          </a:p>
          <a:p>
            <a:pPr algn="just"/>
            <a:endParaRPr lang="fr-FR" dirty="0"/>
          </a:p>
        </p:txBody>
      </p:sp>
    </p:spTree>
    <p:extLst>
      <p:ext uri="{BB962C8B-B14F-4D97-AF65-F5344CB8AC3E}">
        <p14:creationId xmlns:p14="http://schemas.microsoft.com/office/powerpoint/2010/main" val="37912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8680"/>
            <a:ext cx="11305257" cy="6192688"/>
          </a:xfrm>
        </p:spPr>
        <p:txBody>
          <a:bodyPr rtlCol="0">
            <a:normAutofit/>
          </a:bodyPr>
          <a:lstStyle/>
          <a:p>
            <a:pPr marL="0" indent="0" algn="just">
              <a:buNone/>
            </a:pPr>
            <a:r>
              <a:rPr lang="fr-FR" sz="2400" dirty="0" smtClean="0"/>
              <a:t>11-6.06.03 (suite)</a:t>
            </a:r>
          </a:p>
          <a:p>
            <a:pPr marL="0" indent="0" algn="just">
              <a:buNone/>
            </a:pPr>
            <a:r>
              <a:rPr lang="fr-FR" sz="2400" dirty="0" smtClean="0"/>
              <a:t>B</a:t>
            </a:r>
            <a:r>
              <a:rPr lang="fr-FR" sz="2400" dirty="0"/>
              <a:t>) Dans le cadre de l’application de la Loi sur l’instruction </a:t>
            </a:r>
            <a:r>
              <a:rPr lang="fr-FR" sz="2400" dirty="0" smtClean="0"/>
              <a:t>publique à l’article 110.2 </a:t>
            </a:r>
            <a:r>
              <a:rPr lang="fr-FR" sz="2400" dirty="0"/>
              <a:t>et lorsque l’assemblée générale, prévue à </a:t>
            </a:r>
            <a:r>
              <a:rPr lang="fr-FR" sz="2400" dirty="0" smtClean="0"/>
              <a:t>11-6.06.01</a:t>
            </a:r>
            <a:r>
              <a:rPr lang="fr-FR" sz="2400" dirty="0"/>
              <a:t>, en décide ainsi, le Conseil de participation des enseignantes et des enseignants participe à l’élaboration des propositions que soumet la direction d’établissement au Conseil d’établissement sur les sujets suivants : </a:t>
            </a:r>
            <a:endParaRPr lang="fr-FR" sz="2400" dirty="0" smtClean="0"/>
          </a:p>
          <a:p>
            <a:pPr marL="0" indent="0" algn="just">
              <a:buNone/>
            </a:pPr>
            <a:endParaRPr lang="fr-FR" sz="2400" dirty="0"/>
          </a:p>
          <a:p>
            <a:pPr marL="0" indent="0" algn="just">
              <a:buNone/>
            </a:pPr>
            <a:r>
              <a:rPr lang="fr-FR" sz="2400" dirty="0"/>
              <a:t>1.	l</a:t>
            </a:r>
            <a:r>
              <a:rPr lang="fr-FR" sz="2400" dirty="0" smtClean="0"/>
              <a:t>es modalités d’application du régime pédagogique;</a:t>
            </a:r>
            <a:endParaRPr lang="fr-FR" sz="2400" dirty="0"/>
          </a:p>
          <a:p>
            <a:pPr marL="0" indent="0" algn="just">
              <a:buNone/>
            </a:pPr>
            <a:r>
              <a:rPr lang="fr-FR" sz="2400" dirty="0"/>
              <a:t>2.	l</a:t>
            </a:r>
            <a:r>
              <a:rPr lang="fr-FR" sz="2400" dirty="0" smtClean="0"/>
              <a:t>a mise en œuvre des programmes d’étude;</a:t>
            </a:r>
            <a:endParaRPr lang="fr-FR" sz="2400" dirty="0"/>
          </a:p>
          <a:p>
            <a:pPr marL="0" indent="0" algn="just">
              <a:buNone/>
            </a:pPr>
            <a:r>
              <a:rPr lang="fr-FR" sz="2400" dirty="0"/>
              <a:t>3.	l</a:t>
            </a:r>
            <a:r>
              <a:rPr lang="fr-FR" sz="2400" dirty="0" smtClean="0"/>
              <a:t>a mise en œuvre des programmes de services complémentaires et d’éducation 	populaire visés par le régime pédagogique et déterminés par la commission 	scolaire ou prévus dans une entente conclue par cette dernière;</a:t>
            </a:r>
            <a:endParaRPr lang="fr-FR" sz="2400" dirty="0"/>
          </a:p>
          <a:p>
            <a:pPr marL="0" indent="0" algn="just">
              <a:buNone/>
            </a:pPr>
            <a:r>
              <a:rPr lang="fr-FR" sz="2400" dirty="0"/>
              <a:t>4.	l</a:t>
            </a:r>
            <a:r>
              <a:rPr lang="fr-FR" sz="2400" dirty="0" smtClean="0"/>
              <a:t>es règles de fonctionnement du centre;</a:t>
            </a:r>
          </a:p>
          <a:p>
            <a:pPr algn="just"/>
            <a:endParaRPr lang="fr-FR" sz="2400" dirty="0"/>
          </a:p>
        </p:txBody>
      </p:sp>
    </p:spTree>
    <p:extLst>
      <p:ext uri="{BB962C8B-B14F-4D97-AF65-F5344CB8AC3E}">
        <p14:creationId xmlns:p14="http://schemas.microsoft.com/office/powerpoint/2010/main" val="207068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764704"/>
            <a:ext cx="11305257" cy="5742678"/>
          </a:xfrm>
        </p:spPr>
        <p:txBody>
          <a:bodyPr rtlCol="0">
            <a:normAutofit/>
          </a:bodyPr>
          <a:lstStyle/>
          <a:p>
            <a:pPr marL="0" indent="0" algn="just">
              <a:buNone/>
            </a:pPr>
            <a:endParaRPr lang="fr-FR" sz="800" dirty="0" smtClean="0"/>
          </a:p>
          <a:p>
            <a:pPr marL="0" indent="0" algn="just">
              <a:buNone/>
            </a:pPr>
            <a:r>
              <a:rPr lang="fr-FR" sz="2400" dirty="0"/>
              <a:t>À défaut de donner suite aux recommandations du Conseil de participation des enseignantes et des enseignants ou de l’assemblée générale selon le cas, et avant de soumettre ses propositions au Conseil d’établissement, la direction de l’établissement leur fait connaître par écrit les motifs à l’appui de sa décision à moins que ceux-ci ne soient consignés au procès-verbal du CPEE. </a:t>
            </a:r>
            <a:endParaRPr lang="fr-FR" sz="2400" dirty="0" smtClean="0"/>
          </a:p>
          <a:p>
            <a:pPr marL="0" indent="0" algn="just">
              <a:buNone/>
            </a:pPr>
            <a:endParaRPr lang="fr-FR" sz="2400" dirty="0"/>
          </a:p>
          <a:p>
            <a:pPr marL="0" indent="0" algn="just">
              <a:buNone/>
            </a:pPr>
            <a:endParaRPr lang="fr-FR" sz="2400" dirty="0"/>
          </a:p>
        </p:txBody>
      </p:sp>
      <p:sp>
        <p:nvSpPr>
          <p:cNvPr id="2" name="ZoneTexte 1"/>
          <p:cNvSpPr txBox="1"/>
          <p:nvPr/>
        </p:nvSpPr>
        <p:spPr>
          <a:xfrm>
            <a:off x="729815" y="3861048"/>
            <a:ext cx="10513168" cy="1200329"/>
          </a:xfrm>
          <a:prstGeom prst="rect">
            <a:avLst/>
          </a:prstGeom>
          <a:solidFill>
            <a:schemeClr val="bg2">
              <a:lumMod val="75000"/>
            </a:schemeClr>
          </a:solidFill>
          <a:ln>
            <a:solidFill>
              <a:schemeClr val="tx1"/>
            </a:solidFill>
          </a:ln>
        </p:spPr>
        <p:txBody>
          <a:bodyPr wrap="square" rtlCol="0">
            <a:spAutoFit/>
          </a:bodyPr>
          <a:lstStyle/>
          <a:p>
            <a:r>
              <a:rPr lang="fr-FR" sz="2400" dirty="0"/>
              <a:t>Ces </a:t>
            </a:r>
            <a:r>
              <a:rPr lang="fr-FR" sz="2400" dirty="0" smtClean="0"/>
              <a:t>4 </a:t>
            </a:r>
            <a:r>
              <a:rPr lang="fr-FR" sz="2400" dirty="0"/>
              <a:t>points doivent ultimement être traités au CÉ. Il s’agit d’inclure le CPEE dans le calendrier de consultation en s’assurant de donner un délai raisonnable pour  obtenir un retour avant la présentation au CÉ</a:t>
            </a:r>
            <a:r>
              <a:rPr lang="fr-FR" sz="2400" dirty="0" smtClean="0"/>
              <a:t>.</a:t>
            </a:r>
            <a:endParaRPr lang="fr-CA" sz="2400" dirty="0"/>
          </a:p>
        </p:txBody>
      </p:sp>
    </p:spTree>
    <p:extLst>
      <p:ext uri="{BB962C8B-B14F-4D97-AF65-F5344CB8AC3E}">
        <p14:creationId xmlns:p14="http://schemas.microsoft.com/office/powerpoint/2010/main" val="423915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314694"/>
            <a:ext cx="11305257" cy="6203790"/>
          </a:xfrm>
        </p:spPr>
        <p:txBody>
          <a:bodyPr rtlCol="0">
            <a:normAutofit/>
          </a:bodyPr>
          <a:lstStyle/>
          <a:p>
            <a:pPr marL="0" indent="0" algn="just">
              <a:buNone/>
            </a:pPr>
            <a:r>
              <a:rPr lang="fr-FR" sz="2400" dirty="0" smtClean="0"/>
              <a:t>C</a:t>
            </a:r>
            <a:r>
              <a:rPr lang="fr-FR" sz="2400" dirty="0"/>
              <a:t>) Dans le cadre de l’application de la Loi sur l’instruction publique et lorsque l’assemblée générale, prévue à </a:t>
            </a:r>
            <a:r>
              <a:rPr lang="fr-FR" sz="2400" dirty="0" smtClean="0"/>
              <a:t>11-6.06.01</a:t>
            </a:r>
            <a:r>
              <a:rPr lang="fr-FR" sz="2400" dirty="0"/>
              <a:t>, en décide ainsi, le Conseil de participation des enseignantes et des enseignants soumet à l’approbation de la direction ses </a:t>
            </a:r>
            <a:r>
              <a:rPr lang="fr-FR" sz="2400" dirty="0" smtClean="0"/>
              <a:t>propositions </a:t>
            </a:r>
            <a:r>
              <a:rPr lang="fr-FR" sz="2400" dirty="0"/>
              <a:t>sur les sujets suivants, dans les 30 jours d’une demande par ce dernier : </a:t>
            </a:r>
          </a:p>
          <a:p>
            <a:pPr marL="0" indent="0" algn="just">
              <a:buNone/>
            </a:pPr>
            <a:r>
              <a:rPr lang="fr-FR" sz="2400" dirty="0"/>
              <a:t>1.	les critères relatifs à l’implantation des nouvelles méthodes pédagogiques (LIP </a:t>
            </a:r>
            <a:r>
              <a:rPr lang="fr-FR" sz="2400" dirty="0" smtClean="0"/>
              <a:t>	art.110.12 </a:t>
            </a:r>
            <a:r>
              <a:rPr lang="fr-FR" sz="2400" dirty="0"/>
              <a:t>alinéa </a:t>
            </a:r>
            <a:r>
              <a:rPr lang="fr-FR" sz="2400" dirty="0" smtClean="0"/>
              <a:t>1);</a:t>
            </a:r>
            <a:endParaRPr lang="fr-FR" sz="2400" dirty="0"/>
          </a:p>
          <a:p>
            <a:pPr marL="0" indent="0" algn="just">
              <a:buNone/>
            </a:pPr>
            <a:r>
              <a:rPr lang="fr-FR" sz="2400" dirty="0"/>
              <a:t>2.	</a:t>
            </a:r>
            <a:r>
              <a:rPr lang="fr-FR" sz="2400" dirty="0" smtClean="0"/>
              <a:t>le </a:t>
            </a:r>
            <a:r>
              <a:rPr lang="fr-FR" sz="2400" dirty="0"/>
              <a:t>choix des manuels scolaires et du matériel didactique requis pour </a:t>
            </a:r>
            <a:r>
              <a:rPr lang="fr-FR" sz="2400" dirty="0" smtClean="0"/>
              <a:t>	l’enseignement </a:t>
            </a:r>
            <a:r>
              <a:rPr lang="fr-FR" sz="2400" dirty="0"/>
              <a:t>des programmes d’études </a:t>
            </a:r>
            <a:r>
              <a:rPr lang="fr-FR" sz="2400" dirty="0" smtClean="0"/>
              <a:t>(LIP </a:t>
            </a:r>
            <a:r>
              <a:rPr lang="fr-FR" sz="2400" dirty="0"/>
              <a:t>art.110.12 alinéa </a:t>
            </a:r>
            <a:r>
              <a:rPr lang="fr-FR" sz="2400" dirty="0" smtClean="0"/>
              <a:t>2);</a:t>
            </a:r>
          </a:p>
          <a:p>
            <a:pPr marL="0" indent="0" algn="just">
              <a:buNone/>
            </a:pPr>
            <a:r>
              <a:rPr lang="fr-FR" sz="2400" dirty="0" smtClean="0"/>
              <a:t>3.	les </a:t>
            </a:r>
            <a:r>
              <a:rPr lang="fr-FR" sz="2400" dirty="0"/>
              <a:t>normes et modalités d’évaluation des apprentissages des </a:t>
            </a:r>
            <a:r>
              <a:rPr lang="fr-FR" sz="2400" dirty="0" smtClean="0"/>
              <a:t>élèves en tenant 	compte de ce qui est prévu au régime pédagogique et sous réserve des épreuves 	que peut imposer le ministre ou la commission scolaire (</a:t>
            </a:r>
            <a:r>
              <a:rPr lang="fr-FR" sz="2400" dirty="0"/>
              <a:t>LIP art.110.12 alinéa 3</a:t>
            </a:r>
            <a:r>
              <a:rPr lang="fr-FR" sz="2400" dirty="0" smtClean="0"/>
              <a:t>);</a:t>
            </a:r>
          </a:p>
          <a:p>
            <a:pPr marL="0" indent="0" algn="just">
              <a:buNone/>
            </a:pPr>
            <a:r>
              <a:rPr lang="fr-FR" sz="2400" dirty="0" smtClean="0"/>
              <a:t>4.	</a:t>
            </a:r>
            <a:r>
              <a:rPr lang="fr-FR" sz="2400" dirty="0"/>
              <a:t>les moyens retenus pour atteindre les objectifs et les cibles visées par le projet </a:t>
            </a:r>
            <a:r>
              <a:rPr lang="fr-FR" sz="2400" dirty="0" smtClean="0"/>
              <a:t>	éducatif (LIP </a:t>
            </a:r>
            <a:r>
              <a:rPr lang="fr-FR" sz="2400" dirty="0"/>
              <a:t>art.110.12 alinéa </a:t>
            </a:r>
            <a:r>
              <a:rPr lang="fr-FR" sz="2400" dirty="0" smtClean="0"/>
              <a:t>4). </a:t>
            </a:r>
            <a:endParaRPr lang="fr-FR" sz="2400" dirty="0"/>
          </a:p>
          <a:p>
            <a:pPr marL="0" indent="0" algn="just">
              <a:buNone/>
            </a:pPr>
            <a:endParaRPr lang="fr-FR" sz="2400" dirty="0"/>
          </a:p>
          <a:p>
            <a:pPr marL="0" indent="0" algn="just">
              <a:buNone/>
            </a:pPr>
            <a:endParaRPr lang="fr-FR" sz="2400" dirty="0"/>
          </a:p>
          <a:p>
            <a:pPr marL="0" indent="0" algn="just">
              <a:buNone/>
            </a:pPr>
            <a:endParaRPr lang="fr-FR" sz="2400" u="sng" dirty="0"/>
          </a:p>
          <a:p>
            <a:pPr algn="just"/>
            <a:endParaRPr lang="fr-FR" sz="2400" dirty="0"/>
          </a:p>
        </p:txBody>
      </p:sp>
      <p:sp>
        <p:nvSpPr>
          <p:cNvPr id="2" name="ZoneTexte 1"/>
          <p:cNvSpPr txBox="1"/>
          <p:nvPr/>
        </p:nvSpPr>
        <p:spPr>
          <a:xfrm>
            <a:off x="1341884" y="5877272"/>
            <a:ext cx="8928992" cy="830997"/>
          </a:xfrm>
          <a:prstGeom prst="rect">
            <a:avLst/>
          </a:prstGeom>
          <a:solidFill>
            <a:schemeClr val="bg2">
              <a:lumMod val="75000"/>
            </a:schemeClr>
          </a:solidFill>
          <a:ln>
            <a:solidFill>
              <a:schemeClr val="tx1"/>
            </a:solidFill>
          </a:ln>
        </p:spPr>
        <p:txBody>
          <a:bodyPr wrap="square" rtlCol="0">
            <a:spAutoFit/>
          </a:bodyPr>
          <a:lstStyle/>
          <a:p>
            <a:pPr algn="just"/>
            <a:r>
              <a:rPr lang="fr-FR" sz="2400"/>
              <a:t>Il s’agit de demander au CPEE de soumettre des propositions sur ces sujets selon les délais prévus. </a:t>
            </a:r>
            <a:endParaRPr lang="fr-FR" sz="2400" dirty="0"/>
          </a:p>
        </p:txBody>
      </p:sp>
    </p:spTree>
    <p:extLst>
      <p:ext uri="{BB962C8B-B14F-4D97-AF65-F5344CB8AC3E}">
        <p14:creationId xmlns:p14="http://schemas.microsoft.com/office/powerpoint/2010/main" val="1298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124744"/>
            <a:ext cx="11305257" cy="5382638"/>
          </a:xfrm>
        </p:spPr>
        <p:txBody>
          <a:bodyPr rtlCol="0">
            <a:normAutofit/>
          </a:bodyPr>
          <a:lstStyle/>
          <a:p>
            <a:pPr marL="0" indent="0" algn="just">
              <a:buNone/>
            </a:pPr>
            <a:endParaRPr lang="fr-FR" sz="2400" dirty="0"/>
          </a:p>
          <a:p>
            <a:pPr marL="0" indent="0" algn="just">
              <a:buNone/>
            </a:pPr>
            <a:r>
              <a:rPr lang="fr-FR" sz="2400" dirty="0"/>
              <a:t>Lorsque la direction de l’établissement n’approuve pas une proposition du Conseil de participation des enseignantes et des enseignants ou de l’assemblée générale selon le cas, elle leur en donne les motifs par écrit, à moins que ceux-ci ne soient consignés au procès-verbal du CPEE. Le CPEE ou l’assemblée générale selon le cas, soumet une nouvelle proposition.  </a:t>
            </a:r>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smtClean="0"/>
          </a:p>
          <a:p>
            <a:pPr algn="just"/>
            <a:endParaRPr lang="fr-FR" sz="2400" dirty="0"/>
          </a:p>
          <a:p>
            <a:pPr algn="just"/>
            <a:endParaRPr lang="fr-FR" sz="2400" dirty="0"/>
          </a:p>
        </p:txBody>
      </p:sp>
    </p:spTree>
    <p:extLst>
      <p:ext uri="{BB962C8B-B14F-4D97-AF65-F5344CB8AC3E}">
        <p14:creationId xmlns:p14="http://schemas.microsoft.com/office/powerpoint/2010/main" val="213780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836712"/>
            <a:ext cx="11305257" cy="5670670"/>
          </a:xfrm>
        </p:spPr>
        <p:txBody>
          <a:bodyPr rtlCol="0">
            <a:normAutofit/>
          </a:bodyPr>
          <a:lstStyle/>
          <a:p>
            <a:pPr marL="0" indent="0" algn="just">
              <a:buNone/>
            </a:pPr>
            <a:r>
              <a:rPr lang="fr-FR" sz="2400" dirty="0" smtClean="0"/>
              <a:t>D</a:t>
            </a:r>
            <a:r>
              <a:rPr lang="fr-FR" sz="2400" dirty="0"/>
              <a:t>) Le Conseil de participation des enseignantes et des enseignants participe avec la direction à la prise de décision concernant la détermination des orientations à donner en lien avec les besoins de perfectionnement tel que prévu à l’article 96.20 de la LIP. Outre ce qui précède, pour répondre aux besoins du milieu, la direction peut considérer d’autres orientations de perfectionnement sans recourir au budget prévu à </a:t>
            </a:r>
            <a:r>
              <a:rPr lang="fr-FR" sz="2400" dirty="0" smtClean="0"/>
              <a:t>11-6.03. </a:t>
            </a:r>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a:p>
        </p:txBody>
      </p:sp>
      <p:sp>
        <p:nvSpPr>
          <p:cNvPr id="4" name="Rectangle 1"/>
          <p:cNvSpPr>
            <a:spLocks noChangeArrowheads="1"/>
          </p:cNvSpPr>
          <p:nvPr/>
        </p:nvSpPr>
        <p:spPr bwMode="auto">
          <a:xfrm>
            <a:off x="405780" y="3861048"/>
            <a:ext cx="11233248" cy="2092881"/>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r>
              <a:rPr kumimoji="0" lang="fr-FR" altLang="fr-FR" sz="16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r>
              <a:rPr kumimoji="0" lang="fr-FR" altLang="fr-FR" sz="20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endPar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96.20.</a:t>
            </a:r>
            <a:r>
              <a:rPr kumimoji="0" lang="fr-FR" altLang="fr-FR" sz="2000"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 Le directeur de l’école, après consultation des membres du personnel de l’école, fait part à la commission scolaire, à la date et dans la forme que celle-ci détermine, des besoins de l’école pour chaque catégorie de personnel, ainsi que des besoins de perfectionnement de ce personnel.</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1997, c. 96, a. 13.</a:t>
            </a:r>
            <a:endParaRPr kumimoji="0" lang="fr-FR" altLang="fr-FR" sz="1400" b="0" i="0" u="none" strike="noStrike" cap="none" normalizeH="0" baseline="0" dirty="0" smtClean="0">
              <a:ln>
                <a:noFill/>
              </a:ln>
              <a:solidFill>
                <a:schemeClr val="tx1"/>
              </a:solidFill>
              <a:effectLst/>
            </a:endParaRPr>
          </a:p>
        </p:txBody>
      </p:sp>
      <p:sp>
        <p:nvSpPr>
          <p:cNvPr id="6" name="ZoneTexte 5"/>
          <p:cNvSpPr txBox="1"/>
          <p:nvPr/>
        </p:nvSpPr>
        <p:spPr>
          <a:xfrm>
            <a:off x="405780" y="3615407"/>
            <a:ext cx="11233248" cy="461665"/>
          </a:xfrm>
          <a:prstGeom prst="rect">
            <a:avLst/>
          </a:prstGeom>
          <a:solidFill>
            <a:schemeClr val="bg2">
              <a:lumMod val="75000"/>
            </a:schemeClr>
          </a:solidFill>
          <a:ln>
            <a:solidFill>
              <a:schemeClr val="tx1"/>
            </a:solidFill>
          </a:ln>
        </p:spPr>
        <p:txBody>
          <a:bodyPr wrap="square" rtlCol="0">
            <a:spAutoFit/>
          </a:bodyPr>
          <a:lstStyle/>
          <a:p>
            <a:pPr algn="just"/>
            <a:r>
              <a:rPr lang="fr-FR" sz="2400" dirty="0"/>
              <a:t>Suite à la consultation faite selon 96.20, il faut soumettre au CPEE le résultat</a:t>
            </a:r>
            <a:r>
              <a:rPr lang="fr-FR" sz="2400" dirty="0" smtClean="0"/>
              <a:t>.</a:t>
            </a:r>
            <a:endParaRPr lang="fr-CA" sz="2400" dirty="0"/>
          </a:p>
        </p:txBody>
      </p:sp>
    </p:spTree>
    <p:extLst>
      <p:ext uri="{BB962C8B-B14F-4D97-AF65-F5344CB8AC3E}">
        <p14:creationId xmlns:p14="http://schemas.microsoft.com/office/powerpoint/2010/main" val="330970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476672"/>
            <a:ext cx="11305257" cy="6030710"/>
          </a:xfrm>
        </p:spPr>
        <p:txBody>
          <a:bodyPr rtlCol="0">
            <a:normAutofit/>
          </a:bodyPr>
          <a:lstStyle/>
          <a:p>
            <a:pPr algn="just"/>
            <a:r>
              <a:rPr lang="fr-FR" sz="2400" dirty="0" smtClean="0"/>
              <a:t>11-6.06.04</a:t>
            </a:r>
            <a:endParaRPr lang="fr-FR" sz="2400" dirty="0"/>
          </a:p>
          <a:p>
            <a:pPr marL="0" indent="0" algn="just">
              <a:buNone/>
            </a:pPr>
            <a:r>
              <a:rPr lang="fr-FR" sz="2400" dirty="0"/>
              <a:t>La direction élabore conjointement avec la personne présidente du Conseil de participation des enseignantes et des enseignants un projet d’ordre du jour. Ils s’assurent ensuite de son affichage pendant un délai raisonnable. Tout ajout à l’ordre du jour, à la suite de l’affichage, doit être convenu par les deux parties. </a:t>
            </a:r>
          </a:p>
          <a:p>
            <a:pPr marL="0" indent="0" algn="just">
              <a:buNone/>
            </a:pPr>
            <a:endParaRPr lang="fr-FR" sz="2400" dirty="0" smtClean="0">
              <a:latin typeface="Corbel" panose="020B0503020204020204" pitchFamily="34" charset="0"/>
            </a:endParaRPr>
          </a:p>
          <a:p>
            <a:pPr marL="0" indent="0" algn="just">
              <a:buNone/>
            </a:pPr>
            <a:endParaRPr lang="fr-FR" sz="2400" dirty="0" smtClean="0">
              <a:latin typeface="Adobe Garamond Pro Bold" panose="02020702060506020403" pitchFamily="18" charset="0"/>
            </a:endParaRPr>
          </a:p>
          <a:p>
            <a:pPr marL="0" indent="0" algn="just">
              <a:buNone/>
            </a:pPr>
            <a:endParaRPr lang="fr-FR" sz="2400" dirty="0">
              <a:latin typeface="Adobe Garamond Pro Bold" panose="02020702060506020403" pitchFamily="18" charset="0"/>
            </a:endParaRPr>
          </a:p>
          <a:p>
            <a:pPr marL="0" indent="0" algn="just">
              <a:buNone/>
            </a:pPr>
            <a:endParaRPr lang="fr-FR" sz="2400" dirty="0" smtClean="0">
              <a:latin typeface="Adobe Garamond Pro Bold" panose="02020702060506020403" pitchFamily="18" charset="0"/>
            </a:endParaRPr>
          </a:p>
          <a:p>
            <a:pPr marL="0" indent="0" algn="just">
              <a:buNone/>
            </a:pPr>
            <a:r>
              <a:rPr lang="fr-FR" sz="2400" dirty="0" smtClean="0"/>
              <a:t>À </a:t>
            </a:r>
            <a:r>
              <a:rPr lang="fr-FR" sz="2400" dirty="0"/>
              <a:t>l’occasion de l’étude de toute question, le Conseil de participation des enseignantes et des enseignants peut s’adjoindre une personne ressource, dont la présence est nécessaire à la discussion d’un sujet à l’ordre du jour, à la condition d’aviser la direction de </a:t>
            </a:r>
            <a:r>
              <a:rPr lang="fr-FR" sz="2400" dirty="0" smtClean="0"/>
              <a:t>l’établissement </a:t>
            </a:r>
            <a:r>
              <a:rPr lang="fr-FR" sz="2400" dirty="0"/>
              <a:t>et la personne présidente et ce, sans frais pour l’établissement ou la Commission.</a:t>
            </a:r>
          </a:p>
        </p:txBody>
      </p:sp>
      <p:sp>
        <p:nvSpPr>
          <p:cNvPr id="2" name="ZoneTexte 1"/>
          <p:cNvSpPr txBox="1"/>
          <p:nvPr/>
        </p:nvSpPr>
        <p:spPr>
          <a:xfrm>
            <a:off x="334562" y="2707197"/>
            <a:ext cx="11304466" cy="1569660"/>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L’ordre du jour est préparé conjointement par les deux parties. Il n’est plus nécessaire d’ajouter de varia à l’ordre du jour.  Le ou les points ajoutés suite à l’affichage doivent avoir été discutés préalablement entre la direction et le président. Les deux doivent être en accord pour que le point soit ajouté à l’ordre du jour</a:t>
            </a:r>
            <a:r>
              <a:rPr lang="fr-FR" sz="2400" dirty="0" smtClean="0"/>
              <a:t>.</a:t>
            </a:r>
            <a:endParaRPr lang="fr-CA" sz="2400" dirty="0"/>
          </a:p>
        </p:txBody>
      </p:sp>
    </p:spTree>
    <p:extLst>
      <p:ext uri="{BB962C8B-B14F-4D97-AF65-F5344CB8AC3E}">
        <p14:creationId xmlns:p14="http://schemas.microsoft.com/office/powerpoint/2010/main" val="233037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1792"/>
            <a:ext cx="11305257" cy="6282658"/>
          </a:xfrm>
        </p:spPr>
        <p:txBody>
          <a:bodyPr rtlCol="0">
            <a:normAutofit/>
          </a:bodyPr>
          <a:lstStyle/>
          <a:p>
            <a:pPr algn="just"/>
            <a:r>
              <a:rPr lang="fr-FR" sz="2400" dirty="0" smtClean="0"/>
              <a:t>11-6.06.05</a:t>
            </a:r>
            <a:endParaRPr lang="fr-FR" sz="2400" dirty="0"/>
          </a:p>
          <a:p>
            <a:pPr marL="0" indent="0" algn="just">
              <a:buNone/>
            </a:pPr>
            <a:r>
              <a:rPr lang="fr-FR" sz="2400" dirty="0"/>
              <a:t>La ou le secrétaire dresse les procès-verbaux des réunions du Conseil de participation des enseignantes et des enseignants. Les procès-verbaux constituent l’état des délibérations et recommandations. Les membres du Conseil de participation des enseignantes et des enseignants doivent adopter les procès-verbaux</a:t>
            </a:r>
            <a:r>
              <a:rPr lang="fr-FR" sz="2400" dirty="0" smtClean="0"/>
              <a:t>.</a:t>
            </a:r>
            <a:endParaRPr lang="fr-FR" sz="2400" dirty="0"/>
          </a:p>
          <a:p>
            <a:pPr algn="just"/>
            <a:r>
              <a:rPr lang="fr-FR" sz="2400" dirty="0" smtClean="0"/>
              <a:t>11-6.06.06</a:t>
            </a:r>
            <a:endParaRPr lang="fr-FR" sz="2400" dirty="0"/>
          </a:p>
          <a:p>
            <a:pPr marL="0" indent="0" algn="just">
              <a:buNone/>
            </a:pPr>
            <a:r>
              <a:rPr lang="fr-FR" sz="2400" dirty="0"/>
              <a:t>Le Conseil de participation des enseignantes et des enseignants consulte les enseignantes et les enseignants et leur fait rapport de ses délibérations à l’intérieur de la journée normale de travail.</a:t>
            </a:r>
          </a:p>
          <a:p>
            <a:pPr algn="just"/>
            <a:r>
              <a:rPr lang="fr-FR" sz="2400" dirty="0" smtClean="0"/>
              <a:t>11-6.06.07</a:t>
            </a:r>
          </a:p>
          <a:p>
            <a:pPr marL="0" indent="0" algn="just">
              <a:buNone/>
            </a:pPr>
            <a:r>
              <a:rPr lang="fr-FR" sz="2400" dirty="0" smtClean="0"/>
              <a:t>La </a:t>
            </a:r>
            <a:r>
              <a:rPr lang="fr-FR" sz="2400" dirty="0"/>
              <a:t>direction assure la distribution de l’ordre du jour et du procès-verbal adopté aux enseignantes et aux enseignants. Une copie du procès-verbal adopté est expédiée par la secrétaire du Conseil de participation des enseignantes et des enseignants au Syndicat et au Service des ressources humaines</a:t>
            </a:r>
            <a:r>
              <a:rPr lang="fr-FR" sz="2400" dirty="0" smtClean="0"/>
              <a:t>.</a:t>
            </a:r>
          </a:p>
          <a:p>
            <a:pPr marL="0" indent="0" algn="just">
              <a:buNone/>
            </a:pPr>
            <a:endParaRPr lang="fr-FR" sz="2400" dirty="0"/>
          </a:p>
          <a:p>
            <a:pPr marL="0" indent="0" algn="just">
              <a:buNone/>
            </a:pPr>
            <a:endParaRPr lang="fr-FR" sz="2400" u="sng" dirty="0">
              <a:latin typeface="Adobe Garamond Pro Bold" panose="02020702060506020403" pitchFamily="18" charset="0"/>
            </a:endParaRPr>
          </a:p>
        </p:txBody>
      </p:sp>
      <p:sp>
        <p:nvSpPr>
          <p:cNvPr id="2" name="ZoneTexte 1"/>
          <p:cNvSpPr txBox="1"/>
          <p:nvPr/>
        </p:nvSpPr>
        <p:spPr>
          <a:xfrm>
            <a:off x="7390556" y="6021288"/>
            <a:ext cx="4104456" cy="707886"/>
          </a:xfrm>
          <a:prstGeom prst="rect">
            <a:avLst/>
          </a:prstGeom>
          <a:solidFill>
            <a:schemeClr val="bg1"/>
          </a:solidFill>
          <a:ln>
            <a:solidFill>
              <a:schemeClr val="bg2">
                <a:lumMod val="75000"/>
              </a:schemeClr>
            </a:solidFill>
          </a:ln>
        </p:spPr>
        <p:txBody>
          <a:bodyPr wrap="square" rtlCol="0">
            <a:spAutoFit/>
          </a:bodyPr>
          <a:lstStyle/>
          <a:p>
            <a:pPr algn="just"/>
            <a:r>
              <a:rPr lang="fr-FR" sz="2000" dirty="0" smtClean="0">
                <a:hlinkClick r:id="rId3"/>
              </a:rPr>
              <a:t>carsenault@syndicatdechamplain.com</a:t>
            </a:r>
            <a:endParaRPr lang="fr-FR" sz="2000" dirty="0"/>
          </a:p>
          <a:p>
            <a:pPr algn="just"/>
            <a:r>
              <a:rPr lang="fr-FR" sz="2000" dirty="0" smtClean="0">
                <a:hlinkClick r:id="rId4"/>
              </a:rPr>
              <a:t>sylvie_cote@csmv.qc.ca</a:t>
            </a:r>
            <a:endParaRPr lang="fr-CA" sz="2000" dirty="0"/>
          </a:p>
        </p:txBody>
      </p:sp>
    </p:spTree>
    <p:extLst>
      <p:ext uri="{BB962C8B-B14F-4D97-AF65-F5344CB8AC3E}">
        <p14:creationId xmlns:p14="http://schemas.microsoft.com/office/powerpoint/2010/main" val="386482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980728"/>
            <a:ext cx="11305257" cy="6030710"/>
          </a:xfrm>
        </p:spPr>
        <p:txBody>
          <a:bodyPr rtlCol="0">
            <a:normAutofit/>
          </a:bodyPr>
          <a:lstStyle/>
          <a:p>
            <a:pPr algn="just"/>
            <a:r>
              <a:rPr lang="fr-FR" sz="2400" dirty="0" smtClean="0"/>
              <a:t>11-6.06.08</a:t>
            </a:r>
            <a:endParaRPr lang="fr-FR" sz="2400" dirty="0"/>
          </a:p>
          <a:p>
            <a:pPr marL="0" indent="0" algn="just">
              <a:buNone/>
            </a:pPr>
            <a:r>
              <a:rPr lang="fr-FR" sz="2400" dirty="0"/>
              <a:t>Avant la première réunion du Conseil de participation des enseignantes et des enseignants, les membres de ce dernier procèdent à l’élection d’une ou d’un président et d’une ou d’un secrétaire parmi les membres qui le composent et ce, pour 1 an. Ces personnes demeurent en fonction jusqu’à leur remplacement</a:t>
            </a:r>
            <a:r>
              <a:rPr lang="fr-FR" sz="2400" dirty="0" smtClean="0"/>
              <a:t>.</a:t>
            </a:r>
            <a:endParaRPr lang="fr-FR" sz="2400" dirty="0"/>
          </a:p>
          <a:p>
            <a:pPr marL="0" indent="0" algn="just">
              <a:buNone/>
            </a:pPr>
            <a:r>
              <a:rPr lang="fr-FR" sz="2400" dirty="0"/>
              <a:t>Afin de statuer, la majorité absolue des membres du Conseil de participation des enseignantes et des enseignants est requise</a:t>
            </a:r>
            <a:r>
              <a:rPr lang="fr-FR" sz="2400" dirty="0" smtClean="0"/>
              <a:t>.</a:t>
            </a:r>
          </a:p>
          <a:p>
            <a:pPr marL="0" indent="0" algn="just">
              <a:buNone/>
            </a:pPr>
            <a:endParaRPr lang="fr-FR" sz="2400" dirty="0"/>
          </a:p>
          <a:p>
            <a:pPr algn="just"/>
            <a:r>
              <a:rPr lang="fr-FR" sz="2400" dirty="0" smtClean="0"/>
              <a:t>11-6.06.09 </a:t>
            </a:r>
            <a:endParaRPr lang="fr-FR" sz="2400" dirty="0"/>
          </a:p>
          <a:p>
            <a:pPr marL="0" indent="0" algn="just">
              <a:buNone/>
            </a:pPr>
            <a:r>
              <a:rPr lang="fr-FR" sz="2400" dirty="0"/>
              <a:t>Le Conseil de participation des enseignantes et des enseignants n'a pas de rôle disciplinaire.</a:t>
            </a:r>
          </a:p>
          <a:p>
            <a:pPr marL="0" indent="0" algn="just">
              <a:buNone/>
            </a:pPr>
            <a:endParaRPr lang="fr-FR" sz="2400" dirty="0"/>
          </a:p>
          <a:p>
            <a:pPr marL="0" indent="0" algn="just">
              <a:buNone/>
            </a:pPr>
            <a:endParaRPr lang="fr-FR" sz="2400" u="sng" dirty="0">
              <a:solidFill>
                <a:srgbClr val="C00000"/>
              </a:solidFill>
              <a:latin typeface="Adobe Garamond Pro Bold" panose="02020702060506020403" pitchFamily="18" charset="0"/>
            </a:endParaRPr>
          </a:p>
        </p:txBody>
      </p:sp>
    </p:spTree>
    <p:extLst>
      <p:ext uri="{BB962C8B-B14F-4D97-AF65-F5344CB8AC3E}">
        <p14:creationId xmlns:p14="http://schemas.microsoft.com/office/powerpoint/2010/main" val="117598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9B8BCC-BF24-4800-92E1-9F891BBB27E6}">
  <ds:schemaRefs>
    <ds:schemaRef ds:uri="http://schemas.microsoft.com/sharepoint/v3/contenttype/forms"/>
  </ds:schemaRefs>
</ds:datastoreItem>
</file>

<file path=customXml/itemProps2.xml><?xml version="1.0" encoding="utf-8"?>
<ds:datastoreItem xmlns:ds="http://schemas.openxmlformats.org/officeDocument/2006/customXml" ds:itemID="{50AACE6D-8EB6-447A-8DFD-C2C0C52916AC}">
  <ds:schemaRefs>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terms/"/>
    <ds:schemaRef ds:uri="http://purl.org/dc/dcmitype/"/>
    <ds:schemaRef ds:uri="40262f94-9f35-4ac3-9a90-690165a166b7"/>
    <ds:schemaRef ds:uri="a4f35948-e619-41b3-aa29-22878b09cfd2"/>
    <ds:schemaRef ds:uri="http://www.w3.org/XML/1998/namespace"/>
  </ds:schemaRefs>
</ds:datastoreItem>
</file>

<file path=customXml/itemProps3.xml><?xml version="1.0" encoding="utf-8"?>
<ds:datastoreItem xmlns:ds="http://schemas.openxmlformats.org/officeDocument/2006/customXml" ds:itemID="{5CCB2C71-1ED8-4540-B003-293B5E75C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Colis</Template>
  <TotalTime>2846</TotalTime>
  <Words>1866</Words>
  <Application>Microsoft Office PowerPoint</Application>
  <PresentationFormat>Personnalisé</PresentationFormat>
  <Paragraphs>192</Paragraphs>
  <Slides>23</Slides>
  <Notes>20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Adobe Garamond Pro Bold</vt:lpstr>
      <vt:lpstr>Arial</vt:lpstr>
      <vt:lpstr>Corbel</vt:lpstr>
      <vt:lpstr>Gill Sans MT</vt:lpstr>
      <vt:lpstr>Parcel</vt:lpstr>
      <vt:lpstr>CONSEIL DE PARTICIPATION DES ENSEIGNANTES ET ENSEIGNANTS (CPEE)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CSMV</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 PARTICIPATION DES ENSEIGANTES ET ENSEIGNANTS (C.P.E.E.)</dc:title>
  <dc:creator>SYLVAIN CARON</dc:creator>
  <cp:lastModifiedBy>Daniel Bergeron</cp:lastModifiedBy>
  <cp:revision>166</cp:revision>
  <cp:lastPrinted>2018-10-09T20:04:40Z</cp:lastPrinted>
  <dcterms:created xsi:type="dcterms:W3CDTF">2018-09-14T16:01:14Z</dcterms:created>
  <dcterms:modified xsi:type="dcterms:W3CDTF">2018-11-22T19:51:00Z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