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2" r:id="rId3"/>
    <p:sldId id="257" r:id="rId4"/>
    <p:sldId id="259" r:id="rId5"/>
    <p:sldId id="261" r:id="rId6"/>
    <p:sldId id="263" r:id="rId7"/>
    <p:sldId id="265" r:id="rId8"/>
    <p:sldId id="267" r:id="rId9"/>
    <p:sldId id="269" r:id="rId10"/>
    <p:sldId id="293" r:id="rId11"/>
    <p:sldId id="272" r:id="rId12"/>
    <p:sldId id="274" r:id="rId13"/>
    <p:sldId id="275" r:id="rId14"/>
    <p:sldId id="278" r:id="rId15"/>
    <p:sldId id="279" r:id="rId16"/>
    <p:sldId id="291" r:id="rId17"/>
    <p:sldId id="290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8327247-CC00-43D0-9536-2FC33EEDE77E}">
          <p14:sldIdLst>
            <p14:sldId id="256"/>
            <p14:sldId id="292"/>
            <p14:sldId id="257"/>
            <p14:sldId id="259"/>
            <p14:sldId id="261"/>
            <p14:sldId id="263"/>
            <p14:sldId id="265"/>
            <p14:sldId id="267"/>
            <p14:sldId id="269"/>
            <p14:sldId id="293"/>
            <p14:sldId id="272"/>
            <p14:sldId id="274"/>
            <p14:sldId id="275"/>
            <p14:sldId id="278"/>
            <p14:sldId id="279"/>
            <p14:sldId id="291"/>
            <p14:sldId id="29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11/26/2019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jp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91326" y="1949568"/>
            <a:ext cx="10572000" cy="2061715"/>
          </a:xfrm>
        </p:spPr>
        <p:txBody>
          <a:bodyPr/>
          <a:lstStyle/>
          <a:p>
            <a:pPr algn="ctr"/>
            <a:r>
              <a:rPr lang="fr-CA" sz="6000" u="sng" dirty="0">
                <a:solidFill>
                  <a:schemeClr val="bg1"/>
                </a:solidFill>
              </a:rPr>
              <a:t>Négociation sectorielle</a:t>
            </a:r>
            <a:br>
              <a:rPr lang="fr-CA" sz="6000" dirty="0">
                <a:solidFill>
                  <a:schemeClr val="bg1"/>
                </a:solidFill>
              </a:rPr>
            </a:br>
            <a:r>
              <a:rPr lang="fr-CA" sz="6000" dirty="0">
                <a:solidFill>
                  <a:schemeClr val="bg1"/>
                </a:solidFill>
              </a:rPr>
              <a:t>2020-2023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791326" y="5184475"/>
            <a:ext cx="10572000" cy="1345721"/>
          </a:xfrm>
        </p:spPr>
        <p:txBody>
          <a:bodyPr>
            <a:normAutofit/>
          </a:bodyPr>
          <a:lstStyle/>
          <a:p>
            <a:pPr algn="ctr"/>
            <a:r>
              <a:rPr lang="fr-CA" sz="3200" b="1" dirty="0">
                <a:solidFill>
                  <a:schemeClr val="bg1"/>
                </a:solidFill>
              </a:rPr>
              <a:t>ASSEMBLÉE GÉNÉRALE</a:t>
            </a:r>
          </a:p>
          <a:p>
            <a:pPr algn="ctr"/>
            <a:r>
              <a:rPr lang="fr-CA" sz="2400" b="1" dirty="0">
                <a:solidFill>
                  <a:schemeClr val="bg1"/>
                </a:solidFill>
              </a:rPr>
              <a:t>Sections enseignantes</a:t>
            </a:r>
          </a:p>
        </p:txBody>
      </p:sp>
      <p:pic>
        <p:nvPicPr>
          <p:cNvPr id="4" name="Imag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66" y="130653"/>
            <a:ext cx="4667773" cy="129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55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0000" y="557255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3 : Lourdeur de la tâche, manque de temps et d’autonomie</a:t>
            </a:r>
            <a:r>
              <a:rPr lang="fr-CA" b="0" dirty="0">
                <a:solidFill>
                  <a:schemeClr val="bg1"/>
                </a:solidFill>
              </a:rPr>
              <a:t> </a:t>
            </a:r>
            <a:r>
              <a:rPr lang="fr-CA" dirty="0">
                <a:solidFill>
                  <a:schemeClr val="bg1"/>
                </a:solidFill>
              </a:rPr>
              <a:t>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27424" y="2363638"/>
            <a:ext cx="10554574" cy="3433312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endParaRPr lang="fr-CA" sz="2200" dirty="0"/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Au secondaire, à la FP et à l’EDA</a:t>
            </a:r>
          </a:p>
          <a:p>
            <a:pPr marL="719138" lvl="1" indent="-363538" algn="just" fontAlgn="base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Convertir 1 heure de la tâche complémentaire</a:t>
            </a:r>
          </a:p>
          <a:p>
            <a:pPr marL="1074738" indent="-355600" algn="just" defTabSz="388938" fontAlgn="base">
              <a:buFont typeface="Courier New" panose="02070309020205020404" pitchFamily="49" charset="0"/>
              <a:buChar char="o"/>
            </a:pPr>
            <a:r>
              <a:rPr lang="fr-CA" sz="2200" dirty="0">
                <a:solidFill>
                  <a:schemeClr val="bg1"/>
                </a:solidFill>
              </a:rPr>
              <a:t>Remplacer par 1 heure de TNP</a:t>
            </a:r>
          </a:p>
          <a:p>
            <a:pPr marL="0" indent="0" algn="just" fontAlgn="base">
              <a:buNone/>
            </a:pPr>
            <a:endParaRPr lang="fr-CA" sz="2200" dirty="0">
              <a:solidFill>
                <a:schemeClr val="bg1"/>
              </a:solidFill>
            </a:endParaRP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200" b="1" dirty="0">
                <a:solidFill>
                  <a:schemeClr val="bg1"/>
                </a:solidFill>
              </a:rPr>
              <a:t>Spécialistes</a:t>
            </a:r>
          </a:p>
          <a:p>
            <a:pPr marL="719138" lvl="1" indent="-363538" algn="just" fontAlgn="base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Réduire davantage la tâche éducative (selon nombre de groupes + nombre d’immeubles)</a:t>
            </a:r>
          </a:p>
          <a:p>
            <a:pPr marL="0" indent="0" algn="just" fontAlgn="base">
              <a:buNone/>
            </a:pP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1261063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0000" y="506455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3 : Lourdeur de la tâche, manque de temps et d’autonomie (suite)</a:t>
            </a:r>
            <a:r>
              <a:rPr lang="fr-CA" b="0" dirty="0">
                <a:solidFill>
                  <a:schemeClr val="bg1"/>
                </a:solidFill>
              </a:rPr>
              <a:t> 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8712" y="2222287"/>
            <a:ext cx="10554574" cy="4342415"/>
          </a:xfrm>
        </p:spPr>
        <p:txBody>
          <a:bodyPr>
            <a:normAutofit fontScale="92500" lnSpcReduction="10000"/>
          </a:bodyPr>
          <a:lstStyle/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600" b="1" dirty="0">
                <a:solidFill>
                  <a:schemeClr val="bg1"/>
                </a:solidFill>
              </a:rPr>
              <a:t>Primaire et secondaire</a:t>
            </a:r>
          </a:p>
          <a:p>
            <a:pPr marL="630238" lvl="2" indent="-274638" algn="just" fontAlgn="base">
              <a:buFont typeface="Wingdings" panose="05000000000000000000" pitchFamily="2" charset="2"/>
              <a:buChar char="§"/>
            </a:pPr>
            <a:r>
              <a:rPr lang="fr-CA" sz="2000" dirty="0">
                <a:solidFill>
                  <a:schemeClr val="bg1"/>
                </a:solidFill>
              </a:rPr>
              <a:t>Retirer de la tâche les surveillances autres que celles pour l’accueil et les déplacements (sans modifier la durée de la tâche éducative)</a:t>
            </a:r>
          </a:p>
          <a:p>
            <a:pPr marL="0" indent="0" algn="just" fontAlgn="base"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600" b="1" dirty="0">
                <a:solidFill>
                  <a:schemeClr val="bg1"/>
                </a:solidFill>
              </a:rPr>
              <a:t>Éducation des adultes</a:t>
            </a:r>
          </a:p>
          <a:p>
            <a:pPr marL="630238" lvl="2" indent="-274638" algn="just" fontAlgn="base">
              <a:buFont typeface="Wingdings" panose="05000000000000000000" pitchFamily="2" charset="2"/>
              <a:buChar char="§"/>
            </a:pPr>
            <a:r>
              <a:rPr lang="fr-CA" sz="2000" dirty="0">
                <a:solidFill>
                  <a:schemeClr val="bg1"/>
                </a:solidFill>
              </a:rPr>
              <a:t>Créer une tâche éducative (incluant 80 heures de suivi pédagogique)</a:t>
            </a:r>
          </a:p>
          <a:p>
            <a:pPr marL="630238" lvl="2" indent="-274638" algn="just" fontAlgn="base">
              <a:buFont typeface="Wingdings" panose="05000000000000000000" pitchFamily="2" charset="2"/>
              <a:buChar char="§"/>
            </a:pPr>
            <a:r>
              <a:rPr lang="fr-CA" sz="2000" dirty="0">
                <a:solidFill>
                  <a:schemeClr val="bg1"/>
                </a:solidFill>
              </a:rPr>
              <a:t>Augmenter le temps réservé aux journées pédagogiques (40 heures)</a:t>
            </a:r>
          </a:p>
          <a:p>
            <a:pPr marL="914400" lvl="2" indent="0" algn="just" fontAlgn="base">
              <a:buNone/>
            </a:pPr>
            <a:endParaRPr lang="fr-CA" sz="2000" dirty="0">
              <a:solidFill>
                <a:schemeClr val="bg1"/>
              </a:solidFill>
            </a:endParaRPr>
          </a:p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600" b="1" dirty="0">
                <a:solidFill>
                  <a:schemeClr val="bg1"/>
                </a:solidFill>
              </a:rPr>
              <a:t>Formation professionnelle</a:t>
            </a:r>
          </a:p>
          <a:p>
            <a:pPr marL="630238" lvl="2" indent="-274638" algn="just" fontAlgn="base">
              <a:buFont typeface="Wingdings" panose="05000000000000000000" pitchFamily="2" charset="2"/>
              <a:buChar char="§"/>
            </a:pPr>
            <a:r>
              <a:rPr lang="fr-CA" sz="2000" dirty="0">
                <a:solidFill>
                  <a:schemeClr val="bg1"/>
                </a:solidFill>
              </a:rPr>
              <a:t>Considérer le TNP effectué aussitôt que la présentation des cours et leçons est terminée dans l’année </a:t>
            </a:r>
          </a:p>
        </p:txBody>
      </p:sp>
    </p:spTree>
    <p:extLst>
      <p:ext uri="{BB962C8B-B14F-4D97-AF65-F5344CB8AC3E}">
        <p14:creationId xmlns:p14="http://schemas.microsoft.com/office/powerpoint/2010/main" val="307372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4 : Rémunération</a:t>
            </a:r>
            <a:r>
              <a:rPr lang="fr-CA" b="0" dirty="0">
                <a:solidFill>
                  <a:schemeClr val="bg1"/>
                </a:solidFill>
              </a:rPr>
              <a:t> 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87809" y="2234240"/>
            <a:ext cx="10677658" cy="4502990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fr-CA" sz="2400" i="1" u="sng" dirty="0">
                <a:solidFill>
                  <a:schemeClr val="bg1"/>
                </a:solidFill>
              </a:rPr>
              <a:t>Considérant le retard important sur les autres provinces canadiennes</a:t>
            </a:r>
            <a:r>
              <a:rPr lang="fr-CA" sz="2400" i="1" dirty="0">
                <a:solidFill>
                  <a:schemeClr val="bg1"/>
                </a:solidFill>
              </a:rPr>
              <a:t>…</a:t>
            </a:r>
          </a:p>
          <a:p>
            <a:pPr marL="0" indent="0" algn="just" fontAlgn="base">
              <a:buNone/>
            </a:pPr>
            <a:endParaRPr lang="fr-CA" sz="1100" dirty="0">
              <a:solidFill>
                <a:schemeClr val="bg1"/>
              </a:solidFill>
            </a:endParaRP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Appliquer une majoration de 8 % (à la 141</a:t>
            </a:r>
            <a:r>
              <a:rPr lang="fr-CA" sz="2400" b="1" baseline="30000" dirty="0">
                <a:solidFill>
                  <a:schemeClr val="bg1"/>
                </a:solidFill>
              </a:rPr>
              <a:t>e</a:t>
            </a:r>
            <a:r>
              <a:rPr lang="fr-CA" sz="2400" b="1" dirty="0">
                <a:solidFill>
                  <a:schemeClr val="bg1"/>
                </a:solidFill>
              </a:rPr>
              <a:t> journée 2019-2020)</a:t>
            </a:r>
          </a:p>
          <a:p>
            <a:pPr marL="719138" lvl="4" indent="-363538" algn="just" fontAlgn="base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Plus les augmentations salariales intersectorielles</a:t>
            </a:r>
          </a:p>
          <a:p>
            <a:pPr lvl="4" algn="just" fontAlgn="base">
              <a:buFont typeface="Wingdings" panose="05000000000000000000" pitchFamily="2" charset="2"/>
              <a:buChar char="q"/>
            </a:pPr>
            <a:endParaRPr lang="fr-CA" sz="2400" dirty="0">
              <a:solidFill>
                <a:schemeClr val="bg1"/>
              </a:solidFill>
            </a:endParaRPr>
          </a:p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Augmenter (tripler) la compensation pour dépassement d’élèves</a:t>
            </a:r>
          </a:p>
          <a:p>
            <a:pPr marL="0" lvl="0" indent="0" algn="just" fontAlgn="base">
              <a:buNone/>
            </a:pPr>
            <a:r>
              <a:rPr lang="fr-CA" sz="2400" b="1" dirty="0">
                <a:solidFill>
                  <a:schemeClr val="bg1"/>
                </a:solidFill>
              </a:rPr>
              <a:t> </a:t>
            </a:r>
          </a:p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Payer à 1/667 (temps et demi – secteur jeunes) / excédant une tâche à 100 %</a:t>
            </a:r>
            <a:endParaRPr lang="fr-CA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88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4 : Rémunération (suite)</a:t>
            </a:r>
            <a:r>
              <a:rPr lang="fr-CA" b="0" dirty="0">
                <a:solidFill>
                  <a:schemeClr val="bg1"/>
                </a:solidFill>
              </a:rPr>
              <a:t> 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8712" y="2950899"/>
            <a:ext cx="10554574" cy="3636511"/>
          </a:xfrm>
        </p:spPr>
        <p:txBody>
          <a:bodyPr>
            <a:noAutofit/>
          </a:bodyPr>
          <a:lstStyle/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Une rémunération au 1/1000 pour le temps consacré aux rencontres du conseil d’établissement</a:t>
            </a:r>
          </a:p>
          <a:p>
            <a:pPr marL="0" lvl="0" indent="0" algn="just" fontAlgn="base">
              <a:buNone/>
            </a:pPr>
            <a:endParaRPr lang="fr-CA" sz="2400" b="1" dirty="0">
              <a:solidFill>
                <a:schemeClr val="bg1"/>
              </a:solidFill>
            </a:endParaRP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Une rémunération additionnelle de 40 $ pour tout formulaire (externe à la CS)</a:t>
            </a:r>
          </a:p>
          <a:p>
            <a:pPr marL="0" indent="0" algn="just" fontAlgn="base">
              <a:buNone/>
            </a:pPr>
            <a:endParaRPr lang="fr-CA" sz="2400" b="1" dirty="0">
              <a:solidFill>
                <a:schemeClr val="bg1"/>
              </a:solidFill>
            </a:endParaRP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Une contribution substantielle de l’employeur aux primes d’assurance 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endParaRPr lang="fr-CA" sz="2400" dirty="0"/>
          </a:p>
          <a:p>
            <a:pPr lvl="0" algn="just" fontAlgn="base">
              <a:buFont typeface="Wingdings" panose="05000000000000000000" pitchFamily="2" charset="2"/>
              <a:buChar char="q"/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000376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0000" y="616521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5 : Précarité et entrée dans la profession</a:t>
            </a:r>
            <a:r>
              <a:rPr lang="fr-CA" b="0" dirty="0">
                <a:solidFill>
                  <a:schemeClr val="bg1"/>
                </a:solidFill>
              </a:rPr>
              <a:t> 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0000" y="2518620"/>
            <a:ext cx="10554574" cy="3899113"/>
          </a:xfrm>
        </p:spPr>
        <p:txBody>
          <a:bodyPr/>
          <a:lstStyle/>
          <a:p>
            <a:pPr marL="896938" lvl="1" indent="-439738" algn="just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Assurer un mécanisme d’accompagnement (mentorat)</a:t>
            </a:r>
          </a:p>
          <a:p>
            <a:pPr marL="1339850" lvl="3" indent="-442913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À participation volontaire</a:t>
            </a:r>
          </a:p>
          <a:p>
            <a:pPr marL="1339850" lvl="3" indent="-442913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Prévoir une réduction de tâche</a:t>
            </a:r>
          </a:p>
          <a:p>
            <a:pPr marL="457200" lvl="1" indent="0" algn="just"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pPr marL="896938" lvl="1" indent="-439738" algn="just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À la FP, prévoir du temps dans la tâche complémentaire pour suivre des cours du baccalauréat en enseignement professionnel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81986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1288" y="565721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5 : Précarité et entrée dans la profession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0000" y="2459354"/>
            <a:ext cx="10554574" cy="3856779"/>
          </a:xfrm>
        </p:spPr>
        <p:txBody>
          <a:bodyPr>
            <a:noAutofit/>
          </a:bodyPr>
          <a:lstStyle/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Augmenter le salaire de la suppléance occasionnelle, des taux horaires et des taux à la leçon</a:t>
            </a:r>
          </a:p>
          <a:p>
            <a:pPr marL="0" lvl="0" indent="0" algn="just" fontAlgn="base">
              <a:buNone/>
            </a:pPr>
            <a:endParaRPr lang="fr-CA" sz="2400" b="1" dirty="0">
              <a:solidFill>
                <a:schemeClr val="bg1"/>
              </a:solidFill>
            </a:endParaRPr>
          </a:p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Déplafonner le maximum rémunéré en ajoutant un taux pour les suppléances de plus de 270 minutes et de plus de 3 périodes de   75 minutes</a:t>
            </a:r>
          </a:p>
          <a:p>
            <a:pPr lvl="0" algn="just" fontAlgn="base">
              <a:buFont typeface="Wingdings" panose="05000000000000000000" pitchFamily="2" charset="2"/>
              <a:buChar char="q"/>
            </a:pPr>
            <a:endParaRPr lang="fr-CA" sz="2400" b="1" dirty="0">
              <a:solidFill>
                <a:schemeClr val="bg1"/>
              </a:solidFill>
            </a:endParaRPr>
          </a:p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Faire passer de 20 à 5 jours de suppléance le délai prévu avant d’être rémunéré selon l’échelle de traitement</a:t>
            </a:r>
          </a:p>
        </p:txBody>
      </p:sp>
    </p:spTree>
    <p:extLst>
      <p:ext uri="{BB962C8B-B14F-4D97-AF65-F5344CB8AC3E}">
        <p14:creationId xmlns:p14="http://schemas.microsoft.com/office/powerpoint/2010/main" val="3956903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1288" y="650388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5 : Précarité et entrée dans la profession (suite)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8712" y="2222287"/>
            <a:ext cx="10554574" cy="4066370"/>
          </a:xfrm>
        </p:spPr>
        <p:txBody>
          <a:bodyPr>
            <a:normAutofit/>
          </a:bodyPr>
          <a:lstStyle/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Au secondaire</a:t>
            </a:r>
          </a:p>
          <a:p>
            <a:pPr marL="808038" lvl="2" indent="-452438" algn="just" fontAlgn="base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Considérer que 24 périodes de 75 minutes sur 9 jours (ou 16 heures     40 minutes sur 5 jours) équivalent à une tâche à 100 %</a:t>
            </a:r>
          </a:p>
          <a:p>
            <a:pPr marL="0" indent="0" algn="just" fontAlgn="base">
              <a:buNone/>
            </a:pPr>
            <a:endParaRPr lang="fr-CA" sz="2200" dirty="0">
              <a:solidFill>
                <a:schemeClr val="bg1"/>
              </a:solidFill>
            </a:endParaRP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À la formation professionnelle et à l’éducation des adultes</a:t>
            </a:r>
          </a:p>
          <a:p>
            <a:pPr marL="808038" lvl="2" indent="-452438" algn="just" fontAlgn="base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Ajouter des contrats à temps plein (postes), et ainsi augmenter le plancher d’emploi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21551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79800" y="548789"/>
            <a:ext cx="10571998" cy="970450"/>
          </a:xfrm>
        </p:spPr>
        <p:txBody>
          <a:bodyPr/>
          <a:lstStyle/>
          <a:p>
            <a:pPr algn="ctr"/>
            <a:r>
              <a:rPr lang="fr-CA" sz="3600" dirty="0">
                <a:solidFill>
                  <a:schemeClr val="bg1"/>
                </a:solidFill>
              </a:rPr>
              <a:t>Enjeu 6 : Respect de la convention collective et des droits des enseignantes et enseignants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5964" y="2429321"/>
            <a:ext cx="10554574" cy="3636511"/>
          </a:xfrm>
        </p:spPr>
        <p:txBody>
          <a:bodyPr/>
          <a:lstStyle/>
          <a:p>
            <a:pPr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Améliorer le processus d’arbitrage (délais)</a:t>
            </a:r>
          </a:p>
          <a:p>
            <a:pPr marL="0" indent="0" fontAlgn="base">
              <a:buNone/>
            </a:pPr>
            <a:endParaRPr lang="fr-CA" sz="2400" b="1" dirty="0">
              <a:solidFill>
                <a:schemeClr val="bg1"/>
              </a:solidFill>
            </a:endParaRPr>
          </a:p>
          <a:p>
            <a:pPr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Adapter la convention collective aux nouvelles dispositions législatives ou décisions des tribunaux	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6649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87638" y="671475"/>
            <a:ext cx="10571998" cy="97045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Résumé des demandes de la FSE-CSQ déposées à la partie patronale (CPNCF)</a:t>
            </a:r>
            <a:endParaRPr lang="fr-CA" sz="28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84206" y="3085229"/>
            <a:ext cx="10554574" cy="3582990"/>
          </a:xfrm>
        </p:spPr>
        <p:txBody>
          <a:bodyPr>
            <a:normAutofit lnSpcReduction="10000"/>
          </a:bodyPr>
          <a:lstStyle/>
          <a:p>
            <a:pPr lvl="0">
              <a:buSzPct val="85000"/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34 syndicats</a:t>
            </a:r>
            <a:endParaRPr lang="fr-CA" sz="2400" dirty="0">
              <a:solidFill>
                <a:schemeClr val="bg1"/>
              </a:solidFill>
            </a:endParaRPr>
          </a:p>
          <a:p>
            <a:pPr lvl="0">
              <a:buSzPct val="85000"/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65 000 enseignantes et enseignants</a:t>
            </a:r>
          </a:p>
          <a:p>
            <a:pPr marL="719138" lvl="2" indent="-363538">
              <a:buSzPct val="85000"/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Préscolaire, primaire, secondaire, formation professionnelle et formation générale des adultes</a:t>
            </a:r>
          </a:p>
          <a:p>
            <a:pPr marL="457200" lvl="1" indent="0">
              <a:buSzPct val="85000"/>
              <a:buNone/>
            </a:pPr>
            <a:endParaRPr lang="fr-CA" sz="2200" dirty="0">
              <a:solidFill>
                <a:schemeClr val="bg1"/>
              </a:solidFill>
            </a:endParaRPr>
          </a:p>
          <a:p>
            <a:pPr marL="355600" lvl="1" indent="-355600">
              <a:buSzPct val="85000"/>
              <a:buFont typeface="Wingdings" panose="05000000000000000000" pitchFamily="2" charset="2"/>
              <a:buChar char="q"/>
            </a:pPr>
            <a:r>
              <a:rPr lang="fr-CA" sz="2200" dirty="0">
                <a:solidFill>
                  <a:schemeClr val="bg1"/>
                </a:solidFill>
              </a:rPr>
              <a:t>En cartel avec l’Association provinciale des enseignantes et des  enseignants du Québec (APEQ)</a:t>
            </a:r>
          </a:p>
          <a:p>
            <a:pPr>
              <a:buSzPct val="85000"/>
              <a:buFont typeface="Wingdings" panose="05000000000000000000" pitchFamily="2" charset="2"/>
              <a:buChar char="q"/>
            </a:pPr>
            <a:r>
              <a:rPr lang="fr-CA" sz="2200" dirty="0">
                <a:solidFill>
                  <a:schemeClr val="bg1"/>
                </a:solidFill>
              </a:rPr>
              <a:t>Affiliée à la Centrale des syndicats du Québec (CSQ)</a:t>
            </a: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1026" name="Picture 2" descr="Résultats de recherche d'images pour « fse »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383" y="2090596"/>
            <a:ext cx="3788253" cy="99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>
            <p:custDataLst>
              <p:tags r:id="rId4"/>
            </p:custDataLst>
          </p:nvPr>
        </p:nvSpPr>
        <p:spPr>
          <a:xfrm>
            <a:off x="1161019" y="1561582"/>
            <a:ext cx="9800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>
                <a:solidFill>
                  <a:schemeClr val="bg1"/>
                </a:solidFill>
              </a:rPr>
              <a:t>18 octobre 2019 </a:t>
            </a:r>
          </a:p>
        </p:txBody>
      </p:sp>
    </p:spTree>
    <p:extLst>
      <p:ext uri="{BB962C8B-B14F-4D97-AF65-F5344CB8AC3E}">
        <p14:creationId xmlns:p14="http://schemas.microsoft.com/office/powerpoint/2010/main" val="383657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Structure de la demande syndicale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0000" y="2320506"/>
            <a:ext cx="10554574" cy="42959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6 grands enjeux</a:t>
            </a:r>
          </a:p>
          <a:p>
            <a:pPr marL="808038" lvl="2" indent="-452438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Règles de formation de groupes </a:t>
            </a:r>
          </a:p>
          <a:p>
            <a:pPr marL="808038" lvl="2" indent="-452438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Élèves HDAA intégrés en classes régulières </a:t>
            </a:r>
          </a:p>
          <a:p>
            <a:pPr marL="808038" lvl="2" indent="-452438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Lourdeur de la tâche, manque de temps et d’autonomie</a:t>
            </a:r>
          </a:p>
          <a:p>
            <a:pPr marL="808038" lvl="2" indent="-452438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Rémunération </a:t>
            </a:r>
          </a:p>
          <a:p>
            <a:pPr marL="808038" lvl="2" indent="-452438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Précarité et entrée dans la profession</a:t>
            </a:r>
          </a:p>
          <a:p>
            <a:pPr marL="808038" lvl="2" indent="-452438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Respect de la convention collective et des droits des enseignantes et enseignants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79373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1 : Règles de formation de groupes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8712" y="2222286"/>
            <a:ext cx="10554574" cy="44718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Diminuer les ratios</a:t>
            </a:r>
          </a:p>
          <a:p>
            <a:pPr marL="719138" lvl="2" indent="-363538" algn="just">
              <a:buFont typeface="Wingdings" panose="05000000000000000000" pitchFamily="2" charset="2"/>
              <a:buChar char="§"/>
            </a:pPr>
            <a:r>
              <a:rPr lang="fr-CA" sz="2200" b="1" dirty="0">
                <a:solidFill>
                  <a:schemeClr val="bg1"/>
                </a:solidFill>
              </a:rPr>
              <a:t> </a:t>
            </a:r>
            <a:r>
              <a:rPr lang="fr-CA" sz="2200" dirty="0">
                <a:solidFill>
                  <a:schemeClr val="bg1"/>
                </a:solidFill>
              </a:rPr>
              <a:t>Maternelle 4 ans : moyenne 8 et maximum 10 (au lieu de14 et 17) </a:t>
            </a:r>
          </a:p>
          <a:p>
            <a:pPr marL="719138" lvl="2" indent="-363538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Maternelle 5 ans : moyenne 12 et maximum 14 (au lieu de 17 et 19) </a:t>
            </a:r>
          </a:p>
          <a:p>
            <a:pPr marL="719138" lvl="2" indent="-363538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1re année : moyenne 16 et maximum 18 (au lieu de 20 et 22)</a:t>
            </a:r>
          </a:p>
          <a:p>
            <a:pPr marL="914400" lvl="2" indent="0" algn="just">
              <a:buNone/>
            </a:pPr>
            <a:endParaRPr lang="fr-CA" sz="2200" dirty="0">
              <a:solidFill>
                <a:schemeClr val="bg1"/>
              </a:solidFill>
            </a:endParaRPr>
          </a:p>
          <a:p>
            <a:pPr marL="1163638" lvl="2" indent="-355600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Classes d’accueil et de francisation (préscolaire)</a:t>
            </a:r>
          </a:p>
          <a:p>
            <a:pPr marL="1616075" lvl="4" indent="-355600" algn="just">
              <a:buFont typeface="Wingdings" panose="05000000000000000000" pitchFamily="2" charset="2"/>
              <a:buChar char="§"/>
              <a:tabLst>
                <a:tab pos="808038" algn="l"/>
              </a:tabLst>
            </a:pPr>
            <a:r>
              <a:rPr lang="fr-CA" sz="2200" dirty="0">
                <a:solidFill>
                  <a:schemeClr val="bg1"/>
                </a:solidFill>
              </a:rPr>
              <a:t>Moyenne 9 et maximum 11 (13 et 16) </a:t>
            </a:r>
          </a:p>
          <a:p>
            <a:pPr marL="1252538" lvl="1" indent="-444500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Classes d’accueil et de francisation (primaire et secondaire)</a:t>
            </a:r>
          </a:p>
          <a:p>
            <a:pPr lvl="4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Moyenne 12 et maximum 14 (14 et 17) </a:t>
            </a:r>
          </a:p>
        </p:txBody>
      </p:sp>
    </p:spTree>
    <p:extLst>
      <p:ext uri="{BB962C8B-B14F-4D97-AF65-F5344CB8AC3E}">
        <p14:creationId xmlns:p14="http://schemas.microsoft.com/office/powerpoint/2010/main" val="284545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1288" y="684254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1 : Règles de formation de groupes (suite)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56474" y="2515585"/>
            <a:ext cx="10861625" cy="4402800"/>
          </a:xfrm>
        </p:spPr>
        <p:txBody>
          <a:bodyPr>
            <a:normAutofit fontScale="92500" lnSpcReduction="10000"/>
          </a:bodyPr>
          <a:lstStyle/>
          <a:p>
            <a:pPr marL="541338" lvl="1" indent="-363538" algn="just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Revoir à la baisse le maximum des classes spéciales comptant des élèves de différents types (annexe 21)</a:t>
            </a:r>
          </a:p>
          <a:p>
            <a:pPr marL="177800" lvl="1" indent="0" algn="just">
              <a:buNone/>
            </a:pPr>
            <a:endParaRPr lang="fr-CA" sz="2400" b="1" dirty="0">
              <a:solidFill>
                <a:schemeClr val="bg1"/>
              </a:solidFill>
            </a:endParaRPr>
          </a:p>
          <a:p>
            <a:pPr marL="541338" lvl="1" indent="-363538" algn="just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Retirer la disposition concernant les ratios qui ne s’appliquent pas quand la CS fournit du soutien visible</a:t>
            </a:r>
          </a:p>
          <a:p>
            <a:pPr marL="177800" lvl="1" indent="0" algn="just">
              <a:buNone/>
            </a:pPr>
            <a:endParaRPr lang="fr-CA" sz="2400" b="1" dirty="0">
              <a:solidFill>
                <a:schemeClr val="bg1"/>
              </a:solidFill>
            </a:endParaRPr>
          </a:p>
          <a:p>
            <a:pPr marL="541338" lvl="1" indent="-363538" algn="just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Interdire les GPAÉ dans les écoles de 100 élèves ou plus (à moins d’entente)</a:t>
            </a:r>
          </a:p>
          <a:p>
            <a:pPr marL="177800" lvl="1" indent="0" algn="just">
              <a:buNone/>
            </a:pPr>
            <a:endParaRPr lang="fr-CA" sz="2400" b="1" dirty="0">
              <a:solidFill>
                <a:schemeClr val="bg1"/>
              </a:solidFill>
            </a:endParaRPr>
          </a:p>
          <a:p>
            <a:pPr marL="541338" lvl="1" indent="-363538" algn="just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Augmenter les sommes pour des mesures de soutien aux enseignantes et enseignants des GPAÉ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2824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712" y="621908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1 : Règles de formation de groupes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À la formation professionnelle et à l’éducation des adultes</a:t>
            </a:r>
          </a:p>
          <a:p>
            <a:pPr marL="896938" lvl="3" indent="-541338" algn="just" fontAlgn="base">
              <a:buFont typeface="Wingdings" panose="05000000000000000000" pitchFamily="2" charset="2"/>
              <a:buChar char="§"/>
              <a:tabLst>
                <a:tab pos="896938" algn="l"/>
              </a:tabLst>
            </a:pPr>
            <a:r>
              <a:rPr lang="fr-CA" sz="2200" dirty="0">
                <a:solidFill>
                  <a:schemeClr val="bg1"/>
                </a:solidFill>
              </a:rPr>
              <a:t>Établir des maxima d’élèves par groupe à l’éducation des adultes</a:t>
            </a:r>
          </a:p>
          <a:p>
            <a:pPr marL="896938" lvl="3" indent="-541338" algn="just" fontAlgn="base">
              <a:buFont typeface="Wingdings" panose="05000000000000000000" pitchFamily="2" charset="2"/>
              <a:buChar char="§"/>
              <a:tabLst>
                <a:tab pos="896938" algn="l"/>
              </a:tabLst>
            </a:pPr>
            <a:r>
              <a:rPr lang="fr-CA" sz="2200" dirty="0">
                <a:solidFill>
                  <a:schemeClr val="bg1"/>
                </a:solidFill>
              </a:rPr>
              <a:t>Encadrer les enseignements individualisés et à distance</a:t>
            </a:r>
          </a:p>
        </p:txBody>
      </p:sp>
    </p:spTree>
    <p:extLst>
      <p:ext uri="{BB962C8B-B14F-4D97-AF65-F5344CB8AC3E}">
        <p14:creationId xmlns:p14="http://schemas.microsoft.com/office/powerpoint/2010/main" val="412346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01288" y="591121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2 : Élèves HDAA intégrés en classes régulières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01288" y="2349287"/>
            <a:ext cx="10554574" cy="4237780"/>
          </a:xfrm>
        </p:spPr>
        <p:txBody>
          <a:bodyPr>
            <a:normAutofit/>
          </a:bodyPr>
          <a:lstStyle/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Ouvrir suffisamment de classes spéciales pour accueillir TOUS les élèves HDAA</a:t>
            </a:r>
          </a:p>
          <a:p>
            <a:pPr marL="0" lvl="0" indent="0" algn="just" fontAlgn="base"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pPr lvl="0"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Établir des maxima en classes régulières liés au nombre de plans d’intervention (PI) :</a:t>
            </a:r>
          </a:p>
          <a:p>
            <a:pPr marL="719138" lvl="2" indent="-363538" algn="just">
              <a:buFont typeface="Wingdings" panose="05000000000000000000" pitchFamily="2" charset="2"/>
              <a:buChar char="§"/>
              <a:tabLst>
                <a:tab pos="896938" algn="l"/>
              </a:tabLst>
            </a:pPr>
            <a:r>
              <a:rPr lang="fr-CA" sz="2200" dirty="0">
                <a:solidFill>
                  <a:schemeClr val="bg1"/>
                </a:solidFill>
              </a:rPr>
              <a:t>Au primaire, de la 2</a:t>
            </a:r>
            <a:r>
              <a:rPr lang="fr-CA" sz="2200" baseline="30000" dirty="0">
                <a:solidFill>
                  <a:schemeClr val="bg1"/>
                </a:solidFill>
              </a:rPr>
              <a:t>e</a:t>
            </a:r>
            <a:r>
              <a:rPr lang="fr-CA" sz="2200" dirty="0">
                <a:solidFill>
                  <a:schemeClr val="bg1"/>
                </a:solidFill>
              </a:rPr>
              <a:t> à la 6</a:t>
            </a:r>
            <a:r>
              <a:rPr lang="fr-CA" sz="2200" baseline="30000" dirty="0">
                <a:solidFill>
                  <a:schemeClr val="bg1"/>
                </a:solidFill>
              </a:rPr>
              <a:t>e</a:t>
            </a:r>
            <a:r>
              <a:rPr lang="fr-CA" sz="2200" dirty="0">
                <a:solidFill>
                  <a:schemeClr val="bg1"/>
                </a:solidFill>
              </a:rPr>
              <a:t> année, par degré et par école</a:t>
            </a:r>
          </a:p>
          <a:p>
            <a:pPr marL="719138" lvl="2" indent="-363538" algn="just">
              <a:buFont typeface="Wingdings" panose="05000000000000000000" pitchFamily="2" charset="2"/>
              <a:buChar char="§"/>
              <a:tabLst>
                <a:tab pos="896938" algn="l"/>
              </a:tabLst>
            </a:pPr>
            <a:r>
              <a:rPr lang="fr-CA" sz="2200" dirty="0">
                <a:solidFill>
                  <a:schemeClr val="bg1"/>
                </a:solidFill>
              </a:rPr>
              <a:t>Au secondaire, établir une moyenne combinée pour les 1</a:t>
            </a:r>
            <a:r>
              <a:rPr lang="fr-CA" sz="2200" baseline="30000" dirty="0">
                <a:solidFill>
                  <a:schemeClr val="bg1"/>
                </a:solidFill>
              </a:rPr>
              <a:t>re</a:t>
            </a:r>
            <a:r>
              <a:rPr lang="fr-CA" sz="2200" dirty="0">
                <a:solidFill>
                  <a:schemeClr val="bg1"/>
                </a:solidFill>
              </a:rPr>
              <a:t>, 2</a:t>
            </a:r>
            <a:r>
              <a:rPr lang="fr-CA" sz="2200" baseline="30000" dirty="0">
                <a:solidFill>
                  <a:schemeClr val="bg1"/>
                </a:solidFill>
              </a:rPr>
              <a:t>e</a:t>
            </a:r>
            <a:r>
              <a:rPr lang="fr-CA" sz="2200" dirty="0">
                <a:solidFill>
                  <a:schemeClr val="bg1"/>
                </a:solidFill>
              </a:rPr>
              <a:t> et 3</a:t>
            </a:r>
            <a:r>
              <a:rPr lang="fr-CA" sz="2200" baseline="30000" dirty="0">
                <a:solidFill>
                  <a:schemeClr val="bg1"/>
                </a:solidFill>
              </a:rPr>
              <a:t>e</a:t>
            </a:r>
            <a:r>
              <a:rPr lang="fr-CA" sz="2200" dirty="0">
                <a:solidFill>
                  <a:schemeClr val="bg1"/>
                </a:solidFill>
              </a:rPr>
              <a:t> secondaire de 25 élèves par groupe</a:t>
            </a:r>
          </a:p>
          <a:p>
            <a:pPr lvl="0" fontAlgn="base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86941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0000" y="633454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2 : Élèves HDAA intégrés en classes régulières (suite)</a:t>
            </a:r>
            <a:r>
              <a:rPr lang="fr-CA" b="0" dirty="0">
                <a:solidFill>
                  <a:schemeClr val="bg1"/>
                </a:solidFill>
              </a:rPr>
              <a:t> 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0000" y="2535554"/>
            <a:ext cx="10554574" cy="420167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Garantir aux élèves HDAA, à risque ou ayant des besoins particuliers TOUS les services le plus rapidement possible</a:t>
            </a:r>
          </a:p>
          <a:p>
            <a:pPr marL="808038" lvl="3" indent="-452438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Rendre obligatoire la mise en place du PI</a:t>
            </a:r>
          </a:p>
          <a:p>
            <a:pPr marL="808038" lvl="3" indent="-452438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Rendre obligatoire l’obtention de services pour les EHDAA</a:t>
            </a:r>
          </a:p>
          <a:p>
            <a:pPr marL="808038" lvl="3" indent="-452438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Simplifier le processus de reconnaissance des EHDAA</a:t>
            </a:r>
          </a:p>
          <a:p>
            <a:pPr marL="808038" lvl="3" indent="-452438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Limiter la durée possible du statut d’élève à risque</a:t>
            </a:r>
          </a:p>
          <a:p>
            <a:pPr marL="808038" lvl="3" indent="-452438" algn="just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 Assurer un meilleur soutien aux élèves ayant des besoins particuliers à  	la FP et à l’EDA</a:t>
            </a:r>
          </a:p>
          <a:p>
            <a:pPr lvl="3">
              <a:buFont typeface="Wingdings" panose="05000000000000000000" pitchFamily="2" charset="2"/>
              <a:buChar char="q"/>
            </a:pP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64147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0000" y="557255"/>
            <a:ext cx="10571998" cy="970450"/>
          </a:xfrm>
        </p:spPr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Enjeu 3 : Lourdeur de la tâche, manque de temps et d’autonomie</a:t>
            </a:r>
            <a:r>
              <a:rPr lang="fr-CA" b="0" dirty="0">
                <a:solidFill>
                  <a:schemeClr val="bg1"/>
                </a:solidFill>
              </a:rPr>
              <a:t> 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18712" y="2317177"/>
            <a:ext cx="10554574" cy="4471811"/>
          </a:xfrm>
        </p:spPr>
        <p:txBody>
          <a:bodyPr>
            <a:noAutofit/>
          </a:bodyPr>
          <a:lstStyle/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Au préscolaire</a:t>
            </a:r>
          </a:p>
          <a:p>
            <a:pPr marL="630238" lvl="1" indent="-274638" algn="just" fontAlgn="base">
              <a:buFont typeface="Wingdings" panose="05000000000000000000" pitchFamily="2" charset="2"/>
              <a:buChar char="§"/>
              <a:tabLst>
                <a:tab pos="630238" algn="l"/>
              </a:tabLst>
            </a:pPr>
            <a:r>
              <a:rPr lang="fr-CA" sz="2200" dirty="0">
                <a:solidFill>
                  <a:schemeClr val="bg1"/>
                </a:solidFill>
              </a:rPr>
              <a:t>Réduire de 1 heure 30 minutes le temps de formation et d’éveil</a:t>
            </a:r>
          </a:p>
          <a:p>
            <a:pPr marL="985838" indent="-355600" algn="just" defTabSz="388938" fontAlgn="base">
              <a:buFont typeface="Courier New" panose="02070309020205020404" pitchFamily="49" charset="0"/>
              <a:buChar char="o"/>
              <a:tabLst>
                <a:tab pos="630238" algn="l"/>
              </a:tabLst>
            </a:pPr>
            <a:r>
              <a:rPr lang="fr-CA" sz="2200" dirty="0">
                <a:solidFill>
                  <a:schemeClr val="bg1"/>
                </a:solidFill>
              </a:rPr>
              <a:t>Remplacer par 1h de TNP + 30 minutes de tâche éducative</a:t>
            </a:r>
          </a:p>
          <a:p>
            <a:pPr marL="0" indent="0" algn="just" fontAlgn="base">
              <a:buNone/>
            </a:pPr>
            <a:endParaRPr lang="fr-CA" sz="1400" dirty="0">
              <a:solidFill>
                <a:schemeClr val="bg1"/>
              </a:solidFill>
            </a:endParaRP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bg1"/>
                </a:solidFill>
              </a:rPr>
              <a:t>Au primaire</a:t>
            </a:r>
          </a:p>
          <a:p>
            <a:pPr marL="630238" lvl="1" indent="-274638" algn="just" fontAlgn="base">
              <a:buFont typeface="Wingdings" panose="05000000000000000000" pitchFamily="2" charset="2"/>
              <a:buChar char="§"/>
            </a:pPr>
            <a:r>
              <a:rPr lang="fr-CA" sz="2200" dirty="0">
                <a:solidFill>
                  <a:schemeClr val="bg1"/>
                </a:solidFill>
              </a:rPr>
              <a:t>Réduire de 1 heure la tâche éducative pour les arts ou l’éthique et culture religieuse (ECR)</a:t>
            </a:r>
          </a:p>
          <a:p>
            <a:pPr marL="971550" algn="just" fontAlgn="base">
              <a:buFont typeface="Courier New" panose="02070309020205020404" pitchFamily="49" charset="0"/>
              <a:buChar char="o"/>
            </a:pPr>
            <a:r>
              <a:rPr lang="fr-CA" sz="2200" dirty="0">
                <a:solidFill>
                  <a:schemeClr val="bg1"/>
                </a:solidFill>
              </a:rPr>
              <a:t>Remplacer par 1 heure de TNP</a:t>
            </a:r>
          </a:p>
          <a:p>
            <a:pPr marL="0" indent="0" algn="just" fontAlgn="base">
              <a:buNone/>
            </a:pPr>
            <a:endParaRPr lang="fr-CA" sz="1400" dirty="0"/>
          </a:p>
          <a:p>
            <a:pPr marL="0" indent="0" algn="just" fontAlgn="base">
              <a:buNone/>
            </a:pPr>
            <a:endParaRPr lang="fr-CA" sz="1600" dirty="0"/>
          </a:p>
        </p:txBody>
      </p:sp>
    </p:spTree>
    <p:extLst>
      <p:ext uri="{BB962C8B-B14F-4D97-AF65-F5344CB8AC3E}">
        <p14:creationId xmlns:p14="http://schemas.microsoft.com/office/powerpoint/2010/main" val="1887444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Concis</Template>
  <TotalTime>1699</TotalTime>
  <Words>1018</Words>
  <Application>Microsoft Office PowerPoint</Application>
  <PresentationFormat>Grand écran</PresentationFormat>
  <Paragraphs>117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Century Gothic</vt:lpstr>
      <vt:lpstr>Courier New</vt:lpstr>
      <vt:lpstr>Wingdings</vt:lpstr>
      <vt:lpstr>Wingdings 2</vt:lpstr>
      <vt:lpstr>Concis</vt:lpstr>
      <vt:lpstr>Négociation sectorielle 2020-2023 </vt:lpstr>
      <vt:lpstr>Résumé des demandes de la FSE-CSQ déposées à la partie patronale (CPNCF)</vt:lpstr>
      <vt:lpstr>Structure de la demande syndicale </vt:lpstr>
      <vt:lpstr>Enjeu 1 : Règles de formation de groupes </vt:lpstr>
      <vt:lpstr>Enjeu 1 : Règles de formation de groupes (suite) </vt:lpstr>
      <vt:lpstr>Enjeu 1 : Règles de formation de groupes (suite)</vt:lpstr>
      <vt:lpstr>Enjeu 2 : Élèves HDAA intégrés en classes régulières</vt:lpstr>
      <vt:lpstr>Enjeu 2 : Élèves HDAA intégrés en classes régulières (suite) </vt:lpstr>
      <vt:lpstr>Enjeu 3 : Lourdeur de la tâche, manque de temps et d’autonomie </vt:lpstr>
      <vt:lpstr>Enjeu 3 : Lourdeur de la tâche, manque de temps et d’autonomie (suite)</vt:lpstr>
      <vt:lpstr>Enjeu 3 : Lourdeur de la tâche, manque de temps et d’autonomie (suite) </vt:lpstr>
      <vt:lpstr>Enjeu 4 : Rémunération </vt:lpstr>
      <vt:lpstr>Enjeu 4 : Rémunération (suite) </vt:lpstr>
      <vt:lpstr>Enjeu 5 : Précarité et entrée dans la profession </vt:lpstr>
      <vt:lpstr>Enjeu 5 : Précarité et entrée dans la profession (suite)</vt:lpstr>
      <vt:lpstr>Enjeu 5 : Précarité et entrée dans la profession (suite) </vt:lpstr>
      <vt:lpstr>Enjeu 6 : Respect de la convention collective et des droits des enseignantes et enseignants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Négociation sectorielle 2020-2023</dc:title>
  <dc:creator>Marie-Eve Primeau</dc:creator>
  <cp:lastModifiedBy>Maude Messier</cp:lastModifiedBy>
  <cp:revision>172</cp:revision>
  <cp:lastPrinted>2019-11-18T13:31:13Z</cp:lastPrinted>
  <dcterms:created xsi:type="dcterms:W3CDTF">2019-11-07T13:11:29Z</dcterms:created>
  <dcterms:modified xsi:type="dcterms:W3CDTF">2019-11-26T16:39:20Z</dcterms:modified>
</cp:coreProperties>
</file>