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9" r:id="rId2"/>
    <p:sldId id="261" r:id="rId3"/>
    <p:sldId id="256" r:id="rId4"/>
    <p:sldId id="257" r:id="rId5"/>
    <p:sldId id="262" r:id="rId6"/>
    <p:sldId id="258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7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2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0279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77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54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24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07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6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1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8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2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0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2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4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9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1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6" y="271591"/>
            <a:ext cx="4386649" cy="1458561"/>
          </a:xfrm>
          <a:prstGeom prst="rect">
            <a:avLst/>
          </a:prstGeom>
        </p:spPr>
      </p:pic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2191265" y="2380736"/>
            <a:ext cx="7191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b="1" dirty="0" smtClean="0"/>
              <a:t>Dépôt  intersectoriel CSQ</a:t>
            </a:r>
            <a:endParaRPr lang="fr-CA" sz="4400" b="1" dirty="0"/>
          </a:p>
        </p:txBody>
      </p:sp>
    </p:spTree>
    <p:extLst>
      <p:ext uri="{BB962C8B-B14F-4D97-AF65-F5344CB8AC3E}">
        <p14:creationId xmlns:p14="http://schemas.microsoft.com/office/powerpoint/2010/main" val="33917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823784" y="477795"/>
            <a:ext cx="977831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Contexte et conjoncture</a:t>
            </a:r>
          </a:p>
          <a:p>
            <a:endParaRPr lang="fr-CA" sz="2400" b="1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CA" sz="2400" dirty="0" smtClean="0"/>
              <a:t>Gouvernement;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CA" sz="2400" dirty="0" smtClean="0"/>
              <a:t>Population;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CA" sz="2400" dirty="0" smtClean="0"/>
              <a:t>Économie;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CA" sz="2400" smtClean="0"/>
              <a:t>Alliances.</a:t>
            </a:r>
            <a:endParaRPr lang="fr-CA" sz="2400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6182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>
            <p:custDataLst>
              <p:tags r:id="rId1"/>
            </p:custDataLst>
          </p:nvPr>
        </p:nvSpPr>
        <p:spPr>
          <a:xfrm>
            <a:off x="692215" y="204837"/>
            <a:ext cx="966298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Revendication salariale</a:t>
            </a:r>
          </a:p>
          <a:p>
            <a:endParaRPr lang="fr-CA" dirty="0"/>
          </a:p>
          <a:p>
            <a:r>
              <a:rPr lang="fr-CA" sz="2400" dirty="0" smtClean="0"/>
              <a:t>Une augmentation sur trois ans composée de:</a:t>
            </a:r>
          </a:p>
          <a:p>
            <a:endParaRPr lang="fr-C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Une augmentation de 6 points de pourcentage;</a:t>
            </a:r>
          </a:p>
          <a:p>
            <a:endParaRPr lang="fr-C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Une augmentation à montant fixe de 2 dollars;</a:t>
            </a:r>
          </a:p>
          <a:p>
            <a:r>
              <a:rPr lang="fr-CA" sz="2400" dirty="0" smtClean="0"/>
              <a:t>		</a:t>
            </a:r>
          </a:p>
          <a:p>
            <a:r>
              <a:rPr lang="fr-CA" sz="2400" dirty="0"/>
              <a:t>	</a:t>
            </a:r>
            <a:r>
              <a:rPr lang="fr-CA" sz="2400" dirty="0" smtClean="0"/>
              <a:t>Demandée à la première année, de façon à permettre une 			augmentation plus importante en début de convention.</a:t>
            </a:r>
          </a:p>
          <a:p>
            <a:endParaRPr lang="fr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Un mécanisme de protection du pouvoir d’achat si l’inflation réelle dépasse les 2% une année;</a:t>
            </a:r>
          </a:p>
          <a:p>
            <a:endParaRPr lang="fr-CA" sz="2400" dirty="0" smtClean="0"/>
          </a:p>
          <a:p>
            <a:r>
              <a:rPr lang="fr-CA" sz="2400" b="1" dirty="0"/>
              <a:t> </a:t>
            </a:r>
            <a:r>
              <a:rPr lang="fr-CA" sz="2400" b="1" dirty="0" smtClean="0"/>
              <a:t>+</a:t>
            </a:r>
            <a:r>
              <a:rPr lang="fr-CA" sz="2400" dirty="0" smtClean="0"/>
              <a:t> Une revendication sectorielle de 8% pour la première année afin de rattraper la moyenne salariale canadienne des enseignantes et des enseignants et de favoriser l’attraction et la rétention du personnel.</a:t>
            </a:r>
          </a:p>
        </p:txBody>
      </p:sp>
    </p:spTree>
    <p:extLst>
      <p:ext uri="{BB962C8B-B14F-4D97-AF65-F5344CB8AC3E}">
        <p14:creationId xmlns:p14="http://schemas.microsoft.com/office/powerpoint/2010/main" val="81618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49270" y="0"/>
            <a:ext cx="7791450" cy="677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9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97" y="137639"/>
            <a:ext cx="9318987" cy="647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276126" y="316522"/>
            <a:ext cx="95641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Retraite</a:t>
            </a:r>
          </a:p>
          <a:p>
            <a:endParaRPr lang="fr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Exiger que le RRQ bonifié ne soit </a:t>
            </a:r>
            <a:r>
              <a:rPr lang="fr-CA" sz="2400" smtClean="0"/>
              <a:t>pas </a:t>
            </a:r>
            <a:r>
              <a:rPr lang="fr-CA" sz="2400" smtClean="0"/>
              <a:t>coordonné </a:t>
            </a:r>
            <a:r>
              <a:rPr lang="fr-CA" sz="2400" dirty="0" smtClean="0"/>
              <a:t>avec le RREGOP.</a:t>
            </a:r>
          </a:p>
          <a:p>
            <a:endParaRPr lang="fr-C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2400" dirty="0" smtClean="0"/>
              <a:t>Revendiquer l’application de quelques mesures à faible impact:</a:t>
            </a:r>
          </a:p>
          <a:p>
            <a:endParaRPr lang="fr-CA" sz="2400" dirty="0"/>
          </a:p>
          <a:p>
            <a:r>
              <a:rPr lang="fr-CA" sz="2400" dirty="0" smtClean="0"/>
              <a:t>	Par exemple: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A" sz="2400" dirty="0" smtClean="0"/>
              <a:t>Allongement de la retraite progressive;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A" sz="2400" dirty="0" smtClean="0"/>
              <a:t>Report de l’âge maximal de participation.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640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64</Words>
  <Application>Microsoft Office PowerPoint</Application>
  <PresentationFormat>Grand écran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Jessica Carriere</dc:creator>
  <cp:lastModifiedBy>Jessica Carriere</cp:lastModifiedBy>
  <cp:revision>26</cp:revision>
  <cp:lastPrinted>2019-11-18T14:51:14Z</cp:lastPrinted>
  <dcterms:created xsi:type="dcterms:W3CDTF">2019-11-01T14:20:55Z</dcterms:created>
  <dcterms:modified xsi:type="dcterms:W3CDTF">2019-11-21T15:08:38Z</dcterms:modified>
</cp:coreProperties>
</file>