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9" r:id="rId2"/>
    <p:sldId id="256" r:id="rId3"/>
    <p:sldId id="257" r:id="rId4"/>
    <p:sldId id="262" r:id="rId5"/>
    <p:sldId id="258" r:id="rId6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7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2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0279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7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54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24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07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6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1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8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2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0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2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4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9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1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6" y="271591"/>
            <a:ext cx="4386649" cy="1458561"/>
          </a:xfrm>
          <a:prstGeom prst="rect">
            <a:avLst/>
          </a:prstGeom>
        </p:spPr>
      </p:pic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2174790" y="2998573"/>
            <a:ext cx="7191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b="1" dirty="0" smtClean="0"/>
              <a:t>Dépôt intersectoriel CSQ</a:t>
            </a:r>
            <a:endParaRPr lang="fr-CA" sz="4400" b="1" dirty="0"/>
          </a:p>
        </p:txBody>
      </p:sp>
    </p:spTree>
    <p:extLst>
      <p:ext uri="{BB962C8B-B14F-4D97-AF65-F5344CB8AC3E}">
        <p14:creationId xmlns:p14="http://schemas.microsoft.com/office/powerpoint/2010/main" val="33917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>
            <p:custDataLst>
              <p:tags r:id="rId1"/>
            </p:custDataLst>
          </p:nvPr>
        </p:nvSpPr>
        <p:spPr>
          <a:xfrm>
            <a:off x="692215" y="204837"/>
            <a:ext cx="9662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Revendication salariale</a:t>
            </a:r>
          </a:p>
          <a:p>
            <a:endParaRPr lang="fr-CA" dirty="0"/>
          </a:p>
          <a:p>
            <a:r>
              <a:rPr lang="fr-CA" sz="2400" dirty="0" smtClean="0"/>
              <a:t>Une augmentation sur trois ans composée de: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Une augmentation de 6 points de pourcentage;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Une augmentation à montant fixe de 2 dollars;</a:t>
            </a:r>
          </a:p>
          <a:p>
            <a:r>
              <a:rPr lang="fr-CA" sz="2400" dirty="0" smtClean="0"/>
              <a:t>		</a:t>
            </a:r>
          </a:p>
          <a:p>
            <a:r>
              <a:rPr lang="fr-CA" sz="2400" dirty="0"/>
              <a:t>	</a:t>
            </a:r>
            <a:r>
              <a:rPr lang="fr-CA" sz="2400" dirty="0" smtClean="0"/>
              <a:t>Demandée à la première année, de façon à permettre une 			augmentation plus importante en début de convention.</a:t>
            </a:r>
          </a:p>
          <a:p>
            <a:endParaRPr lang="fr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 mécanisme de protection du pouvoir d’achat si l’inflation réelle dépasse les 2% une année;</a:t>
            </a:r>
          </a:p>
          <a:p>
            <a:endParaRPr lang="fr-CA" sz="2400" dirty="0" smtClean="0"/>
          </a:p>
          <a:p>
            <a:r>
              <a:rPr lang="fr-CA" sz="2400" dirty="0" smtClean="0"/>
              <a:t>+ Une revendication sectorielle de 1$ de l’heure de plus par année à chaque échelon de toutes les catégories d’emplois.</a:t>
            </a:r>
          </a:p>
        </p:txBody>
      </p:sp>
    </p:spTree>
    <p:extLst>
      <p:ext uri="{BB962C8B-B14F-4D97-AF65-F5344CB8AC3E}">
        <p14:creationId xmlns:p14="http://schemas.microsoft.com/office/powerpoint/2010/main" val="81618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74431" y="511556"/>
            <a:ext cx="10058400" cy="16093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CA" sz="4400" dirty="0" smtClean="0"/>
              <a:t>Impact de la revendication salariale intersectorielle CSQ</a:t>
            </a:r>
            <a:endParaRPr lang="fr-CA" sz="4400" dirty="0"/>
          </a:p>
        </p:txBody>
      </p:sp>
      <p:pic>
        <p:nvPicPr>
          <p:cNvPr id="5" name="Espace réservé du contenu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60234" y="2120900"/>
            <a:ext cx="9486794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33242" y="484632"/>
            <a:ext cx="10058400" cy="16093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CA" sz="4400"/>
              <a:t>D</a:t>
            </a:r>
            <a:r>
              <a:rPr lang="fr-CA" sz="4400" smtClean="0"/>
              <a:t>emandes cumulées intersectorielles </a:t>
            </a:r>
            <a:r>
              <a:rPr lang="fr-CA" sz="4400" dirty="0" smtClean="0"/>
              <a:t>et sectorielles</a:t>
            </a:r>
            <a:endParaRPr lang="fr-CA" sz="4400" dirty="0"/>
          </a:p>
        </p:txBody>
      </p:sp>
      <p:pic>
        <p:nvPicPr>
          <p:cNvPr id="5" name="Espace réservé du contenu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65400" y="2215658"/>
            <a:ext cx="6730999" cy="398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276126" y="316522"/>
            <a:ext cx="95641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Retraite</a:t>
            </a:r>
          </a:p>
          <a:p>
            <a:endParaRPr lang="fr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Exiger que le RRQ bonifié ne soit </a:t>
            </a:r>
            <a:r>
              <a:rPr lang="fr-CA" sz="2400" smtClean="0"/>
              <a:t>pas coordonné </a:t>
            </a:r>
            <a:r>
              <a:rPr lang="fr-CA" sz="2400" dirty="0" smtClean="0"/>
              <a:t>avec le RREGOP.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Revendiquer l’application de quelques mesures à faible impact:</a:t>
            </a:r>
          </a:p>
          <a:p>
            <a:endParaRPr lang="fr-CA" sz="2400" dirty="0"/>
          </a:p>
          <a:p>
            <a:r>
              <a:rPr lang="fr-CA" sz="2400" dirty="0" smtClean="0"/>
              <a:t>	Par exemple: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A" sz="2400" dirty="0" smtClean="0"/>
              <a:t>Allongement de la retraite progressive;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A" sz="2400" dirty="0" smtClean="0"/>
              <a:t>Report de l’âge maximal de participation.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64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65</Words>
  <Application>Microsoft Office PowerPoint</Application>
  <PresentationFormat>Grand écran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Jessica Carriere</dc:creator>
  <cp:lastModifiedBy>Jessica Carriere</cp:lastModifiedBy>
  <cp:revision>26</cp:revision>
  <cp:lastPrinted>2019-11-11T14:48:59Z</cp:lastPrinted>
  <dcterms:created xsi:type="dcterms:W3CDTF">2019-11-01T14:20:55Z</dcterms:created>
  <dcterms:modified xsi:type="dcterms:W3CDTF">2019-11-21T20:01:17Z</dcterms:modified>
</cp:coreProperties>
</file>