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61" r:id="rId3"/>
    <p:sldId id="257" r:id="rId4"/>
    <p:sldId id="265" r:id="rId5"/>
    <p:sldId id="270" r:id="rId6"/>
    <p:sldId id="271" r:id="rId7"/>
    <p:sldId id="266" r:id="rId8"/>
    <p:sldId id="267" r:id="rId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876" autoAdjust="0"/>
    <p:restoredTop sz="94660"/>
  </p:normalViewPr>
  <p:slideViewPr>
    <p:cSldViewPr snapToGrid="0">
      <p:cViewPr varScale="1">
        <p:scale>
          <a:sx n="110" d="100"/>
          <a:sy n="110" d="100"/>
        </p:scale>
        <p:origin x="444"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fr-CA"/>
          </a:p>
        </p:txBody>
      </p:sp>
      <p:sp>
        <p:nvSpPr>
          <p:cNvPr id="3" name="Espace réservé de la date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AE9C4A66-B4E5-412F-9E62-2EC56C93FF1A}" type="datetimeFigureOut">
              <a:rPr lang="fr-CA" smtClean="0"/>
              <a:t>2019-11-26</a:t>
            </a:fld>
            <a:endParaRPr lang="fr-CA"/>
          </a:p>
        </p:txBody>
      </p:sp>
      <p:sp>
        <p:nvSpPr>
          <p:cNvPr id="4" name="Espace réservé de l'image des diapositives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fr-CA"/>
          </a:p>
        </p:txBody>
      </p:sp>
      <p:sp>
        <p:nvSpPr>
          <p:cNvPr id="5" name="Espace réservé des notes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2D9692C3-7854-4623-B120-78D09098E6D1}" type="slidenum">
              <a:rPr lang="fr-CA" smtClean="0"/>
              <a:t>‹N°›</a:t>
            </a:fld>
            <a:endParaRPr lang="fr-CA"/>
          </a:p>
        </p:txBody>
      </p:sp>
    </p:spTree>
    <p:extLst>
      <p:ext uri="{BB962C8B-B14F-4D97-AF65-F5344CB8AC3E}">
        <p14:creationId xmlns:p14="http://schemas.microsoft.com/office/powerpoint/2010/main" val="2456958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a:xfrm>
            <a:off x="2416500" y="329307"/>
            <a:ext cx="4973915" cy="309201"/>
          </a:xfrm>
        </p:spPr>
        <p:txBody>
          <a:bodyPr/>
          <a:lstStyle/>
          <a:p>
            <a:endParaRPr lang="fr-CA"/>
          </a:p>
        </p:txBody>
      </p:sp>
      <p:sp>
        <p:nvSpPr>
          <p:cNvPr id="6" name="Slide Number Placeholder 5"/>
          <p:cNvSpPr>
            <a:spLocks noGrp="1"/>
          </p:cNvSpPr>
          <p:nvPr>
            <p:ph type="sldNum" sz="quarter" idx="12"/>
          </p:nvPr>
        </p:nvSpPr>
        <p:spPr>
          <a:xfrm>
            <a:off x="1437664" y="798973"/>
            <a:ext cx="811019" cy="503578"/>
          </a:xfrm>
        </p:spPr>
        <p:txBody>
          <a:bodyPr/>
          <a:lstStyle/>
          <a:p>
            <a:fld id="{AED97F08-F158-443A-A88F-6DB22A09D769}" type="slidenum">
              <a:rPr lang="fr-CA" smtClean="0"/>
              <a:t>‹N°›</a:t>
            </a:fld>
            <a:endParaRPr lang="fr-CA"/>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89601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ED97F08-F158-443A-A88F-6DB22A09D769}" type="slidenum">
              <a:rPr lang="fr-CA" smtClean="0"/>
              <a:t>‹N°›</a:t>
            </a:fld>
            <a:endParaRPr lang="fr-CA"/>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1843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ED97F08-F158-443A-A88F-6DB22A09D769}" type="slidenum">
              <a:rPr lang="fr-CA" smtClean="0"/>
              <a:t>‹N°›</a:t>
            </a:fld>
            <a:endParaRPr lang="fr-CA"/>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12273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ED97F08-F158-443A-A88F-6DB22A09D769}" type="slidenum">
              <a:rPr lang="fr-CA" smtClean="0"/>
              <a:t>‹N°›</a:t>
            </a:fld>
            <a:endParaRPr lang="fr-CA"/>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152385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68D745DF-049A-4891-943B-ACECFA87318D}" type="datetimeFigureOut">
              <a:rPr lang="fr-CA" smtClean="0"/>
              <a:t>2019-11-26</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AED97F08-F158-443A-A88F-6DB22A09D769}" type="slidenum">
              <a:rPr lang="fr-CA" smtClean="0"/>
              <a:t>‹N°›</a:t>
            </a:fld>
            <a:endParaRPr lang="fr-CA"/>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73349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68D745DF-049A-4891-943B-ACECFA87318D}" type="datetimeFigureOut">
              <a:rPr lang="fr-CA" smtClean="0"/>
              <a:t>2019-11-26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AED97F08-F158-443A-A88F-6DB22A09D769}" type="slidenum">
              <a:rPr lang="fr-CA" smtClean="0"/>
              <a:t>‹N°›</a:t>
            </a:fld>
            <a:endParaRPr lang="fr-CA"/>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96697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447191" y="2824269"/>
            <a:ext cx="4645152" cy="26444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412362" y="2821491"/>
            <a:ext cx="4645152" cy="263737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68D745DF-049A-4891-943B-ACECFA87318D}" type="datetimeFigureOut">
              <a:rPr lang="fr-CA" smtClean="0"/>
              <a:t>2019-11-26</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AED97F08-F158-443A-A88F-6DB22A09D769}" type="slidenum">
              <a:rPr lang="fr-CA" smtClean="0"/>
              <a:t>‹N°›</a:t>
            </a:fld>
            <a:endParaRPr lang="fr-CA"/>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0951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8D745DF-049A-4891-943B-ACECFA87318D}" type="datetimeFigureOut">
              <a:rPr lang="fr-CA" smtClean="0"/>
              <a:t>2019-11-26</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AED97F08-F158-443A-A88F-6DB22A09D769}" type="slidenum">
              <a:rPr lang="fr-CA" smtClean="0"/>
              <a:t>‹N°›</a:t>
            </a:fld>
            <a:endParaRPr lang="fr-CA"/>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59980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D745DF-049A-4891-943B-ACECFA87318D}" type="datetimeFigureOut">
              <a:rPr lang="fr-CA" smtClean="0"/>
              <a:t>2019-11-26</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AED97F08-F158-443A-A88F-6DB22A09D769}" type="slidenum">
              <a:rPr lang="fr-CA" smtClean="0"/>
              <a:t>‹N°›</a:t>
            </a:fld>
            <a:endParaRPr lang="fr-CA"/>
          </a:p>
        </p:txBody>
      </p:sp>
    </p:spTree>
    <p:extLst>
      <p:ext uri="{BB962C8B-B14F-4D97-AF65-F5344CB8AC3E}">
        <p14:creationId xmlns:p14="http://schemas.microsoft.com/office/powerpoint/2010/main" val="2681931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68D745DF-049A-4891-943B-ACECFA87318D}" type="datetimeFigureOut">
              <a:rPr lang="fr-CA" smtClean="0"/>
              <a:t>2019-11-26</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AED97F08-F158-443A-A88F-6DB22A09D769}" type="slidenum">
              <a:rPr lang="fr-CA" smtClean="0"/>
              <a:t>‹N°›</a:t>
            </a:fld>
            <a:endParaRPr lang="fr-CA"/>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759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8D745DF-049A-4891-943B-ACECFA87318D}" type="datetimeFigureOut">
              <a:rPr lang="fr-CA" smtClean="0"/>
              <a:t>2019-11-26</a:t>
            </a:fld>
            <a:endParaRPr lang="fr-CA"/>
          </a:p>
        </p:txBody>
      </p:sp>
      <p:sp>
        <p:nvSpPr>
          <p:cNvPr id="6" name="Footer Placeholder 5"/>
          <p:cNvSpPr>
            <a:spLocks noGrp="1"/>
          </p:cNvSpPr>
          <p:nvPr>
            <p:ph type="ftr" sz="quarter" idx="11"/>
          </p:nvPr>
        </p:nvSpPr>
        <p:spPr>
          <a:xfrm>
            <a:off x="1447382" y="318640"/>
            <a:ext cx="5541004" cy="320931"/>
          </a:xfrm>
        </p:spPr>
        <p:txBody>
          <a:bodyPr/>
          <a:lstStyle/>
          <a:p>
            <a:endParaRPr lang="fr-CA"/>
          </a:p>
        </p:txBody>
      </p:sp>
      <p:sp>
        <p:nvSpPr>
          <p:cNvPr id="7" name="Slide Number Placeholder 6"/>
          <p:cNvSpPr>
            <a:spLocks noGrp="1"/>
          </p:cNvSpPr>
          <p:nvPr>
            <p:ph type="sldNum" sz="quarter" idx="12"/>
          </p:nvPr>
        </p:nvSpPr>
        <p:spPr/>
        <p:txBody>
          <a:bodyPr/>
          <a:lstStyle/>
          <a:p>
            <a:fld id="{AED97F08-F158-443A-A88F-6DB22A09D769}" type="slidenum">
              <a:rPr lang="fr-CA" smtClean="0"/>
              <a:t>‹N°›</a:t>
            </a:fld>
            <a:endParaRPr lang="fr-CA"/>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4327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8D745DF-049A-4891-943B-ACECFA87318D}" type="datetimeFigureOut">
              <a:rPr lang="fr-CA" smtClean="0"/>
              <a:t>2019-11-26</a:t>
            </a:fld>
            <a:endParaRPr lang="fr-CA"/>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AED97F08-F158-443A-A88F-6DB22A09D769}" type="slidenum">
              <a:rPr lang="fr-CA" smtClean="0"/>
              <a:t>‹N°›</a:t>
            </a:fld>
            <a:endParaRPr lang="fr-CA"/>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24400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37C3BE-73AE-414E-9331-BC1E7BA3B750}"/>
              </a:ext>
            </a:extLst>
          </p:cNvPr>
          <p:cNvSpPr>
            <a:spLocks noGrp="1"/>
          </p:cNvSpPr>
          <p:nvPr>
            <p:ph type="ctrTitle"/>
          </p:nvPr>
        </p:nvSpPr>
        <p:spPr/>
        <p:txBody>
          <a:bodyPr/>
          <a:lstStyle/>
          <a:p>
            <a:pPr algn="l"/>
            <a:r>
              <a:rPr lang="fr-CA" dirty="0"/>
              <a:t>Négociations sectorielles 2019 </a:t>
            </a:r>
          </a:p>
        </p:txBody>
      </p:sp>
      <p:sp>
        <p:nvSpPr>
          <p:cNvPr id="3" name="Sous-titre 2">
            <a:extLst>
              <a:ext uri="{FF2B5EF4-FFF2-40B4-BE49-F238E27FC236}">
                <a16:creationId xmlns:a16="http://schemas.microsoft.com/office/drawing/2014/main" id="{5C68721B-D0D2-48FB-BEF3-DC3667ED15C6}"/>
              </a:ext>
            </a:extLst>
          </p:cNvPr>
          <p:cNvSpPr>
            <a:spLocks noGrp="1"/>
          </p:cNvSpPr>
          <p:nvPr>
            <p:ph type="subTitle" idx="1"/>
          </p:nvPr>
        </p:nvSpPr>
        <p:spPr/>
        <p:txBody>
          <a:bodyPr>
            <a:normAutofit fontScale="40000" lnSpcReduction="20000"/>
          </a:bodyPr>
          <a:lstStyle/>
          <a:p>
            <a:pPr algn="l"/>
            <a:r>
              <a:rPr lang="fr-CA" sz="4800" dirty="0"/>
              <a:t>Plan de mobilisation du syndicat de Champlain</a:t>
            </a:r>
          </a:p>
          <a:p>
            <a:pPr algn="l"/>
            <a:r>
              <a:rPr lang="fr-CA" sz="4800" b="1" dirty="0"/>
              <a:t>Assemblée générale </a:t>
            </a:r>
            <a:r>
              <a:rPr lang="fr-CA" sz="4800" b="1"/>
              <a:t>- soutien</a:t>
            </a:r>
            <a:endParaRPr lang="fr-CA" sz="4800" b="1" dirty="0"/>
          </a:p>
        </p:txBody>
      </p:sp>
      <p:pic>
        <p:nvPicPr>
          <p:cNvPr id="5" name="Image 4">
            <a:extLst>
              <a:ext uri="{FF2B5EF4-FFF2-40B4-BE49-F238E27FC236}">
                <a16:creationId xmlns:a16="http://schemas.microsoft.com/office/drawing/2014/main" id="{D9CF038C-9A2C-4C17-86D8-AE349ABDA6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4739" y="242176"/>
            <a:ext cx="3359600" cy="1117067"/>
          </a:xfrm>
          <a:prstGeom prst="rect">
            <a:avLst/>
          </a:prstGeom>
        </p:spPr>
      </p:pic>
    </p:spTree>
    <p:extLst>
      <p:ext uri="{BB962C8B-B14F-4D97-AF65-F5344CB8AC3E}">
        <p14:creationId xmlns:p14="http://schemas.microsoft.com/office/powerpoint/2010/main" val="1061512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A396F5-1D57-4229-86E9-C3DC0A06B6A1}"/>
              </a:ext>
            </a:extLst>
          </p:cNvPr>
          <p:cNvSpPr>
            <a:spLocks noGrp="1"/>
          </p:cNvSpPr>
          <p:nvPr>
            <p:ph type="title"/>
          </p:nvPr>
        </p:nvSpPr>
        <p:spPr/>
        <p:txBody>
          <a:bodyPr>
            <a:normAutofit/>
          </a:bodyPr>
          <a:lstStyle/>
          <a:p>
            <a:r>
              <a:rPr lang="fr-CA" sz="2000" b="1" dirty="0"/>
              <a:t>Paramètres généraux de la mobilisation</a:t>
            </a:r>
          </a:p>
        </p:txBody>
      </p:sp>
      <p:sp>
        <p:nvSpPr>
          <p:cNvPr id="3" name="Espace réservé du contenu 2">
            <a:extLst>
              <a:ext uri="{FF2B5EF4-FFF2-40B4-BE49-F238E27FC236}">
                <a16:creationId xmlns:a16="http://schemas.microsoft.com/office/drawing/2014/main" id="{B4830BAA-34B9-453A-A41F-984A3F8E6703}"/>
              </a:ext>
            </a:extLst>
          </p:cNvPr>
          <p:cNvSpPr>
            <a:spLocks noGrp="1"/>
          </p:cNvSpPr>
          <p:nvPr>
            <p:ph idx="1"/>
          </p:nvPr>
        </p:nvSpPr>
        <p:spPr>
          <a:xfrm>
            <a:off x="1451579" y="1853754"/>
            <a:ext cx="9603275" cy="4042221"/>
          </a:xfrm>
        </p:spPr>
        <p:txBody>
          <a:bodyPr>
            <a:normAutofit/>
          </a:bodyPr>
          <a:lstStyle/>
          <a:p>
            <a:r>
              <a:rPr lang="fr-CA" b="1" dirty="0"/>
              <a:t>Vers une stratégie décentralisée</a:t>
            </a:r>
          </a:p>
          <a:p>
            <a:pPr lvl="1">
              <a:buFont typeface="Wingdings" panose="05000000000000000000" pitchFamily="2" charset="2"/>
              <a:buChar char="Ø"/>
            </a:pPr>
            <a:r>
              <a:rPr lang="fr-CA" sz="2000" b="1" dirty="0"/>
              <a:t>Stratégie appréciée lors de la dernière négociation</a:t>
            </a:r>
          </a:p>
          <a:p>
            <a:pPr lvl="1">
              <a:buFont typeface="Wingdings" panose="05000000000000000000" pitchFamily="2" charset="2"/>
              <a:buChar char="Ø"/>
            </a:pPr>
            <a:r>
              <a:rPr lang="fr-CA" sz="2000" b="1" dirty="0"/>
              <a:t>Davantage de flexibilité pour les syndicats locaux et multi-catégoriels</a:t>
            </a:r>
          </a:p>
          <a:p>
            <a:pPr lvl="1">
              <a:buFont typeface="Wingdings" panose="05000000000000000000" pitchFamily="2" charset="2"/>
              <a:buChar char="Ø"/>
            </a:pPr>
            <a:r>
              <a:rPr lang="fr-CA" sz="2000" b="1" dirty="0"/>
              <a:t>Moyens d’action modifiés et diversifiés		</a:t>
            </a:r>
          </a:p>
          <a:p>
            <a:r>
              <a:rPr lang="fr-CA" b="1" dirty="0"/>
              <a:t>Le maintien de la mobilisation en réseau scolaire</a:t>
            </a:r>
          </a:p>
          <a:p>
            <a:pPr lvl="1">
              <a:buFont typeface="Wingdings" panose="05000000000000000000" pitchFamily="2" charset="2"/>
              <a:buChar char="Ø"/>
            </a:pPr>
            <a:r>
              <a:rPr lang="fr-CA" sz="2000" b="1" dirty="0"/>
              <a:t>Partenariat avec les autres fédérations (FSE-FPSS-FPPE)</a:t>
            </a:r>
          </a:p>
          <a:p>
            <a:pPr lvl="1">
              <a:buFont typeface="Wingdings" panose="05000000000000000000" pitchFamily="2" charset="2"/>
              <a:buChar char="Ø"/>
            </a:pPr>
            <a:r>
              <a:rPr lang="fr-CA" sz="2000" b="1" dirty="0"/>
              <a:t>Imagerie « de style pop art » et slogan « Faut que ça change maintenant! » communs au réseau de l’éducation et à la CSQ</a:t>
            </a:r>
          </a:p>
          <a:p>
            <a:pPr lvl="1">
              <a:buFont typeface="Wingdings" panose="05000000000000000000" pitchFamily="2" charset="2"/>
              <a:buChar char="Ø"/>
            </a:pPr>
            <a:endParaRPr lang="fr-CA" dirty="0"/>
          </a:p>
          <a:p>
            <a:pPr>
              <a:buFont typeface="Wingdings" panose="05000000000000000000" pitchFamily="2" charset="2"/>
              <a:buChar char="Ø"/>
            </a:pPr>
            <a:endParaRPr lang="fr-CA" dirty="0"/>
          </a:p>
        </p:txBody>
      </p:sp>
    </p:spTree>
    <p:extLst>
      <p:ext uri="{BB962C8B-B14F-4D97-AF65-F5344CB8AC3E}">
        <p14:creationId xmlns:p14="http://schemas.microsoft.com/office/powerpoint/2010/main" val="29295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89DE6B-7C6D-43F1-8869-26E81DF64223}"/>
              </a:ext>
            </a:extLst>
          </p:cNvPr>
          <p:cNvSpPr>
            <a:spLocks noGrp="1"/>
          </p:cNvSpPr>
          <p:nvPr>
            <p:ph type="title"/>
          </p:nvPr>
        </p:nvSpPr>
        <p:spPr>
          <a:xfrm>
            <a:off x="1329520" y="166862"/>
            <a:ext cx="9603275" cy="1049235"/>
          </a:xfrm>
        </p:spPr>
        <p:txBody>
          <a:bodyPr>
            <a:normAutofit/>
          </a:bodyPr>
          <a:lstStyle/>
          <a:p>
            <a:br>
              <a:rPr lang="fr-CA" sz="2800" b="1" dirty="0"/>
            </a:br>
            <a:r>
              <a:rPr lang="fr-CA" sz="2800" b="1" dirty="0"/>
              <a:t>Un plan structuré</a:t>
            </a:r>
            <a:endParaRPr lang="fr-CA" sz="2000" b="1" dirty="0"/>
          </a:p>
        </p:txBody>
      </p:sp>
      <p:sp>
        <p:nvSpPr>
          <p:cNvPr id="3" name="Espace réservé du contenu 2">
            <a:extLst>
              <a:ext uri="{FF2B5EF4-FFF2-40B4-BE49-F238E27FC236}">
                <a16:creationId xmlns:a16="http://schemas.microsoft.com/office/drawing/2014/main" id="{E23D6BB1-6C27-4F9B-97AC-EE408F82BE8F}"/>
              </a:ext>
            </a:extLst>
          </p:cNvPr>
          <p:cNvSpPr>
            <a:spLocks noGrp="1"/>
          </p:cNvSpPr>
          <p:nvPr>
            <p:ph idx="1"/>
          </p:nvPr>
        </p:nvSpPr>
        <p:spPr>
          <a:xfrm>
            <a:off x="973454" y="1466849"/>
            <a:ext cx="10427965" cy="3415891"/>
          </a:xfrm>
          <a:ln w="38100">
            <a:solidFill>
              <a:schemeClr val="tx1"/>
            </a:solidFill>
            <a:prstDash val="solid"/>
          </a:ln>
        </p:spPr>
        <p:txBody>
          <a:bodyPr/>
          <a:lstStyle/>
          <a:p>
            <a:pPr marL="0" indent="0">
              <a:buNone/>
            </a:pPr>
            <a:endParaRPr lang="fr-CA" sz="2400" b="1" dirty="0"/>
          </a:p>
          <a:p>
            <a:pPr marL="0" indent="0">
              <a:buNone/>
            </a:pPr>
            <a:r>
              <a:rPr lang="fr-CA" sz="1800" b="1" dirty="0"/>
              <a:t>                                                          </a:t>
            </a:r>
          </a:p>
        </p:txBody>
      </p:sp>
      <p:sp>
        <p:nvSpPr>
          <p:cNvPr id="4" name="Flèche : droite 3">
            <a:extLst>
              <a:ext uri="{FF2B5EF4-FFF2-40B4-BE49-F238E27FC236}">
                <a16:creationId xmlns:a16="http://schemas.microsoft.com/office/drawing/2014/main" id="{55AA182C-0C4C-42BD-876D-31ED71BBF6BC}"/>
              </a:ext>
            </a:extLst>
          </p:cNvPr>
          <p:cNvSpPr/>
          <p:nvPr/>
        </p:nvSpPr>
        <p:spPr>
          <a:xfrm>
            <a:off x="1077595" y="2953338"/>
            <a:ext cx="9855200" cy="1610360"/>
          </a:xfrm>
          <a:prstGeom prst="rightArrow">
            <a:avLst/>
          </a:prstGeom>
          <a:ln w="412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sp>
        <p:nvSpPr>
          <p:cNvPr id="5" name="Flèche : bas 4">
            <a:extLst>
              <a:ext uri="{FF2B5EF4-FFF2-40B4-BE49-F238E27FC236}">
                <a16:creationId xmlns:a16="http://schemas.microsoft.com/office/drawing/2014/main" id="{D6065C96-1B9A-4597-B5D4-E3EC871624CE}"/>
              </a:ext>
            </a:extLst>
          </p:cNvPr>
          <p:cNvSpPr/>
          <p:nvPr/>
        </p:nvSpPr>
        <p:spPr>
          <a:xfrm>
            <a:off x="1541223" y="2702586"/>
            <a:ext cx="453969" cy="5958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6" name="Flèche : bas 5">
            <a:extLst>
              <a:ext uri="{FF2B5EF4-FFF2-40B4-BE49-F238E27FC236}">
                <a16:creationId xmlns:a16="http://schemas.microsoft.com/office/drawing/2014/main" id="{DFA84F9C-746B-4978-B73B-FF3C5A1BC700}"/>
              </a:ext>
            </a:extLst>
          </p:cNvPr>
          <p:cNvSpPr/>
          <p:nvPr/>
        </p:nvSpPr>
        <p:spPr>
          <a:xfrm>
            <a:off x="3795542" y="2702586"/>
            <a:ext cx="471652" cy="58048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
        <p:nvSpPr>
          <p:cNvPr id="7" name="Flèche : bas 6">
            <a:extLst>
              <a:ext uri="{FF2B5EF4-FFF2-40B4-BE49-F238E27FC236}">
                <a16:creationId xmlns:a16="http://schemas.microsoft.com/office/drawing/2014/main" id="{2754A68E-0CE9-427E-9627-7AC8FE267398}"/>
              </a:ext>
            </a:extLst>
          </p:cNvPr>
          <p:cNvSpPr/>
          <p:nvPr/>
        </p:nvSpPr>
        <p:spPr>
          <a:xfrm>
            <a:off x="6369323" y="2702586"/>
            <a:ext cx="448937" cy="5557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cxnSp>
        <p:nvCxnSpPr>
          <p:cNvPr id="14" name="Connecteur droit 13">
            <a:extLst>
              <a:ext uri="{FF2B5EF4-FFF2-40B4-BE49-F238E27FC236}">
                <a16:creationId xmlns:a16="http://schemas.microsoft.com/office/drawing/2014/main" id="{A9EE6E2A-E2D0-4BC1-A737-FF7A3E55D8C6}"/>
              </a:ext>
            </a:extLst>
          </p:cNvPr>
          <p:cNvCxnSpPr>
            <a:cxnSpLocks/>
          </p:cNvCxnSpPr>
          <p:nvPr/>
        </p:nvCxnSpPr>
        <p:spPr>
          <a:xfrm>
            <a:off x="2557726" y="3121023"/>
            <a:ext cx="0" cy="1181373"/>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Connecteur droit 22">
            <a:extLst>
              <a:ext uri="{FF2B5EF4-FFF2-40B4-BE49-F238E27FC236}">
                <a16:creationId xmlns:a16="http://schemas.microsoft.com/office/drawing/2014/main" id="{3CF95D43-89C6-4988-8C20-0718EE38DF13}"/>
              </a:ext>
            </a:extLst>
          </p:cNvPr>
          <p:cNvCxnSpPr>
            <a:cxnSpLocks/>
          </p:cNvCxnSpPr>
          <p:nvPr/>
        </p:nvCxnSpPr>
        <p:spPr>
          <a:xfrm>
            <a:off x="5564187" y="3122245"/>
            <a:ext cx="0" cy="1205215"/>
          </a:xfrm>
          <a:prstGeom prst="line">
            <a:avLst/>
          </a:prstGeom>
          <a:ln w="412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ZoneTexte 28">
            <a:extLst>
              <a:ext uri="{FF2B5EF4-FFF2-40B4-BE49-F238E27FC236}">
                <a16:creationId xmlns:a16="http://schemas.microsoft.com/office/drawing/2014/main" id="{E0379ACF-321F-48BC-94F8-0B79D9272019}"/>
              </a:ext>
            </a:extLst>
          </p:cNvPr>
          <p:cNvSpPr txBox="1"/>
          <p:nvPr/>
        </p:nvSpPr>
        <p:spPr>
          <a:xfrm>
            <a:off x="989406" y="4241041"/>
            <a:ext cx="1620572" cy="523220"/>
          </a:xfrm>
          <a:prstGeom prst="rect">
            <a:avLst/>
          </a:prstGeom>
          <a:noFill/>
        </p:spPr>
        <p:txBody>
          <a:bodyPr wrap="none" rtlCol="0">
            <a:spAutoFit/>
          </a:bodyPr>
          <a:lstStyle/>
          <a:p>
            <a:r>
              <a:rPr lang="fr-CA" sz="1400" b="1" dirty="0"/>
              <a:t>Septembre </a:t>
            </a:r>
          </a:p>
          <a:p>
            <a:r>
              <a:rPr lang="fr-CA" sz="1400" b="1" dirty="0"/>
              <a:t>à décembre 2019</a:t>
            </a:r>
          </a:p>
        </p:txBody>
      </p:sp>
      <p:sp>
        <p:nvSpPr>
          <p:cNvPr id="32" name="ZoneTexte 31">
            <a:extLst>
              <a:ext uri="{FF2B5EF4-FFF2-40B4-BE49-F238E27FC236}">
                <a16:creationId xmlns:a16="http://schemas.microsoft.com/office/drawing/2014/main" id="{440A9C11-28CD-4F69-8D83-B90B96265CE1}"/>
              </a:ext>
            </a:extLst>
          </p:cNvPr>
          <p:cNvSpPr txBox="1"/>
          <p:nvPr/>
        </p:nvSpPr>
        <p:spPr>
          <a:xfrm>
            <a:off x="3120256" y="4226485"/>
            <a:ext cx="1753622" cy="307777"/>
          </a:xfrm>
          <a:prstGeom prst="rect">
            <a:avLst/>
          </a:prstGeom>
          <a:noFill/>
        </p:spPr>
        <p:txBody>
          <a:bodyPr wrap="none" rtlCol="0">
            <a:spAutoFit/>
          </a:bodyPr>
          <a:lstStyle/>
          <a:p>
            <a:r>
              <a:rPr lang="fr-CA" sz="1400" b="1" dirty="0"/>
              <a:t>Janvier à avril 2020</a:t>
            </a:r>
          </a:p>
        </p:txBody>
      </p:sp>
      <p:sp>
        <p:nvSpPr>
          <p:cNvPr id="33" name="ZoneTexte 32">
            <a:extLst>
              <a:ext uri="{FF2B5EF4-FFF2-40B4-BE49-F238E27FC236}">
                <a16:creationId xmlns:a16="http://schemas.microsoft.com/office/drawing/2014/main" id="{28302F95-5217-45CB-BA9B-B3D45811C6AE}"/>
              </a:ext>
            </a:extLst>
          </p:cNvPr>
          <p:cNvSpPr txBox="1"/>
          <p:nvPr/>
        </p:nvSpPr>
        <p:spPr>
          <a:xfrm>
            <a:off x="5857420" y="4220326"/>
            <a:ext cx="911147" cy="307777"/>
          </a:xfrm>
          <a:prstGeom prst="rect">
            <a:avLst/>
          </a:prstGeom>
          <a:noFill/>
        </p:spPr>
        <p:txBody>
          <a:bodyPr wrap="none" rtlCol="0">
            <a:spAutoFit/>
          </a:bodyPr>
          <a:lstStyle/>
          <a:p>
            <a:r>
              <a:rPr lang="fr-CA" sz="1400" b="1" dirty="0"/>
              <a:t>Avril à…</a:t>
            </a:r>
          </a:p>
        </p:txBody>
      </p:sp>
      <p:pic>
        <p:nvPicPr>
          <p:cNvPr id="8" name="Image 7">
            <a:extLst>
              <a:ext uri="{FF2B5EF4-FFF2-40B4-BE49-F238E27FC236}">
                <a16:creationId xmlns:a16="http://schemas.microsoft.com/office/drawing/2014/main" id="{83A81098-E3A5-496F-A991-AC40E9861696}"/>
              </a:ext>
            </a:extLst>
          </p:cNvPr>
          <p:cNvPicPr>
            <a:picLocks noChangeAspect="1"/>
          </p:cNvPicPr>
          <p:nvPr/>
        </p:nvPicPr>
        <p:blipFill>
          <a:blip r:embed="rId2"/>
          <a:stretch>
            <a:fillRect/>
          </a:stretch>
        </p:blipFill>
        <p:spPr>
          <a:xfrm flipH="1">
            <a:off x="8055537" y="3174794"/>
            <a:ext cx="45719" cy="1231499"/>
          </a:xfrm>
          <a:prstGeom prst="rect">
            <a:avLst/>
          </a:prstGeom>
        </p:spPr>
      </p:pic>
      <p:sp>
        <p:nvSpPr>
          <p:cNvPr id="10" name="ZoneTexte 9">
            <a:extLst>
              <a:ext uri="{FF2B5EF4-FFF2-40B4-BE49-F238E27FC236}">
                <a16:creationId xmlns:a16="http://schemas.microsoft.com/office/drawing/2014/main" id="{82F3B3B2-A62D-419D-AC1B-25EF12C81542}"/>
              </a:ext>
            </a:extLst>
          </p:cNvPr>
          <p:cNvSpPr txBox="1"/>
          <p:nvPr/>
        </p:nvSpPr>
        <p:spPr>
          <a:xfrm>
            <a:off x="1128884" y="1780904"/>
            <a:ext cx="1480130" cy="923330"/>
          </a:xfrm>
          <a:prstGeom prst="rect">
            <a:avLst/>
          </a:prstGeom>
          <a:noFill/>
        </p:spPr>
        <p:txBody>
          <a:bodyPr wrap="square" rtlCol="0">
            <a:spAutoFit/>
          </a:bodyPr>
          <a:lstStyle/>
          <a:p>
            <a:r>
              <a:rPr lang="fr-CA" b="1" dirty="0"/>
              <a:t>Campagne</a:t>
            </a:r>
          </a:p>
          <a:p>
            <a:r>
              <a:rPr lang="fr-CA" b="1" dirty="0"/>
              <a:t>publicitaire et dépôt</a:t>
            </a:r>
          </a:p>
        </p:txBody>
      </p:sp>
      <p:sp>
        <p:nvSpPr>
          <p:cNvPr id="11" name="ZoneTexte 10">
            <a:extLst>
              <a:ext uri="{FF2B5EF4-FFF2-40B4-BE49-F238E27FC236}">
                <a16:creationId xmlns:a16="http://schemas.microsoft.com/office/drawing/2014/main" id="{2876BAEF-F44D-448D-A04C-252736919044}"/>
              </a:ext>
            </a:extLst>
          </p:cNvPr>
          <p:cNvSpPr txBox="1"/>
          <p:nvPr/>
        </p:nvSpPr>
        <p:spPr>
          <a:xfrm>
            <a:off x="3505200" y="1878638"/>
            <a:ext cx="1301998" cy="646331"/>
          </a:xfrm>
          <a:prstGeom prst="rect">
            <a:avLst/>
          </a:prstGeom>
          <a:noFill/>
        </p:spPr>
        <p:txBody>
          <a:bodyPr wrap="square" rtlCol="0">
            <a:spAutoFit/>
          </a:bodyPr>
          <a:lstStyle/>
          <a:p>
            <a:r>
              <a:rPr lang="fr-CA" b="1" dirty="0"/>
              <a:t>Phase de déblayage</a:t>
            </a:r>
          </a:p>
        </p:txBody>
      </p:sp>
      <p:sp>
        <p:nvSpPr>
          <p:cNvPr id="12" name="ZoneTexte 11">
            <a:extLst>
              <a:ext uri="{FF2B5EF4-FFF2-40B4-BE49-F238E27FC236}">
                <a16:creationId xmlns:a16="http://schemas.microsoft.com/office/drawing/2014/main" id="{82891E31-40AA-427F-B1E4-A52266AEE91F}"/>
              </a:ext>
            </a:extLst>
          </p:cNvPr>
          <p:cNvSpPr txBox="1"/>
          <p:nvPr/>
        </p:nvSpPr>
        <p:spPr>
          <a:xfrm>
            <a:off x="5798528" y="1882548"/>
            <a:ext cx="2015801" cy="646331"/>
          </a:xfrm>
          <a:prstGeom prst="rect">
            <a:avLst/>
          </a:prstGeom>
          <a:noFill/>
        </p:spPr>
        <p:txBody>
          <a:bodyPr wrap="square" rtlCol="0">
            <a:spAutoFit/>
          </a:bodyPr>
          <a:lstStyle/>
          <a:p>
            <a:r>
              <a:rPr lang="fr-CA" b="1" dirty="0"/>
              <a:t>Phase d’intensification</a:t>
            </a:r>
          </a:p>
        </p:txBody>
      </p:sp>
      <p:sp>
        <p:nvSpPr>
          <p:cNvPr id="13" name="ZoneTexte 12">
            <a:extLst>
              <a:ext uri="{FF2B5EF4-FFF2-40B4-BE49-F238E27FC236}">
                <a16:creationId xmlns:a16="http://schemas.microsoft.com/office/drawing/2014/main" id="{71C86DA8-B3D8-4C74-BD0C-5FCE602B8822}"/>
              </a:ext>
            </a:extLst>
          </p:cNvPr>
          <p:cNvSpPr txBox="1"/>
          <p:nvPr/>
        </p:nvSpPr>
        <p:spPr>
          <a:xfrm>
            <a:off x="8416079" y="2053065"/>
            <a:ext cx="1480130" cy="369332"/>
          </a:xfrm>
          <a:prstGeom prst="rect">
            <a:avLst/>
          </a:prstGeom>
          <a:noFill/>
        </p:spPr>
        <p:txBody>
          <a:bodyPr wrap="square" rtlCol="0">
            <a:spAutoFit/>
          </a:bodyPr>
          <a:lstStyle/>
          <a:p>
            <a:r>
              <a:rPr lang="fr-CA" b="1" dirty="0"/>
              <a:t>Phase finale</a:t>
            </a:r>
          </a:p>
        </p:txBody>
      </p:sp>
      <p:sp>
        <p:nvSpPr>
          <p:cNvPr id="15" name="ZoneTexte 14">
            <a:extLst>
              <a:ext uri="{FF2B5EF4-FFF2-40B4-BE49-F238E27FC236}">
                <a16:creationId xmlns:a16="http://schemas.microsoft.com/office/drawing/2014/main" id="{BA52FFB9-8335-4660-9E0C-27796FD4C748}"/>
              </a:ext>
            </a:extLst>
          </p:cNvPr>
          <p:cNvSpPr txBox="1"/>
          <p:nvPr/>
        </p:nvSpPr>
        <p:spPr>
          <a:xfrm>
            <a:off x="8468203" y="4133319"/>
            <a:ext cx="1166071" cy="369332"/>
          </a:xfrm>
          <a:prstGeom prst="rect">
            <a:avLst/>
          </a:prstGeom>
          <a:noFill/>
        </p:spPr>
        <p:txBody>
          <a:bodyPr wrap="square" rtlCol="0">
            <a:spAutoFit/>
          </a:bodyPr>
          <a:lstStyle/>
          <a:p>
            <a:r>
              <a:rPr lang="fr-CA" b="1" dirty="0"/>
              <a:t>…</a:t>
            </a:r>
          </a:p>
        </p:txBody>
      </p:sp>
      <p:sp>
        <p:nvSpPr>
          <p:cNvPr id="21" name="Flèche : bas 20">
            <a:extLst>
              <a:ext uri="{FF2B5EF4-FFF2-40B4-BE49-F238E27FC236}">
                <a16:creationId xmlns:a16="http://schemas.microsoft.com/office/drawing/2014/main" id="{CDADE051-14F9-4ABB-8F93-860517811B86}"/>
              </a:ext>
            </a:extLst>
          </p:cNvPr>
          <p:cNvSpPr/>
          <p:nvPr/>
        </p:nvSpPr>
        <p:spPr>
          <a:xfrm>
            <a:off x="8826769" y="2724681"/>
            <a:ext cx="448937" cy="5557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spTree>
    <p:extLst>
      <p:ext uri="{BB962C8B-B14F-4D97-AF65-F5344CB8AC3E}">
        <p14:creationId xmlns:p14="http://schemas.microsoft.com/office/powerpoint/2010/main" val="23837713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859C37-B19A-4DDE-9E49-6CF096B167A5}"/>
              </a:ext>
            </a:extLst>
          </p:cNvPr>
          <p:cNvSpPr>
            <a:spLocks noGrp="1"/>
          </p:cNvSpPr>
          <p:nvPr>
            <p:ph type="title"/>
          </p:nvPr>
        </p:nvSpPr>
        <p:spPr/>
        <p:txBody>
          <a:bodyPr>
            <a:normAutofit/>
          </a:bodyPr>
          <a:lstStyle/>
          <a:p>
            <a:r>
              <a:rPr lang="fr-CA" sz="2000" b="1" dirty="0"/>
              <a:t>Actions déployées par la FPSS au cours de l’automne 2019</a:t>
            </a:r>
          </a:p>
        </p:txBody>
      </p:sp>
      <p:sp>
        <p:nvSpPr>
          <p:cNvPr id="3" name="Espace réservé du contenu 2">
            <a:extLst>
              <a:ext uri="{FF2B5EF4-FFF2-40B4-BE49-F238E27FC236}">
                <a16:creationId xmlns:a16="http://schemas.microsoft.com/office/drawing/2014/main" id="{09609B4E-7A0E-4F80-B378-238AD9C50933}"/>
              </a:ext>
            </a:extLst>
          </p:cNvPr>
          <p:cNvSpPr>
            <a:spLocks noGrp="1"/>
          </p:cNvSpPr>
          <p:nvPr>
            <p:ph idx="1"/>
          </p:nvPr>
        </p:nvSpPr>
        <p:spPr/>
        <p:txBody>
          <a:bodyPr>
            <a:normAutofit lnSpcReduction="10000"/>
          </a:bodyPr>
          <a:lstStyle/>
          <a:p>
            <a:r>
              <a:rPr lang="fr-CA" b="1" dirty="0"/>
              <a:t>Comme pour l’ensemble des fédérations de la CSQ, des personnages spécifiques pour chacune des fédérations ont été développés.  Afin de représenter les différentes catégories de personnel, que se soit le personnel paratechnique, administratif, manuel, et technique, la FPSS a conçu 4 personnages. </a:t>
            </a:r>
          </a:p>
          <a:p>
            <a:r>
              <a:rPr lang="fr-CA" b="1" dirty="0"/>
              <a:t>Pour faire un lien direct avec le milieu scolaire, un autobus jaune a été acheté. Cette vitrine publicitaire servira lors des différentes actions et a fait son entrée lors du dépôt syndical. En plus du slogan, les personnages de la négo y ont été ajoutés.</a:t>
            </a:r>
          </a:p>
        </p:txBody>
      </p:sp>
    </p:spTree>
    <p:extLst>
      <p:ext uri="{BB962C8B-B14F-4D97-AF65-F5344CB8AC3E}">
        <p14:creationId xmlns:p14="http://schemas.microsoft.com/office/powerpoint/2010/main" val="3991405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0819EDF-7376-4521-B01B-FE788CABF180}"/>
              </a:ext>
            </a:extLst>
          </p:cNvPr>
          <p:cNvSpPr>
            <a:spLocks noGrp="1"/>
          </p:cNvSpPr>
          <p:nvPr>
            <p:ph type="title"/>
          </p:nvPr>
        </p:nvSpPr>
        <p:spPr>
          <a:xfrm>
            <a:off x="1451579" y="766419"/>
            <a:ext cx="9603275" cy="1049235"/>
          </a:xfrm>
        </p:spPr>
        <p:txBody>
          <a:bodyPr>
            <a:normAutofit/>
          </a:bodyPr>
          <a:lstStyle/>
          <a:p>
            <a:r>
              <a:rPr lang="fr-CA" sz="2000" b="1" dirty="0"/>
              <a:t>La phase de déblayage (Hiver 2019-2020</a:t>
            </a:r>
            <a:r>
              <a:rPr lang="fr-CA" sz="2000" dirty="0"/>
              <a:t>)</a:t>
            </a:r>
          </a:p>
        </p:txBody>
      </p:sp>
      <p:sp>
        <p:nvSpPr>
          <p:cNvPr id="3" name="Espace réservé du contenu 2">
            <a:extLst>
              <a:ext uri="{FF2B5EF4-FFF2-40B4-BE49-F238E27FC236}">
                <a16:creationId xmlns:a16="http://schemas.microsoft.com/office/drawing/2014/main" id="{FC023860-5E5A-46B2-A236-5359B3888155}"/>
              </a:ext>
            </a:extLst>
          </p:cNvPr>
          <p:cNvSpPr>
            <a:spLocks noGrp="1"/>
          </p:cNvSpPr>
          <p:nvPr>
            <p:ph idx="1"/>
          </p:nvPr>
        </p:nvSpPr>
        <p:spPr>
          <a:xfrm>
            <a:off x="1451579" y="1815654"/>
            <a:ext cx="9603275" cy="3946918"/>
          </a:xfrm>
        </p:spPr>
        <p:txBody>
          <a:bodyPr>
            <a:noAutofit/>
          </a:bodyPr>
          <a:lstStyle/>
          <a:p>
            <a:pPr algn="just"/>
            <a:r>
              <a:rPr lang="fr-CA" b="1" dirty="0"/>
              <a:t>C’est à ce moment que les premières rencontres auront lieu avec notre équipe de négociation et la table patronale. Les enjeux politiques de la négociation seront connus et des actions de visibilité auront lieu. À ce stade, les actions seront très modérées.</a:t>
            </a:r>
          </a:p>
          <a:p>
            <a:r>
              <a:rPr lang="fr-CA" b="1" dirty="0"/>
              <a:t>À titre d’exemples, nous pourrions retrouver ce type d’actions:</a:t>
            </a:r>
          </a:p>
          <a:p>
            <a:pPr lvl="1">
              <a:buFont typeface="Wingdings" panose="05000000000000000000" pitchFamily="2" charset="2"/>
              <a:buChar char="§"/>
            </a:pPr>
            <a:r>
              <a:rPr lang="fr-CA" sz="2000" b="1" dirty="0"/>
              <a:t>Le port du chandail de la négo une journée dans la semaine;</a:t>
            </a:r>
          </a:p>
          <a:p>
            <a:pPr lvl="1">
              <a:buFont typeface="Wingdings" panose="05000000000000000000" pitchFamily="2" charset="2"/>
              <a:buChar char="§"/>
            </a:pPr>
            <a:r>
              <a:rPr lang="fr-CA" sz="2000" b="1" dirty="0"/>
              <a:t>Visibilité lors d’un événement sportif;</a:t>
            </a:r>
          </a:p>
          <a:p>
            <a:pPr lvl="1">
              <a:buFont typeface="Wingdings" panose="05000000000000000000" pitchFamily="2" charset="2"/>
              <a:buChar char="§"/>
            </a:pPr>
            <a:r>
              <a:rPr lang="fr-CA" sz="2000" b="1" dirty="0"/>
              <a:t>Une journée « pédagogique » dans un centre commercial	;</a:t>
            </a:r>
          </a:p>
          <a:p>
            <a:pPr lvl="1">
              <a:buFont typeface="Wingdings" panose="05000000000000000000" pitchFamily="2" charset="2"/>
              <a:buChar char="§"/>
            </a:pPr>
            <a:r>
              <a:rPr lang="fr-CA" sz="2000" b="1" dirty="0"/>
              <a:t>Envahir les réseaux sociaux de notre visuel;</a:t>
            </a:r>
          </a:p>
          <a:p>
            <a:pPr lvl="1">
              <a:buFont typeface="Wingdings" panose="05000000000000000000" pitchFamily="2" charset="2"/>
              <a:buChar char="§"/>
            </a:pPr>
            <a:r>
              <a:rPr lang="fr-CA" sz="2000" b="1" dirty="0"/>
              <a:t>Etc.</a:t>
            </a:r>
            <a:br>
              <a:rPr lang="fr-CA" sz="2000" dirty="0"/>
            </a:br>
            <a:endParaRPr lang="fr-CA" sz="2000" dirty="0"/>
          </a:p>
        </p:txBody>
      </p:sp>
    </p:spTree>
    <p:extLst>
      <p:ext uri="{BB962C8B-B14F-4D97-AF65-F5344CB8AC3E}">
        <p14:creationId xmlns:p14="http://schemas.microsoft.com/office/powerpoint/2010/main" val="3607014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3EE8CA-9095-4CC4-A4B5-E6DC152D62B5}"/>
              </a:ext>
            </a:extLst>
          </p:cNvPr>
          <p:cNvSpPr>
            <a:spLocks noGrp="1"/>
          </p:cNvSpPr>
          <p:nvPr>
            <p:ph type="title"/>
          </p:nvPr>
        </p:nvSpPr>
        <p:spPr/>
        <p:txBody>
          <a:bodyPr>
            <a:noAutofit/>
          </a:bodyPr>
          <a:lstStyle/>
          <a:p>
            <a:r>
              <a:rPr lang="fr-CA" sz="2000" b="1" dirty="0"/>
              <a:t>La phase d’intensification (printemps 2020)</a:t>
            </a:r>
            <a:br>
              <a:rPr lang="fr-CA" sz="2000" dirty="0"/>
            </a:br>
            <a:br>
              <a:rPr lang="fr-CA" sz="2000" dirty="0"/>
            </a:br>
            <a:endParaRPr lang="fr-CA" sz="2000" dirty="0"/>
          </a:p>
        </p:txBody>
      </p:sp>
      <p:sp>
        <p:nvSpPr>
          <p:cNvPr id="3" name="Espace réservé du contenu 2">
            <a:extLst>
              <a:ext uri="{FF2B5EF4-FFF2-40B4-BE49-F238E27FC236}">
                <a16:creationId xmlns:a16="http://schemas.microsoft.com/office/drawing/2014/main" id="{6BA4A611-8B04-435B-8CFB-58FDA4C4685E}"/>
              </a:ext>
            </a:extLst>
          </p:cNvPr>
          <p:cNvSpPr>
            <a:spLocks noGrp="1"/>
          </p:cNvSpPr>
          <p:nvPr>
            <p:ph idx="1"/>
          </p:nvPr>
        </p:nvSpPr>
        <p:spPr>
          <a:xfrm>
            <a:off x="1451579" y="1853754"/>
            <a:ext cx="9661264" cy="3994596"/>
          </a:xfrm>
        </p:spPr>
        <p:txBody>
          <a:bodyPr>
            <a:normAutofit lnSpcReduction="10000"/>
          </a:bodyPr>
          <a:lstStyle/>
          <a:p>
            <a:r>
              <a:rPr lang="fr-CA" b="1" dirty="0"/>
              <a:t>Pour la phase d’intensification, les enjeux sont maintenant bien connus et on commence à interpeller et à déranger les décideurs.</a:t>
            </a:r>
          </a:p>
          <a:p>
            <a:r>
              <a:rPr lang="fr-CA" b="1" dirty="0"/>
              <a:t>En fonction du mot d’ordre des fédérations, nos actions seront plus dérangeantes.</a:t>
            </a:r>
          </a:p>
          <a:p>
            <a:r>
              <a:rPr lang="fr-CA" b="1" dirty="0"/>
              <a:t>Voici quelques exemples de ce que nous pourrions retrouver:</a:t>
            </a:r>
          </a:p>
          <a:p>
            <a:pPr lvl="1">
              <a:buFont typeface="Wingdings" panose="05000000000000000000" pitchFamily="2" charset="2"/>
              <a:buChar char="§"/>
            </a:pPr>
            <a:r>
              <a:rPr lang="fr-CA" sz="2000" b="1" dirty="0"/>
              <a:t>Des haies d’honneur lors de soupers-bénéfice ou autres évènements;</a:t>
            </a:r>
          </a:p>
          <a:p>
            <a:pPr lvl="1">
              <a:buFont typeface="Wingdings" panose="05000000000000000000" pitchFamily="2" charset="2"/>
              <a:buChar char="§"/>
            </a:pPr>
            <a:r>
              <a:rPr lang="fr-CA" sz="2000" b="1" dirty="0"/>
              <a:t>Sit-in au bureau du ministre;</a:t>
            </a:r>
          </a:p>
          <a:p>
            <a:pPr lvl="1">
              <a:buFont typeface="Wingdings" panose="05000000000000000000" pitchFamily="2" charset="2"/>
              <a:buChar char="§"/>
            </a:pPr>
            <a:r>
              <a:rPr lang="fr-CA" sz="2000" b="1" dirty="0"/>
              <a:t>Livraisons de ballons dans les bureaux des députés caquistes avec le message de la négociation;</a:t>
            </a:r>
          </a:p>
          <a:p>
            <a:pPr lvl="1">
              <a:buFont typeface="Wingdings" panose="05000000000000000000" pitchFamily="2" charset="2"/>
              <a:buChar char="§"/>
            </a:pPr>
            <a:r>
              <a:rPr lang="fr-CA" sz="2000" b="1" dirty="0"/>
              <a:t>Distribution de tracts dans des endroits stratégiques.</a:t>
            </a:r>
          </a:p>
          <a:p>
            <a:pPr lvl="1"/>
            <a:endParaRPr lang="fr-CA" dirty="0"/>
          </a:p>
        </p:txBody>
      </p:sp>
    </p:spTree>
    <p:extLst>
      <p:ext uri="{BB962C8B-B14F-4D97-AF65-F5344CB8AC3E}">
        <p14:creationId xmlns:p14="http://schemas.microsoft.com/office/powerpoint/2010/main" val="522386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4">
            <a:extLst>
              <a:ext uri="{FF2B5EF4-FFF2-40B4-BE49-F238E27FC236}">
                <a16:creationId xmlns:a16="http://schemas.microsoft.com/office/drawing/2014/main" id="{A6B74B55-C6B3-4E27-951A-72FF26BE0941}"/>
              </a:ext>
            </a:extLst>
          </p:cNvPr>
          <p:cNvGraphicFramePr>
            <a:graphicFrameLocks noGrp="1"/>
          </p:cNvGraphicFramePr>
          <p:nvPr>
            <p:ph idx="1"/>
            <p:extLst>
              <p:ext uri="{D42A27DB-BD31-4B8C-83A1-F6EECF244321}">
                <p14:modId xmlns:p14="http://schemas.microsoft.com/office/powerpoint/2010/main" val="1708877062"/>
              </p:ext>
            </p:extLst>
          </p:nvPr>
        </p:nvGraphicFramePr>
        <p:xfrm>
          <a:off x="1045560" y="1552575"/>
          <a:ext cx="10317765" cy="3749130"/>
        </p:xfrm>
        <a:graphic>
          <a:graphicData uri="http://schemas.openxmlformats.org/drawingml/2006/table">
            <a:tbl>
              <a:tblPr firstRow="1" bandRow="1">
                <a:tableStyleId>{5C22544A-7EE6-4342-B048-85BDC9FD1C3A}</a:tableStyleId>
              </a:tblPr>
              <a:tblGrid>
                <a:gridCol w="4880768">
                  <a:extLst>
                    <a:ext uri="{9D8B030D-6E8A-4147-A177-3AD203B41FA5}">
                      <a16:colId xmlns:a16="http://schemas.microsoft.com/office/drawing/2014/main" val="739043118"/>
                    </a:ext>
                  </a:extLst>
                </a:gridCol>
                <a:gridCol w="5436997">
                  <a:extLst>
                    <a:ext uri="{9D8B030D-6E8A-4147-A177-3AD203B41FA5}">
                      <a16:colId xmlns:a16="http://schemas.microsoft.com/office/drawing/2014/main" val="340478162"/>
                    </a:ext>
                  </a:extLst>
                </a:gridCol>
              </a:tblGrid>
              <a:tr h="762000">
                <a:tc>
                  <a:txBody>
                    <a:bodyPr/>
                    <a:lstStyle/>
                    <a:p>
                      <a:r>
                        <a:rPr lang="fr-CA" dirty="0">
                          <a:solidFill>
                            <a:schemeClr val="tx1"/>
                          </a:solidFill>
                        </a:rPr>
                        <a:t>Propositions de nos fédérations</a:t>
                      </a:r>
                    </a:p>
                  </a:txBody>
                  <a:tcPr/>
                </a:tc>
                <a:tc>
                  <a:txBody>
                    <a:bodyPr/>
                    <a:lstStyle/>
                    <a:p>
                      <a:r>
                        <a:rPr lang="fr-CA" dirty="0">
                          <a:solidFill>
                            <a:schemeClr val="tx1"/>
                          </a:solidFill>
                        </a:rPr>
                        <a:t>Champlain</a:t>
                      </a:r>
                    </a:p>
                    <a:p>
                      <a:endParaRPr lang="fr-CA" dirty="0">
                        <a:solidFill>
                          <a:schemeClr val="tx1"/>
                        </a:solidFill>
                      </a:endParaRPr>
                    </a:p>
                  </a:txBody>
                  <a:tcPr/>
                </a:tc>
                <a:extLst>
                  <a:ext uri="{0D108BD9-81ED-4DB2-BD59-A6C34878D82A}">
                    <a16:rowId xmlns:a16="http://schemas.microsoft.com/office/drawing/2014/main" val="358195616"/>
                  </a:ext>
                </a:extLst>
              </a:tr>
              <a:tr h="386110">
                <a:tc>
                  <a:txBody>
                    <a:bodyPr/>
                    <a:lstStyle/>
                    <a:p>
                      <a:r>
                        <a:rPr lang="fr-CA" dirty="0"/>
                        <a:t>Opération </a:t>
                      </a:r>
                      <a:r>
                        <a:rPr lang="fr-CA" i="1" dirty="0"/>
                        <a:t>On se déconnecte (</a:t>
                      </a:r>
                      <a:r>
                        <a:rPr lang="fr-CA" i="0" dirty="0"/>
                        <a:t>courriels</a:t>
                      </a:r>
                      <a:r>
                        <a:rPr lang="fr-CA" i="1" dirty="0"/>
                        <a:t>)</a:t>
                      </a:r>
                    </a:p>
                  </a:txBody>
                  <a:tcPr/>
                </a:tc>
                <a:tc>
                  <a:txBody>
                    <a:bodyPr/>
                    <a:lstStyle/>
                    <a:p>
                      <a:r>
                        <a:rPr lang="fr-CA" dirty="0"/>
                        <a:t>Aucun courriel en dehors de la présence-école avec adaptation selon les milieux (ex: FP)</a:t>
                      </a:r>
                    </a:p>
                  </a:txBody>
                  <a:tcPr/>
                </a:tc>
                <a:extLst>
                  <a:ext uri="{0D108BD9-81ED-4DB2-BD59-A6C34878D82A}">
                    <a16:rowId xmlns:a16="http://schemas.microsoft.com/office/drawing/2014/main" val="831549509"/>
                  </a:ext>
                </a:extLst>
              </a:tr>
              <a:tr h="386110">
                <a:tc>
                  <a:txBody>
                    <a:bodyPr/>
                    <a:lstStyle/>
                    <a:p>
                      <a:r>
                        <a:rPr lang="fr-CA" dirty="0"/>
                        <a:t>Opération </a:t>
                      </a:r>
                      <a:r>
                        <a:rPr lang="fr-CA" i="1" dirty="0"/>
                        <a:t>Le bureau est fermé </a:t>
                      </a:r>
                    </a:p>
                    <a:p>
                      <a:r>
                        <a:rPr lang="fr-CA" i="1" dirty="0"/>
                        <a:t>(</a:t>
                      </a:r>
                      <a:r>
                        <a:rPr lang="fr-CA" i="0" dirty="0"/>
                        <a:t>message « automatique »</a:t>
                      </a:r>
                      <a:r>
                        <a:rPr lang="fr-CA" i="1" dirty="0"/>
                        <a:t>)</a:t>
                      </a:r>
                    </a:p>
                  </a:txBody>
                  <a:tcPr/>
                </a:tc>
                <a:tc>
                  <a:txBody>
                    <a:bodyPr/>
                    <a:lstStyle/>
                    <a:p>
                      <a:r>
                        <a:rPr lang="fr-CA" dirty="0"/>
                        <a:t>Gradation-Réponse « automatique » aux courriels après les heures régulières de travail « Non disponible, contactez la direction par courriel au…). ( Message à faire suivre aux destinataires voulus)</a:t>
                      </a:r>
                    </a:p>
                  </a:txBody>
                  <a:tcPr/>
                </a:tc>
                <a:extLst>
                  <a:ext uri="{0D108BD9-81ED-4DB2-BD59-A6C34878D82A}">
                    <a16:rowId xmlns:a16="http://schemas.microsoft.com/office/drawing/2014/main" val="2043061059"/>
                  </a:ext>
                </a:extLst>
              </a:tr>
              <a:tr h="386110">
                <a:tc>
                  <a:txBody>
                    <a:bodyPr/>
                    <a:lstStyle/>
                    <a:p>
                      <a:r>
                        <a:rPr lang="fr-CA" dirty="0"/>
                        <a:t>Opération </a:t>
                      </a:r>
                      <a:r>
                        <a:rPr lang="fr-CA" i="1" dirty="0"/>
                        <a:t>Hors service (</a:t>
                      </a:r>
                      <a:r>
                        <a:rPr lang="fr-CA" i="0" dirty="0"/>
                        <a:t>macarons</a:t>
                      </a:r>
                      <a:r>
                        <a:rPr lang="fr-CA" i="1" dirty="0"/>
                        <a:t>)</a:t>
                      </a:r>
                    </a:p>
                  </a:txBody>
                  <a:tcPr/>
                </a:tc>
                <a:tc>
                  <a:txBody>
                    <a:bodyPr/>
                    <a:lstStyle/>
                    <a:p>
                      <a:r>
                        <a:rPr lang="fr-CA" dirty="0"/>
                        <a:t>Port du macaron à des moments déterminés</a:t>
                      </a:r>
                    </a:p>
                  </a:txBody>
                  <a:tcPr/>
                </a:tc>
                <a:extLst>
                  <a:ext uri="{0D108BD9-81ED-4DB2-BD59-A6C34878D82A}">
                    <a16:rowId xmlns:a16="http://schemas.microsoft.com/office/drawing/2014/main" val="2947241728"/>
                  </a:ext>
                </a:extLst>
              </a:tr>
              <a:tr h="386110">
                <a:tc>
                  <a:txBody>
                    <a:bodyPr/>
                    <a:lstStyle/>
                    <a:p>
                      <a:r>
                        <a:rPr lang="fr-CA" i="0" dirty="0"/>
                        <a:t>Opération</a:t>
                      </a:r>
                      <a:r>
                        <a:rPr lang="fr-CA" i="1" dirty="0"/>
                        <a:t> Je multiplie les demandes</a:t>
                      </a:r>
                    </a:p>
                  </a:txBody>
                  <a:tcPr/>
                </a:tc>
                <a:tc>
                  <a:txBody>
                    <a:bodyPr/>
                    <a:lstStyle/>
                    <a:p>
                      <a:r>
                        <a:rPr lang="fr-CA" dirty="0"/>
                        <a:t>Multiplier les demandes et cesser d’être « raisonnable »</a:t>
                      </a:r>
                    </a:p>
                  </a:txBody>
                  <a:tcPr/>
                </a:tc>
                <a:extLst>
                  <a:ext uri="{0D108BD9-81ED-4DB2-BD59-A6C34878D82A}">
                    <a16:rowId xmlns:a16="http://schemas.microsoft.com/office/drawing/2014/main" val="1646917438"/>
                  </a:ext>
                </a:extLst>
              </a:tr>
              <a:tr h="386110">
                <a:tc>
                  <a:txBody>
                    <a:bodyPr/>
                    <a:lstStyle/>
                    <a:p>
                      <a:r>
                        <a:rPr lang="fr-CA" i="0" dirty="0"/>
                        <a:t>Opération</a:t>
                      </a:r>
                      <a:r>
                        <a:rPr lang="fr-CA" i="1" dirty="0"/>
                        <a:t> Je respecte mon horaire de travail</a:t>
                      </a:r>
                    </a:p>
                  </a:txBody>
                  <a:tcPr/>
                </a:tc>
                <a:tc>
                  <a:txBody>
                    <a:bodyPr/>
                    <a:lstStyle/>
                    <a:p>
                      <a:r>
                        <a:rPr lang="fr-CA" dirty="0"/>
                        <a:t>Arriver le plus tard et quitter le plus tôt possible</a:t>
                      </a:r>
                    </a:p>
                  </a:txBody>
                  <a:tcPr/>
                </a:tc>
                <a:extLst>
                  <a:ext uri="{0D108BD9-81ED-4DB2-BD59-A6C34878D82A}">
                    <a16:rowId xmlns:a16="http://schemas.microsoft.com/office/drawing/2014/main" val="3951381527"/>
                  </a:ext>
                </a:extLst>
              </a:tr>
            </a:tbl>
          </a:graphicData>
        </a:graphic>
      </p:graphicFrame>
      <p:sp>
        <p:nvSpPr>
          <p:cNvPr id="3" name="ZoneTexte 2">
            <a:extLst>
              <a:ext uri="{FF2B5EF4-FFF2-40B4-BE49-F238E27FC236}">
                <a16:creationId xmlns:a16="http://schemas.microsoft.com/office/drawing/2014/main" id="{4A6A4027-9064-4BE1-8A63-1092567BF044}"/>
              </a:ext>
            </a:extLst>
          </p:cNvPr>
          <p:cNvSpPr txBox="1"/>
          <p:nvPr/>
        </p:nvSpPr>
        <p:spPr>
          <a:xfrm>
            <a:off x="1045560" y="533400"/>
            <a:ext cx="10317765" cy="923330"/>
          </a:xfrm>
          <a:prstGeom prst="rect">
            <a:avLst/>
          </a:prstGeom>
          <a:noFill/>
        </p:spPr>
        <p:txBody>
          <a:bodyPr wrap="square" rtlCol="0">
            <a:spAutoFit/>
          </a:bodyPr>
          <a:lstStyle/>
          <a:p>
            <a:r>
              <a:rPr lang="fr-CA" b="1" dirty="0"/>
              <a:t>En plus de faire vivre les actions précédentes,  les syndicats affiliés mettront en œuvre, avec leurs membres, des actions prévues à l’échelle nationale. Selon la situation à la table de négociation, ces différentes actions pourraient se déployer dans nos milieux. </a:t>
            </a:r>
          </a:p>
        </p:txBody>
      </p:sp>
    </p:spTree>
    <p:extLst>
      <p:ext uri="{BB962C8B-B14F-4D97-AF65-F5344CB8AC3E}">
        <p14:creationId xmlns:p14="http://schemas.microsoft.com/office/powerpoint/2010/main" val="2649730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390164B-AF3F-4144-BB5A-2B208DF32AB6}"/>
              </a:ext>
            </a:extLst>
          </p:cNvPr>
          <p:cNvSpPr>
            <a:spLocks noGrp="1"/>
          </p:cNvSpPr>
          <p:nvPr>
            <p:ph type="title"/>
          </p:nvPr>
        </p:nvSpPr>
        <p:spPr/>
        <p:txBody>
          <a:bodyPr>
            <a:normAutofit/>
          </a:bodyPr>
          <a:lstStyle/>
          <a:p>
            <a:r>
              <a:rPr lang="fr-CA" sz="2000" b="1" dirty="0"/>
              <a:t>phase finale</a:t>
            </a:r>
          </a:p>
        </p:txBody>
      </p:sp>
      <p:sp>
        <p:nvSpPr>
          <p:cNvPr id="3" name="Espace réservé du contenu 2">
            <a:extLst>
              <a:ext uri="{FF2B5EF4-FFF2-40B4-BE49-F238E27FC236}">
                <a16:creationId xmlns:a16="http://schemas.microsoft.com/office/drawing/2014/main" id="{FDAD4B53-1C4B-4D9C-8786-C13F4E60722D}"/>
              </a:ext>
            </a:extLst>
          </p:cNvPr>
          <p:cNvSpPr>
            <a:spLocks noGrp="1"/>
          </p:cNvSpPr>
          <p:nvPr>
            <p:ph idx="1"/>
          </p:nvPr>
        </p:nvSpPr>
        <p:spPr/>
        <p:txBody>
          <a:bodyPr>
            <a:normAutofit/>
          </a:bodyPr>
          <a:lstStyle/>
          <a:p>
            <a:pPr algn="just"/>
            <a:r>
              <a:rPr lang="fr-CA" b="1" dirty="0"/>
              <a:t>Au cours de cette dernière phase, toutes les actions posées précédemment seraient toujours au jeu. Dépendamment du contexte, des actions nationales (organisées par la FPSS, la FSE ou la CSQ) s’ajouteraient pour assurer une visibilité maximale. </a:t>
            </a:r>
          </a:p>
          <a:p>
            <a:pPr algn="just"/>
            <a:r>
              <a:rPr lang="fr-CA" b="1" dirty="0"/>
              <a:t>Évidemment, ce plan d’action sera révisé tout au long de la négociation pour s’ajuster aux besoins et à la conjoncture.</a:t>
            </a:r>
          </a:p>
          <a:p>
            <a:pPr algn="just"/>
            <a:r>
              <a:rPr lang="fr-CA" b="1" dirty="0"/>
              <a:t>Une seconde assemblée sera à prévoir au printemps 2020 pour faire le bilan et pour adopter de nouveaux moyens d’action.</a:t>
            </a:r>
          </a:p>
        </p:txBody>
      </p:sp>
    </p:spTree>
    <p:extLst>
      <p:ext uri="{BB962C8B-B14F-4D97-AF65-F5344CB8AC3E}">
        <p14:creationId xmlns:p14="http://schemas.microsoft.com/office/powerpoint/2010/main" val="650270601"/>
      </p:ext>
    </p:extLst>
  </p:cSld>
  <p:clrMapOvr>
    <a:masterClrMapping/>
  </p:clrMapOvr>
</p:sld>
</file>

<file path=ppt/theme/theme1.xml><?xml version="1.0" encoding="utf-8"?>
<a:theme xmlns:a="http://schemas.openxmlformats.org/drawingml/2006/main" name="Galerie">
  <a:themeElements>
    <a:clrScheme name="Galerie">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e">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e">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3952</TotalTime>
  <Words>676</Words>
  <Application>Microsoft Office PowerPoint</Application>
  <PresentationFormat>Grand écran</PresentationFormat>
  <Paragraphs>61</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Gill Sans MT</vt:lpstr>
      <vt:lpstr>Wingdings</vt:lpstr>
      <vt:lpstr>Galerie</vt:lpstr>
      <vt:lpstr>Négociations sectorielles 2019 </vt:lpstr>
      <vt:lpstr>Paramètres généraux de la mobilisation</vt:lpstr>
      <vt:lpstr> Un plan structuré</vt:lpstr>
      <vt:lpstr>Actions déployées par la FPSS au cours de l’automne 2019</vt:lpstr>
      <vt:lpstr>La phase de déblayage (Hiver 2019-2020)</vt:lpstr>
      <vt:lpstr>La phase d’intensification (printemps 2020)  </vt:lpstr>
      <vt:lpstr>Présentation PowerPoint</vt:lpstr>
      <vt:lpstr>phase finale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Négociations sectorielles 2019</dc:title>
  <dc:creator>Sandra Boudreau</dc:creator>
  <cp:lastModifiedBy>Maude Messier</cp:lastModifiedBy>
  <cp:revision>114</cp:revision>
  <cp:lastPrinted>2019-11-05T17:34:27Z</cp:lastPrinted>
  <dcterms:created xsi:type="dcterms:W3CDTF">2019-10-04T18:26:01Z</dcterms:created>
  <dcterms:modified xsi:type="dcterms:W3CDTF">2019-11-26T16:43:26Z</dcterms:modified>
</cp:coreProperties>
</file>