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4.xml" ContentType="application/vnd.openxmlformats-officedocument.presentationml.notesSlide+xml"/>
  <Override PartName="/ppt/tags/tag41.xml" ContentType="application/vnd.openxmlformats-officedocument.presentationml.tags+xml"/>
  <Override PartName="/ppt/notesSlides/notesSlide15.xml" ContentType="application/vnd.openxmlformats-officedocument.presentationml.notesSlide+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notesSlides/notesSlide1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5" r:id="rId4"/>
    <p:sldMasterId id="2147483909" r:id="rId5"/>
  </p:sldMasterIdLst>
  <p:notesMasterIdLst>
    <p:notesMasterId r:id="rId68"/>
  </p:notesMasterIdLst>
  <p:sldIdLst>
    <p:sldId id="357" r:id="rId6"/>
    <p:sldId id="391" r:id="rId7"/>
    <p:sldId id="388" r:id="rId8"/>
    <p:sldId id="437" r:id="rId9"/>
    <p:sldId id="466" r:id="rId10"/>
    <p:sldId id="438" r:id="rId11"/>
    <p:sldId id="495" r:id="rId12"/>
    <p:sldId id="435" r:id="rId13"/>
    <p:sldId id="404" r:id="rId14"/>
    <p:sldId id="445" r:id="rId15"/>
    <p:sldId id="446" r:id="rId16"/>
    <p:sldId id="447" r:id="rId17"/>
    <p:sldId id="497" r:id="rId18"/>
    <p:sldId id="467" r:id="rId19"/>
    <p:sldId id="452" r:id="rId20"/>
    <p:sldId id="451" r:id="rId21"/>
    <p:sldId id="453" r:id="rId22"/>
    <p:sldId id="454" r:id="rId23"/>
    <p:sldId id="498" r:id="rId24"/>
    <p:sldId id="470" r:id="rId25"/>
    <p:sldId id="496" r:id="rId26"/>
    <p:sldId id="471" r:id="rId27"/>
    <p:sldId id="442" r:id="rId28"/>
    <p:sldId id="280" r:id="rId29"/>
    <p:sldId id="500" r:id="rId30"/>
    <p:sldId id="282" r:id="rId31"/>
    <p:sldId id="283" r:id="rId32"/>
    <p:sldId id="284" r:id="rId33"/>
    <p:sldId id="285" r:id="rId34"/>
    <p:sldId id="286" r:id="rId35"/>
    <p:sldId id="472" r:id="rId36"/>
    <p:sldId id="469" r:id="rId37"/>
    <p:sldId id="499" r:id="rId38"/>
    <p:sldId id="456" r:id="rId39"/>
    <p:sldId id="422" r:id="rId40"/>
    <p:sldId id="426" r:id="rId41"/>
    <p:sldId id="427" r:id="rId42"/>
    <p:sldId id="428" r:id="rId43"/>
    <p:sldId id="457" r:id="rId44"/>
    <p:sldId id="429" r:id="rId45"/>
    <p:sldId id="459" r:id="rId46"/>
    <p:sldId id="460" r:id="rId47"/>
    <p:sldId id="475" r:id="rId48"/>
    <p:sldId id="501" r:id="rId49"/>
    <p:sldId id="476" r:id="rId50"/>
    <p:sldId id="477" r:id="rId51"/>
    <p:sldId id="478" r:id="rId52"/>
    <p:sldId id="479" r:id="rId53"/>
    <p:sldId id="480" r:id="rId54"/>
    <p:sldId id="481" r:id="rId55"/>
    <p:sldId id="483" r:id="rId56"/>
    <p:sldId id="484" r:id="rId57"/>
    <p:sldId id="485" r:id="rId58"/>
    <p:sldId id="486" r:id="rId59"/>
    <p:sldId id="487" r:id="rId60"/>
    <p:sldId id="488" r:id="rId61"/>
    <p:sldId id="489" r:id="rId62"/>
    <p:sldId id="490" r:id="rId63"/>
    <p:sldId id="491" r:id="rId64"/>
    <p:sldId id="493" r:id="rId65"/>
    <p:sldId id="494" r:id="rId66"/>
    <p:sldId id="431" r:id="rId67"/>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27AE15-E3F0-F9BF-ED76-09C99D07C2E2}" name="Frédéric Lavigne" initials="FL" userId="S::Frederic.Lavigne@csn.qc.ca::1d9ec599-75ea-4f72-ac6a-8d5146fa1d1a" providerId="AD"/>
  <p188:author id="{7A2A882C-1E13-C474-2594-5FBC4931884C}" name="Catherine Vigneault" initials="CV" userId="S::Catherine.Vigneault@csn.qc.ca::a271e2a3-6bd3-40b4-8015-f3931acf3b24" providerId="AD"/>
  <p188:author id="{77281C4F-5511-B776-E734-7016DECAE1A8}" name="Pierre-Antoine Harvey" initials="PH" userId="S::harvey.pierre-antoine@lacsq.org::ff5ebd19-7ba9-440c-984c-17751c2061eb" providerId="AD"/>
  <p188:author id="{473BEC5A-8969-8BEB-A433-32FD59F901F4}" name="Philippe Morin" initials="PM" userId="S::Philippe.Morin@csn.qc.ca::f3f564f8-3af2-4530-9864-b5e0de8ef69d" providerId="AD"/>
  <p188:author id="{61C7CB60-8192-E090-402E-1D2C35075C20}" name="Florence Tison" initials="FT" userId="S::tison.florence@lacsq.org::b047d0d2-9952-4fb7-a728-a0131691cd6a" providerId="AD"/>
  <p188:author id="{328C1983-9B72-984F-23E5-DFA011F1A8F3}" name="Denis Curotte" initials="DC" userId="S::curotte.denis@lacsq.org::1e846794-8492-4272-bbe5-a604afc69a55" providerId="AD"/>
  <p188:author id="{87D03D89-3BFD-45C4-365A-936CCAE7699C}" name="Mathieu St-Onge" initials="MS" userId="S::mathieu.st-onge@csn.qc.ca::d9363443-16c8-40a3-b4c9-790135da048b" providerId="AD"/>
  <p188:author id="{C9A28CBA-244E-A0BB-EFF6-51EE55A673B1}" name="Mathieu St-Onge" initials="MSO" userId="S::Mathieu.St-Onge@csn.qc.ca::d9363443-16c8-40a3-b4c9-790135da04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4C6"/>
    <a:srgbClr val="990000"/>
    <a:srgbClr val="A1A4AE"/>
    <a:srgbClr val="E0A016"/>
    <a:srgbClr val="E8A20C"/>
    <a:srgbClr val="EDCE32"/>
    <a:srgbClr val="EDBE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3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282ED32-F573-435F-9739-4EAA7E5999CB}" type="datetimeFigureOut">
              <a:rPr lang="fr-CA" smtClean="0"/>
              <a:t>2024-01-22</a:t>
            </a:fld>
            <a:endParaRPr lang="fr-CA"/>
          </a:p>
        </p:txBody>
      </p:sp>
      <p:sp>
        <p:nvSpPr>
          <p:cNvPr id="4" name="Espace réservé de l'image des diapositives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CA"/>
          </a:p>
        </p:txBody>
      </p:sp>
      <p:sp>
        <p:nvSpPr>
          <p:cNvPr id="5" name="Espace réservé des note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40FCE52-1201-42BF-A98A-94B5DC35CBFF}" type="slidenum">
              <a:rPr lang="fr-CA" smtClean="0"/>
              <a:t>‹N°›</a:t>
            </a:fld>
            <a:endParaRPr lang="fr-CA"/>
          </a:p>
        </p:txBody>
      </p:sp>
    </p:spTree>
    <p:extLst>
      <p:ext uri="{BB962C8B-B14F-4D97-AF65-F5344CB8AC3E}">
        <p14:creationId xmlns:p14="http://schemas.microsoft.com/office/powerpoint/2010/main" val="3660618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1</a:t>
            </a:fld>
            <a:endParaRPr lang="fr-CA"/>
          </a:p>
        </p:txBody>
      </p:sp>
    </p:spTree>
    <p:extLst>
      <p:ext uri="{BB962C8B-B14F-4D97-AF65-F5344CB8AC3E}">
        <p14:creationId xmlns:p14="http://schemas.microsoft.com/office/powerpoint/2010/main" val="3779741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13</a:t>
            </a:fld>
            <a:endParaRPr lang="fr-CA"/>
          </a:p>
        </p:txBody>
      </p:sp>
    </p:spTree>
    <p:extLst>
      <p:ext uri="{BB962C8B-B14F-4D97-AF65-F5344CB8AC3E}">
        <p14:creationId xmlns:p14="http://schemas.microsoft.com/office/powerpoint/2010/main" val="3719424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15</a:t>
            </a:fld>
            <a:endParaRPr lang="fr-CA"/>
          </a:p>
        </p:txBody>
      </p:sp>
    </p:spTree>
    <p:extLst>
      <p:ext uri="{BB962C8B-B14F-4D97-AF65-F5344CB8AC3E}">
        <p14:creationId xmlns:p14="http://schemas.microsoft.com/office/powerpoint/2010/main" val="2385856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16</a:t>
            </a:fld>
            <a:endParaRPr lang="fr-CA"/>
          </a:p>
        </p:txBody>
      </p:sp>
    </p:spTree>
    <p:extLst>
      <p:ext uri="{BB962C8B-B14F-4D97-AF65-F5344CB8AC3E}">
        <p14:creationId xmlns:p14="http://schemas.microsoft.com/office/powerpoint/2010/main" val="1312382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17</a:t>
            </a:fld>
            <a:endParaRPr lang="fr-CA"/>
          </a:p>
        </p:txBody>
      </p:sp>
    </p:spTree>
    <p:extLst>
      <p:ext uri="{BB962C8B-B14F-4D97-AF65-F5344CB8AC3E}">
        <p14:creationId xmlns:p14="http://schemas.microsoft.com/office/powerpoint/2010/main" val="3649465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18</a:t>
            </a:fld>
            <a:endParaRPr lang="fr-CA"/>
          </a:p>
        </p:txBody>
      </p:sp>
    </p:spTree>
    <p:extLst>
      <p:ext uri="{BB962C8B-B14F-4D97-AF65-F5344CB8AC3E}">
        <p14:creationId xmlns:p14="http://schemas.microsoft.com/office/powerpoint/2010/main" val="3055583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19</a:t>
            </a:fld>
            <a:endParaRPr lang="fr-CA"/>
          </a:p>
        </p:txBody>
      </p:sp>
    </p:spTree>
    <p:extLst>
      <p:ext uri="{BB962C8B-B14F-4D97-AF65-F5344CB8AC3E}">
        <p14:creationId xmlns:p14="http://schemas.microsoft.com/office/powerpoint/2010/main" val="4162880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33</a:t>
            </a:fld>
            <a:endParaRPr lang="fr-CA"/>
          </a:p>
        </p:txBody>
      </p:sp>
    </p:spTree>
    <p:extLst>
      <p:ext uri="{BB962C8B-B14F-4D97-AF65-F5344CB8AC3E}">
        <p14:creationId xmlns:p14="http://schemas.microsoft.com/office/powerpoint/2010/main" val="3231653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41</a:t>
            </a:fld>
            <a:endParaRPr lang="fr-CA"/>
          </a:p>
        </p:txBody>
      </p:sp>
    </p:spTree>
    <p:extLst>
      <p:ext uri="{BB962C8B-B14F-4D97-AF65-F5344CB8AC3E}">
        <p14:creationId xmlns:p14="http://schemas.microsoft.com/office/powerpoint/2010/main" val="1071117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2</a:t>
            </a:fld>
            <a:endParaRPr lang="fr-CA"/>
          </a:p>
        </p:txBody>
      </p:sp>
    </p:spTree>
    <p:extLst>
      <p:ext uri="{BB962C8B-B14F-4D97-AF65-F5344CB8AC3E}">
        <p14:creationId xmlns:p14="http://schemas.microsoft.com/office/powerpoint/2010/main" val="405289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defTabSz="933237">
              <a:defRPr/>
            </a:pPr>
            <a:fld id="{F884B100-E5DB-4421-AB57-C171682F4AD3}" type="slidenum">
              <a:rPr lang="fr-CA">
                <a:solidFill>
                  <a:prstClr val="black"/>
                </a:solidFill>
                <a:latin typeface="Calibri" panose="020F0502020204030204"/>
              </a:rPr>
              <a:pPr defTabSz="933237">
                <a:defRPr/>
              </a:pPr>
              <a:t>3</a:t>
            </a:fld>
            <a:endParaRPr lang="fr-CA">
              <a:solidFill>
                <a:prstClr val="black"/>
              </a:solidFill>
              <a:latin typeface="Calibri" panose="020F0502020204030204"/>
            </a:endParaRPr>
          </a:p>
        </p:txBody>
      </p:sp>
    </p:spTree>
    <p:extLst>
      <p:ext uri="{BB962C8B-B14F-4D97-AF65-F5344CB8AC3E}">
        <p14:creationId xmlns:p14="http://schemas.microsoft.com/office/powerpoint/2010/main" val="2024228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6</a:t>
            </a:fld>
            <a:endParaRPr lang="fr-CA"/>
          </a:p>
        </p:txBody>
      </p:sp>
    </p:spTree>
    <p:extLst>
      <p:ext uri="{BB962C8B-B14F-4D97-AF65-F5344CB8AC3E}">
        <p14:creationId xmlns:p14="http://schemas.microsoft.com/office/powerpoint/2010/main" val="1616535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8</a:t>
            </a:fld>
            <a:endParaRPr lang="fr-CA"/>
          </a:p>
        </p:txBody>
      </p:sp>
    </p:spTree>
    <p:extLst>
      <p:ext uri="{BB962C8B-B14F-4D97-AF65-F5344CB8AC3E}">
        <p14:creationId xmlns:p14="http://schemas.microsoft.com/office/powerpoint/2010/main" val="108278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9</a:t>
            </a:fld>
            <a:endParaRPr lang="fr-CA"/>
          </a:p>
        </p:txBody>
      </p:sp>
    </p:spTree>
    <p:extLst>
      <p:ext uri="{BB962C8B-B14F-4D97-AF65-F5344CB8AC3E}">
        <p14:creationId xmlns:p14="http://schemas.microsoft.com/office/powerpoint/2010/main" val="404085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10</a:t>
            </a:fld>
            <a:endParaRPr lang="fr-CA"/>
          </a:p>
        </p:txBody>
      </p:sp>
    </p:spTree>
    <p:extLst>
      <p:ext uri="{BB962C8B-B14F-4D97-AF65-F5344CB8AC3E}">
        <p14:creationId xmlns:p14="http://schemas.microsoft.com/office/powerpoint/2010/main" val="1314318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11</a:t>
            </a:fld>
            <a:endParaRPr lang="fr-CA"/>
          </a:p>
        </p:txBody>
      </p:sp>
    </p:spTree>
    <p:extLst>
      <p:ext uri="{BB962C8B-B14F-4D97-AF65-F5344CB8AC3E}">
        <p14:creationId xmlns:p14="http://schemas.microsoft.com/office/powerpoint/2010/main" val="4200056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884B100-E5DB-4421-AB57-C171682F4AD3}" type="slidenum">
              <a:rPr lang="fr-CA" smtClean="0"/>
              <a:t>12</a:t>
            </a:fld>
            <a:endParaRPr lang="fr-CA"/>
          </a:p>
        </p:txBody>
      </p:sp>
    </p:spTree>
    <p:extLst>
      <p:ext uri="{BB962C8B-B14F-4D97-AF65-F5344CB8AC3E}">
        <p14:creationId xmlns:p14="http://schemas.microsoft.com/office/powerpoint/2010/main" val="1370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B727995-7C1E-43A5-B496-86AF61367A73}" type="datetime1">
              <a:rPr lang="fr-FR" smtClean="0"/>
              <a:t>22/01/2024</a:t>
            </a:fld>
            <a:endParaRPr lang="fr-FR"/>
          </a:p>
        </p:txBody>
      </p:sp>
      <p:sp>
        <p:nvSpPr>
          <p:cNvPr id="5" name="Footer Placeholder 4"/>
          <p:cNvSpPr>
            <a:spLocks noGrp="1"/>
          </p:cNvSpPr>
          <p:nvPr>
            <p:ph type="ftr" sz="quarter" idx="11"/>
          </p:nvPr>
        </p:nvSpPr>
        <p:spPr/>
        <p:txBody>
          <a:bodyPr/>
          <a:lstStyle/>
          <a:p>
            <a:r>
              <a:rPr lang="fr-FR"/>
              <a:t>3</a:t>
            </a:r>
          </a:p>
        </p:txBody>
      </p:sp>
      <p:sp>
        <p:nvSpPr>
          <p:cNvPr id="6" name="Slide Number Placeholder 5"/>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343379452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C5AC7EC-1FEF-4A4A-9F46-4461F120CBB9}" type="datetime1">
              <a:rPr lang="fr-FR" smtClean="0"/>
              <a:t>22/01/2024</a:t>
            </a:fld>
            <a:endParaRPr lang="fr-FR"/>
          </a:p>
        </p:txBody>
      </p:sp>
      <p:sp>
        <p:nvSpPr>
          <p:cNvPr id="5" name="Footer Placeholder 4"/>
          <p:cNvSpPr>
            <a:spLocks noGrp="1"/>
          </p:cNvSpPr>
          <p:nvPr>
            <p:ph type="ftr" sz="quarter" idx="11"/>
          </p:nvPr>
        </p:nvSpPr>
        <p:spPr/>
        <p:txBody>
          <a:bodyPr/>
          <a:lstStyle/>
          <a:p>
            <a:r>
              <a:rPr lang="fr-FR"/>
              <a:t>3</a:t>
            </a:r>
          </a:p>
        </p:txBody>
      </p:sp>
      <p:sp>
        <p:nvSpPr>
          <p:cNvPr id="6" name="Slide Number Placeholder 5"/>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161452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0462ABF-96A8-490F-A2CD-20D024A43C68}" type="datetime1">
              <a:rPr lang="fr-FR" smtClean="0"/>
              <a:t>22/01/2024</a:t>
            </a:fld>
            <a:endParaRPr lang="fr-FR"/>
          </a:p>
        </p:txBody>
      </p:sp>
      <p:sp>
        <p:nvSpPr>
          <p:cNvPr id="5" name="Footer Placeholder 4"/>
          <p:cNvSpPr>
            <a:spLocks noGrp="1"/>
          </p:cNvSpPr>
          <p:nvPr>
            <p:ph type="ftr" sz="quarter" idx="11"/>
          </p:nvPr>
        </p:nvSpPr>
        <p:spPr/>
        <p:txBody>
          <a:bodyPr/>
          <a:lstStyle/>
          <a:p>
            <a:r>
              <a:rPr lang="fr-FR"/>
              <a:t>3</a:t>
            </a:r>
          </a:p>
        </p:txBody>
      </p:sp>
      <p:sp>
        <p:nvSpPr>
          <p:cNvPr id="6" name="Slide Number Placeholder 5"/>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564617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de titre - Disparites">
    <p:bg>
      <p:bgPr>
        <a:gradFill>
          <a:gsLst>
            <a:gs pos="0">
              <a:srgbClr val="2484C6">
                <a:alpha val="20000"/>
              </a:srgbClr>
            </a:gs>
            <a:gs pos="59000">
              <a:srgbClr val="2484C6"/>
            </a:gs>
            <a:gs pos="100000">
              <a:srgbClr val="2484C6"/>
            </a:gs>
          </a:gsLst>
          <a:lin ang="0" scaled="0"/>
        </a:gra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C19ADB7-E093-E3F7-7FCC-36A81F357778}"/>
              </a:ext>
            </a:extLst>
          </p:cNvPr>
          <p:cNvPicPr>
            <a:picLocks noChangeAspect="1"/>
          </p:cNvPicPr>
          <p:nvPr userDrawn="1"/>
        </p:nvPicPr>
        <p:blipFill>
          <a:blip r:embed="rId2"/>
          <a:srcRect/>
          <a:stretch/>
        </p:blipFill>
        <p:spPr>
          <a:xfrm>
            <a:off x="-102387" y="1271785"/>
            <a:ext cx="5582208" cy="4535614"/>
          </a:xfrm>
          <a:prstGeom prst="rect">
            <a:avLst/>
          </a:prstGeom>
        </p:spPr>
      </p:pic>
      <p:sp>
        <p:nvSpPr>
          <p:cNvPr id="4" name="Title 1">
            <a:extLst>
              <a:ext uri="{FF2B5EF4-FFF2-40B4-BE49-F238E27FC236}">
                <a16:creationId xmlns:a16="http://schemas.microsoft.com/office/drawing/2014/main" id="{D07118BF-FE01-A4DA-1BC2-3A134444197F}"/>
              </a:ext>
            </a:extLst>
          </p:cNvPr>
          <p:cNvSpPr>
            <a:spLocks noGrp="1"/>
          </p:cNvSpPr>
          <p:nvPr>
            <p:ph type="ctrTitle"/>
          </p:nvPr>
        </p:nvSpPr>
        <p:spPr>
          <a:xfrm>
            <a:off x="5639644" y="1520728"/>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5" name="Subtitle 2">
            <a:extLst>
              <a:ext uri="{FF2B5EF4-FFF2-40B4-BE49-F238E27FC236}">
                <a16:creationId xmlns:a16="http://schemas.microsoft.com/office/drawing/2014/main" id="{BE4FEFD9-5064-43C0-1493-E66EAEBE3689}"/>
              </a:ext>
            </a:extLst>
          </p:cNvPr>
          <p:cNvSpPr>
            <a:spLocks noGrp="1"/>
          </p:cNvSpPr>
          <p:nvPr>
            <p:ph type="subTitle" idx="1"/>
          </p:nvPr>
        </p:nvSpPr>
        <p:spPr>
          <a:xfrm>
            <a:off x="5639644" y="3563116"/>
            <a:ext cx="6226262" cy="1933492"/>
          </a:xfrm>
        </p:spPr>
        <p:txBody>
          <a:bodyPr>
            <a:normAutofit/>
          </a:bodyPr>
          <a:lstStyle>
            <a:lvl1pPr marL="0" indent="0" algn="l">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6" name="Connecteur droit 5">
            <a:extLst>
              <a:ext uri="{FF2B5EF4-FFF2-40B4-BE49-F238E27FC236}">
                <a16:creationId xmlns:a16="http://schemas.microsoft.com/office/drawing/2014/main" id="{C549081E-86B2-F2F7-EA34-CA01FA9437E6}"/>
              </a:ext>
            </a:extLst>
          </p:cNvPr>
          <p:cNvCxnSpPr/>
          <p:nvPr userDrawn="1"/>
        </p:nvCxnSpPr>
        <p:spPr>
          <a:xfrm>
            <a:off x="5639646" y="3396676"/>
            <a:ext cx="46546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108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seul - Disparites">
    <p:bg>
      <p:bgPr>
        <a:solidFill>
          <a:srgbClr val="2484C6">
            <a:alpha val="20000"/>
          </a:srgbClr>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0C11B1C-DE36-3123-D201-B53803772177}"/>
              </a:ext>
            </a:extLst>
          </p:cNvPr>
          <p:cNvSpPr>
            <a:spLocks noGrp="1"/>
          </p:cNvSpPr>
          <p:nvPr>
            <p:ph type="sldNum" sz="quarter" idx="12"/>
          </p:nvPr>
        </p:nvSpPr>
        <p:spPr>
          <a:xfrm>
            <a:off x="11429516" y="6095835"/>
            <a:ext cx="571476" cy="571485"/>
          </a:xfrm>
          <a:solidFill>
            <a:srgbClr val="2484C6"/>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24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D3EA48A1-E641-C431-F8B7-60A596A3E995}"/>
              </a:ext>
            </a:extLst>
          </p:cNvPr>
          <p:cNvSpPr>
            <a:spLocks noGrp="1"/>
          </p:cNvSpPr>
          <p:nvPr>
            <p:ph idx="1"/>
          </p:nvPr>
        </p:nvSpPr>
        <p:spPr>
          <a:xfrm>
            <a:off x="578722" y="1741925"/>
            <a:ext cx="11138026" cy="47804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61726347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 Conditions">
    <p:bg>
      <p:bgPr>
        <a:gradFill>
          <a:gsLst>
            <a:gs pos="0">
              <a:srgbClr val="F04E23">
                <a:alpha val="20000"/>
              </a:srgbClr>
            </a:gs>
            <a:gs pos="60000">
              <a:srgbClr val="F04E23"/>
            </a:gs>
            <a:gs pos="100000">
              <a:srgbClr val="F04E23"/>
            </a:gs>
          </a:gsLst>
          <a:lin ang="0" scaled="0"/>
        </a:gra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C19ADB7-E093-E3F7-7FCC-36A81F357778}"/>
              </a:ext>
            </a:extLst>
          </p:cNvPr>
          <p:cNvPicPr>
            <a:picLocks noChangeAspect="1"/>
          </p:cNvPicPr>
          <p:nvPr userDrawn="1"/>
        </p:nvPicPr>
        <p:blipFill>
          <a:blip r:embed="rId2"/>
          <a:srcRect/>
          <a:stretch/>
        </p:blipFill>
        <p:spPr>
          <a:xfrm>
            <a:off x="-458386" y="543280"/>
            <a:ext cx="5761345" cy="5761433"/>
          </a:xfrm>
          <a:prstGeom prst="rect">
            <a:avLst/>
          </a:prstGeom>
        </p:spPr>
      </p:pic>
      <p:sp>
        <p:nvSpPr>
          <p:cNvPr id="4" name="Title 1">
            <a:extLst>
              <a:ext uri="{FF2B5EF4-FFF2-40B4-BE49-F238E27FC236}">
                <a16:creationId xmlns:a16="http://schemas.microsoft.com/office/drawing/2014/main" id="{D07118BF-FE01-A4DA-1BC2-3A134444197F}"/>
              </a:ext>
            </a:extLst>
          </p:cNvPr>
          <p:cNvSpPr>
            <a:spLocks noGrp="1"/>
          </p:cNvSpPr>
          <p:nvPr>
            <p:ph type="ctrTitle"/>
          </p:nvPr>
        </p:nvSpPr>
        <p:spPr>
          <a:xfrm>
            <a:off x="5215217" y="1520728"/>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5" name="Subtitle 2">
            <a:extLst>
              <a:ext uri="{FF2B5EF4-FFF2-40B4-BE49-F238E27FC236}">
                <a16:creationId xmlns:a16="http://schemas.microsoft.com/office/drawing/2014/main" id="{BE4FEFD9-5064-43C0-1493-E66EAEBE3689}"/>
              </a:ext>
            </a:extLst>
          </p:cNvPr>
          <p:cNvSpPr>
            <a:spLocks noGrp="1"/>
          </p:cNvSpPr>
          <p:nvPr>
            <p:ph type="subTitle" idx="1"/>
          </p:nvPr>
        </p:nvSpPr>
        <p:spPr>
          <a:xfrm>
            <a:off x="5215217" y="3563116"/>
            <a:ext cx="6226262" cy="1933492"/>
          </a:xfrm>
        </p:spPr>
        <p:txBody>
          <a:bodyPr>
            <a:normAutofit/>
          </a:bodyPr>
          <a:lstStyle>
            <a:lvl1pPr marL="0" indent="0" algn="l">
              <a:lnSpc>
                <a:spcPct val="100000"/>
              </a:lnSpc>
              <a:buNone/>
              <a:defRPr sz="2117">
                <a:solidFill>
                  <a:schemeClr val="bg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6" name="Connecteur droit 5">
            <a:extLst>
              <a:ext uri="{FF2B5EF4-FFF2-40B4-BE49-F238E27FC236}">
                <a16:creationId xmlns:a16="http://schemas.microsoft.com/office/drawing/2014/main" id="{C549081E-86B2-F2F7-EA34-CA01FA9437E6}"/>
              </a:ext>
            </a:extLst>
          </p:cNvPr>
          <p:cNvCxnSpPr/>
          <p:nvPr userDrawn="1"/>
        </p:nvCxnSpPr>
        <p:spPr>
          <a:xfrm>
            <a:off x="5215219" y="3396676"/>
            <a:ext cx="465463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203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de section - Original">
    <p:bg>
      <p:bgPr>
        <a:solidFill>
          <a:srgbClr val="00BF9A">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00BF9A"/>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00BF9A"/>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269171982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de section - Salaire">
    <p:bg>
      <p:bgPr>
        <a:solidFill>
          <a:srgbClr val="FBB042">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FBB042"/>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FBB042"/>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219267379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de section - Conditions">
    <p:bg>
      <p:bgPr>
        <a:solidFill>
          <a:srgbClr val="F04E23">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F04E23"/>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F04E23"/>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317494275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de section - Retraite">
    <p:bg>
      <p:bgPr>
        <a:solidFill>
          <a:srgbClr val="A7BE39">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A7BE39"/>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A7BE39"/>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366803721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de section - Parentaux">
    <p:bg>
      <p:bgPr>
        <a:solidFill>
          <a:srgbClr val="822A85">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822A85"/>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822A85"/>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230646793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CD12700-699E-43AC-A622-878D3C0CF85D}" type="datetime1">
              <a:rPr lang="fr-FR" smtClean="0"/>
              <a:t>22/01/2024</a:t>
            </a:fld>
            <a:endParaRPr lang="fr-FR"/>
          </a:p>
        </p:txBody>
      </p:sp>
      <p:sp>
        <p:nvSpPr>
          <p:cNvPr id="5" name="Footer Placeholder 4"/>
          <p:cNvSpPr>
            <a:spLocks noGrp="1"/>
          </p:cNvSpPr>
          <p:nvPr>
            <p:ph type="ftr" sz="quarter" idx="11"/>
          </p:nvPr>
        </p:nvSpPr>
        <p:spPr/>
        <p:txBody>
          <a:bodyPr/>
          <a:lstStyle/>
          <a:p>
            <a:r>
              <a:rPr lang="fr-FR"/>
              <a:t>3</a:t>
            </a:r>
          </a:p>
        </p:txBody>
      </p:sp>
      <p:sp>
        <p:nvSpPr>
          <p:cNvPr id="6" name="Slide Number Placeholder 5"/>
          <p:cNvSpPr>
            <a:spLocks noGrp="1"/>
          </p:cNvSpPr>
          <p:nvPr>
            <p:ph type="sldNum" sz="quarter" idx="12"/>
          </p:nvPr>
        </p:nvSpPr>
        <p:spPr/>
        <p:txBody>
          <a:bodyPr/>
          <a:lstStyle/>
          <a:p>
            <a:fld id="{DF35AEC5-E996-0243-BC29-190F9F3BD6DD}" type="slidenum">
              <a:rPr lang="fr-FR" smtClean="0"/>
              <a:t>‹N°›</a:t>
            </a:fld>
            <a:endParaRPr lang="fr-FR"/>
          </a:p>
        </p:txBody>
      </p:sp>
      <p:sp>
        <p:nvSpPr>
          <p:cNvPr id="7" name="Rectangle 6">
            <a:extLst>
              <a:ext uri="{FF2B5EF4-FFF2-40B4-BE49-F238E27FC236}">
                <a16:creationId xmlns:a16="http://schemas.microsoft.com/office/drawing/2014/main" id="{0A045D3D-518A-CF0F-67BF-FB2F78A80F6E}"/>
              </a:ext>
            </a:extLst>
          </p:cNvPr>
          <p:cNvSpPr/>
          <p:nvPr userDrawn="1"/>
        </p:nvSpPr>
        <p:spPr>
          <a:xfrm>
            <a:off x="0" y="0"/>
            <a:ext cx="650240" cy="6858000"/>
          </a:xfrm>
          <a:prstGeom prst="rect">
            <a:avLst/>
          </a:prstGeom>
          <a:solidFill>
            <a:srgbClr val="00B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469E7260-60E6-47C4-9405-A799CFE6D3A2}"/>
              </a:ext>
            </a:extLst>
          </p:cNvPr>
          <p:cNvPicPr>
            <a:picLocks noChangeAspect="1"/>
          </p:cNvPicPr>
          <p:nvPr userDrawn="1"/>
        </p:nvPicPr>
        <p:blipFill>
          <a:blip r:embed="rId2"/>
          <a:stretch>
            <a:fillRect/>
          </a:stretch>
        </p:blipFill>
        <p:spPr>
          <a:xfrm>
            <a:off x="0" y="367823"/>
            <a:ext cx="650240" cy="890468"/>
          </a:xfrm>
          <a:prstGeom prst="rect">
            <a:avLst/>
          </a:prstGeom>
        </p:spPr>
      </p:pic>
    </p:spTree>
    <p:extLst>
      <p:ext uri="{BB962C8B-B14F-4D97-AF65-F5344CB8AC3E}">
        <p14:creationId xmlns:p14="http://schemas.microsoft.com/office/powerpoint/2010/main" val="230197552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de section - Disparites">
    <p:bg>
      <p:bgPr>
        <a:solidFill>
          <a:srgbClr val="2484C6">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2484C6"/>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2484C6"/>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211879732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de section - Assurances">
    <p:bg>
      <p:bgPr>
        <a:solidFill>
          <a:srgbClr val="C95784">
            <a:alpha val="20000"/>
          </a:srgb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rgbClr val="C95784"/>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rgbClr val="C95784"/>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20" y="6027923"/>
            <a:ext cx="1406500" cy="704100"/>
          </a:xfrm>
          <a:prstGeom prst="rect">
            <a:avLst/>
          </a:prstGeom>
        </p:spPr>
      </p:pic>
    </p:spTree>
    <p:extLst>
      <p:ext uri="{BB962C8B-B14F-4D97-AF65-F5344CB8AC3E}">
        <p14:creationId xmlns:p14="http://schemas.microsoft.com/office/powerpoint/2010/main" val="10533607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de section - Noir et blanc">
    <p:bg>
      <p:bgPr>
        <a:solidFill>
          <a:schemeClr val="bg1">
            <a:alpha val="2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9CBCB8A-7BF1-3CD5-2B2B-1063AFFD11D8}"/>
              </a:ext>
            </a:extLst>
          </p:cNvPr>
          <p:cNvSpPr>
            <a:spLocks noGrp="1"/>
          </p:cNvSpPr>
          <p:nvPr>
            <p:ph type="ctrTitle"/>
          </p:nvPr>
        </p:nvSpPr>
        <p:spPr>
          <a:xfrm>
            <a:off x="2983362" y="1700595"/>
            <a:ext cx="6226262" cy="1728404"/>
          </a:xfrm>
          <a:solidFill>
            <a:schemeClr val="tx1"/>
          </a:solidFill>
        </p:spPr>
        <p:txBody>
          <a:bodyPr lIns="72000" tIns="108000" rIns="72000" bIns="36000" anchor="b">
            <a:spAutoFit/>
          </a:bodyPr>
          <a:lstStyle>
            <a:lvl1pPr algn="ctr">
              <a:defRPr sz="5715">
                <a:solidFill>
                  <a:schemeClr val="bg1"/>
                </a:solidFill>
              </a:defRPr>
            </a:lvl1pPr>
          </a:lstStyle>
          <a:p>
            <a:r>
              <a:rPr lang="fr-FR"/>
              <a:t>Modifiez le style du titre</a:t>
            </a:r>
            <a:endParaRPr lang="en-US"/>
          </a:p>
        </p:txBody>
      </p:sp>
      <p:sp>
        <p:nvSpPr>
          <p:cNvPr id="8" name="Subtitle 2">
            <a:extLst>
              <a:ext uri="{FF2B5EF4-FFF2-40B4-BE49-F238E27FC236}">
                <a16:creationId xmlns:a16="http://schemas.microsoft.com/office/drawing/2014/main" id="{D15710C2-ED52-7FCD-0A31-49B03D1EF337}"/>
              </a:ext>
            </a:extLst>
          </p:cNvPr>
          <p:cNvSpPr>
            <a:spLocks noGrp="1"/>
          </p:cNvSpPr>
          <p:nvPr>
            <p:ph type="subTitle" idx="1"/>
          </p:nvPr>
        </p:nvSpPr>
        <p:spPr>
          <a:xfrm>
            <a:off x="2982869" y="3742983"/>
            <a:ext cx="6226262" cy="1933492"/>
          </a:xfrm>
        </p:spPr>
        <p:txBody>
          <a:bodyPr>
            <a:normAutofit/>
          </a:bodyPr>
          <a:lstStyle>
            <a:lvl1pPr marL="0" indent="0" algn="l">
              <a:lnSpc>
                <a:spcPct val="100000"/>
              </a:lnSpc>
              <a:buNone/>
              <a:defRPr sz="2117">
                <a:solidFill>
                  <a:schemeClr val="tx1"/>
                </a:solidFill>
              </a:defRPr>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FR"/>
              <a:t>Modifiez le style des sous-titres du masque</a:t>
            </a:r>
            <a:endParaRPr lang="en-US"/>
          </a:p>
        </p:txBody>
      </p:sp>
      <p:cxnSp>
        <p:nvCxnSpPr>
          <p:cNvPr id="9" name="Connecteur droit 8">
            <a:extLst>
              <a:ext uri="{FF2B5EF4-FFF2-40B4-BE49-F238E27FC236}">
                <a16:creationId xmlns:a16="http://schemas.microsoft.com/office/drawing/2014/main" id="{08A892CC-DFFD-A42A-6B5A-C7D32BCA9B0E}"/>
              </a:ext>
            </a:extLst>
          </p:cNvPr>
          <p:cNvCxnSpPr/>
          <p:nvPr userDrawn="1"/>
        </p:nvCxnSpPr>
        <p:spPr>
          <a:xfrm>
            <a:off x="2982870" y="3576543"/>
            <a:ext cx="46546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15811846-3F89-CF15-FD3E-31650935740B}"/>
              </a:ext>
            </a:extLst>
          </p:cNvPr>
          <p:cNvPicPr>
            <a:picLocks noChangeAspect="1"/>
          </p:cNvPicPr>
          <p:nvPr userDrawn="1"/>
        </p:nvPicPr>
        <p:blipFill>
          <a:blip r:embed="rId2"/>
          <a:srcRect/>
          <a:stretch/>
        </p:blipFill>
        <p:spPr>
          <a:xfrm>
            <a:off x="10644000" y="6027923"/>
            <a:ext cx="1406540" cy="704100"/>
          </a:xfrm>
          <a:prstGeom prst="rect">
            <a:avLst/>
          </a:prstGeom>
        </p:spPr>
      </p:pic>
    </p:spTree>
    <p:extLst>
      <p:ext uri="{BB962C8B-B14F-4D97-AF65-F5344CB8AC3E}">
        <p14:creationId xmlns:p14="http://schemas.microsoft.com/office/powerpoint/2010/main" val="186065618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ux contenus - Original">
    <p:bg>
      <p:bgPr>
        <a:solidFill>
          <a:srgbClr val="00BF9A">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00B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B4E1D578-DB95-9383-FE98-90C8FC4C347A}"/>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E17CAA5F-4251-2F11-CD65-956933F8C8B2}"/>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3" name="Connecteur droit 12">
            <a:extLst>
              <a:ext uri="{FF2B5EF4-FFF2-40B4-BE49-F238E27FC236}">
                <a16:creationId xmlns:a16="http://schemas.microsoft.com/office/drawing/2014/main" id="{E6B4F918-34A4-F07C-F1D6-BDC74B980B8B}"/>
              </a:ext>
            </a:extLst>
          </p:cNvPr>
          <p:cNvCxnSpPr>
            <a:cxnSpLocks/>
          </p:cNvCxnSpPr>
          <p:nvPr userDrawn="1"/>
        </p:nvCxnSpPr>
        <p:spPr>
          <a:xfrm>
            <a:off x="6096000" y="1664468"/>
            <a:ext cx="0" cy="4161170"/>
          </a:xfrm>
          <a:prstGeom prst="line">
            <a:avLst/>
          </a:prstGeom>
          <a:ln w="19050">
            <a:solidFill>
              <a:srgbClr val="00BF9A"/>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77B72DAC-4C7B-8B48-A99B-7AB92773DAEE}"/>
              </a:ext>
            </a:extLst>
          </p:cNvPr>
          <p:cNvPicPr>
            <a:picLocks noChangeAspect="1"/>
          </p:cNvPicPr>
          <p:nvPr userDrawn="1"/>
        </p:nvPicPr>
        <p:blipFill>
          <a:blip r:embed="rId3"/>
          <a:srcRect/>
          <a:stretch/>
        </p:blipFill>
        <p:spPr>
          <a:xfrm>
            <a:off x="9880050" y="6027923"/>
            <a:ext cx="1406500" cy="704100"/>
          </a:xfrm>
          <a:prstGeom prst="rect">
            <a:avLst/>
          </a:prstGeom>
        </p:spPr>
      </p:pic>
      <p:sp>
        <p:nvSpPr>
          <p:cNvPr id="12" name="Slide Number Placeholder 5">
            <a:extLst>
              <a:ext uri="{FF2B5EF4-FFF2-40B4-BE49-F238E27FC236}">
                <a16:creationId xmlns:a16="http://schemas.microsoft.com/office/drawing/2014/main" id="{0BFE5D15-DA33-0801-3727-76A5A6196CB6}"/>
              </a:ext>
            </a:extLst>
          </p:cNvPr>
          <p:cNvSpPr>
            <a:spLocks noGrp="1"/>
          </p:cNvSpPr>
          <p:nvPr>
            <p:ph type="sldNum" sz="quarter" idx="12"/>
          </p:nvPr>
        </p:nvSpPr>
        <p:spPr>
          <a:xfrm>
            <a:off x="11429516" y="6095835"/>
            <a:ext cx="571476" cy="571485"/>
          </a:xfrm>
          <a:solidFill>
            <a:srgbClr val="00BF9A"/>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14" name="Image 13">
            <a:extLst>
              <a:ext uri="{FF2B5EF4-FFF2-40B4-BE49-F238E27FC236}">
                <a16:creationId xmlns:a16="http://schemas.microsoft.com/office/drawing/2014/main" id="{82342B11-7136-109D-CF32-1503A4E0BB70}"/>
              </a:ext>
            </a:extLst>
          </p:cNvPr>
          <p:cNvPicPr>
            <a:picLocks noChangeAspect="1"/>
          </p:cNvPicPr>
          <p:nvPr userDrawn="1"/>
        </p:nvPicPr>
        <p:blipFill>
          <a:blip r:embed="rId4"/>
          <a:srcRect/>
          <a:stretch/>
        </p:blipFill>
        <p:spPr>
          <a:xfrm>
            <a:off x="4777" y="5902601"/>
            <a:ext cx="1800369" cy="955399"/>
          </a:xfrm>
          <a:prstGeom prst="rect">
            <a:avLst/>
          </a:prstGeom>
        </p:spPr>
      </p:pic>
      <p:pic>
        <p:nvPicPr>
          <p:cNvPr id="15" name="Image 14">
            <a:extLst>
              <a:ext uri="{FF2B5EF4-FFF2-40B4-BE49-F238E27FC236}">
                <a16:creationId xmlns:a16="http://schemas.microsoft.com/office/drawing/2014/main" id="{F2D8D680-A758-FE2D-10B6-898A150C81B1}"/>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105889832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ux contenus - Salaire">
    <p:bg>
      <p:bgPr>
        <a:solidFill>
          <a:srgbClr val="FBB042">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rgbClr val="FBB042"/>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FBB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34D3E0D2-28FA-CA02-DF9B-E82A36238F2D}"/>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86A31CEB-C950-C11C-0ACA-78F60B0556BE}"/>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FFB8AEA0-4DC9-D482-BB97-A0235345315D}"/>
              </a:ext>
            </a:extLst>
          </p:cNvPr>
          <p:cNvCxnSpPr>
            <a:cxnSpLocks/>
          </p:cNvCxnSpPr>
          <p:nvPr userDrawn="1"/>
        </p:nvCxnSpPr>
        <p:spPr>
          <a:xfrm>
            <a:off x="6096000" y="1664468"/>
            <a:ext cx="0" cy="4161170"/>
          </a:xfrm>
          <a:prstGeom prst="line">
            <a:avLst/>
          </a:prstGeom>
          <a:ln w="19050">
            <a:solidFill>
              <a:srgbClr val="FBB042"/>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8EF18103-70DC-EDEB-376B-1F21C8286900}"/>
              </a:ext>
            </a:extLst>
          </p:cNvPr>
          <p:cNvPicPr>
            <a:picLocks noChangeAspect="1"/>
          </p:cNvPicPr>
          <p:nvPr userDrawn="1"/>
        </p:nvPicPr>
        <p:blipFill>
          <a:blip r:embed="rId3"/>
          <a:srcRect/>
          <a:stretch/>
        </p:blipFill>
        <p:spPr>
          <a:xfrm>
            <a:off x="9880050" y="6027923"/>
            <a:ext cx="1406500" cy="704100"/>
          </a:xfrm>
          <a:prstGeom prst="rect">
            <a:avLst/>
          </a:prstGeom>
        </p:spPr>
      </p:pic>
      <p:pic>
        <p:nvPicPr>
          <p:cNvPr id="13" name="Image 12">
            <a:extLst>
              <a:ext uri="{FF2B5EF4-FFF2-40B4-BE49-F238E27FC236}">
                <a16:creationId xmlns:a16="http://schemas.microsoft.com/office/drawing/2014/main" id="{26458696-5BBC-A7A8-1F46-E354EF7B5FFB}"/>
              </a:ext>
            </a:extLst>
          </p:cNvPr>
          <p:cNvPicPr>
            <a:picLocks noChangeAspect="1"/>
          </p:cNvPicPr>
          <p:nvPr userDrawn="1"/>
        </p:nvPicPr>
        <p:blipFill>
          <a:blip r:embed="rId4"/>
          <a:srcRect/>
          <a:stretch/>
        </p:blipFill>
        <p:spPr>
          <a:xfrm>
            <a:off x="4777" y="5902601"/>
            <a:ext cx="1800369" cy="955399"/>
          </a:xfrm>
          <a:prstGeom prst="rect">
            <a:avLst/>
          </a:prstGeom>
        </p:spPr>
      </p:pic>
      <p:pic>
        <p:nvPicPr>
          <p:cNvPr id="14" name="Image 13">
            <a:extLst>
              <a:ext uri="{FF2B5EF4-FFF2-40B4-BE49-F238E27FC236}">
                <a16:creationId xmlns:a16="http://schemas.microsoft.com/office/drawing/2014/main" id="{90EB8AB9-2496-F201-E4AA-FFF42B53D7D9}"/>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108801233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eux contenus - Conditions">
    <p:bg>
      <p:bgPr>
        <a:solidFill>
          <a:srgbClr val="F04E23">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rgbClr val="F04E23"/>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F04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3CE0FAAE-D838-732C-8B6A-B49E2B906C4A}"/>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D2344466-B5C5-95F3-36F5-D031EAB3A004}"/>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F8FEA0CD-A033-7E71-F323-499C1BBA7A34}"/>
              </a:ext>
            </a:extLst>
          </p:cNvPr>
          <p:cNvCxnSpPr>
            <a:cxnSpLocks/>
          </p:cNvCxnSpPr>
          <p:nvPr userDrawn="1"/>
        </p:nvCxnSpPr>
        <p:spPr>
          <a:xfrm>
            <a:off x="6096000" y="1664468"/>
            <a:ext cx="0" cy="4161170"/>
          </a:xfrm>
          <a:prstGeom prst="line">
            <a:avLst/>
          </a:prstGeom>
          <a:ln w="19050">
            <a:solidFill>
              <a:srgbClr val="F04E23"/>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58A4AAFF-5FE6-7811-CBE7-997A1B5BF277}"/>
              </a:ext>
            </a:extLst>
          </p:cNvPr>
          <p:cNvPicPr>
            <a:picLocks noChangeAspect="1"/>
          </p:cNvPicPr>
          <p:nvPr userDrawn="1"/>
        </p:nvPicPr>
        <p:blipFill>
          <a:blip r:embed="rId3"/>
          <a:srcRect/>
          <a:stretch/>
        </p:blipFill>
        <p:spPr>
          <a:xfrm>
            <a:off x="9880050" y="6027923"/>
            <a:ext cx="1406500" cy="704100"/>
          </a:xfrm>
          <a:prstGeom prst="rect">
            <a:avLst/>
          </a:prstGeom>
        </p:spPr>
      </p:pic>
      <p:pic>
        <p:nvPicPr>
          <p:cNvPr id="13" name="Image 12">
            <a:extLst>
              <a:ext uri="{FF2B5EF4-FFF2-40B4-BE49-F238E27FC236}">
                <a16:creationId xmlns:a16="http://schemas.microsoft.com/office/drawing/2014/main" id="{1F99FD6D-71D1-E6B6-05FD-01D6E5EB14B3}"/>
              </a:ext>
            </a:extLst>
          </p:cNvPr>
          <p:cNvPicPr>
            <a:picLocks noChangeAspect="1"/>
          </p:cNvPicPr>
          <p:nvPr userDrawn="1"/>
        </p:nvPicPr>
        <p:blipFill>
          <a:blip r:embed="rId4"/>
          <a:srcRect/>
          <a:stretch/>
        </p:blipFill>
        <p:spPr>
          <a:xfrm>
            <a:off x="4778" y="5902601"/>
            <a:ext cx="1800367" cy="955398"/>
          </a:xfrm>
          <a:prstGeom prst="rect">
            <a:avLst/>
          </a:prstGeom>
        </p:spPr>
      </p:pic>
      <p:pic>
        <p:nvPicPr>
          <p:cNvPr id="14" name="Image 13">
            <a:extLst>
              <a:ext uri="{FF2B5EF4-FFF2-40B4-BE49-F238E27FC236}">
                <a16:creationId xmlns:a16="http://schemas.microsoft.com/office/drawing/2014/main" id="{FA8CF1CF-0017-B833-E6DB-FDBCA8E11EBF}"/>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257187168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ux contenus - Retraite">
    <p:bg>
      <p:bgPr>
        <a:solidFill>
          <a:srgbClr val="A7BE39">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rgbClr val="A7BE39"/>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A7B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C7DBC0D8-B8EC-06BB-389F-F88F4732950C}"/>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72062CCA-7202-AB03-F54B-98978FC83A58}"/>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FAB6A525-E575-D49D-0978-8BB67F6B25C6}"/>
              </a:ext>
            </a:extLst>
          </p:cNvPr>
          <p:cNvCxnSpPr>
            <a:cxnSpLocks/>
          </p:cNvCxnSpPr>
          <p:nvPr userDrawn="1"/>
        </p:nvCxnSpPr>
        <p:spPr>
          <a:xfrm>
            <a:off x="6096000" y="1664468"/>
            <a:ext cx="0" cy="4161170"/>
          </a:xfrm>
          <a:prstGeom prst="line">
            <a:avLst/>
          </a:prstGeom>
          <a:ln w="19050">
            <a:solidFill>
              <a:srgbClr val="A7BE39"/>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EF9301BD-97FA-CAF3-674C-D65283315FA8}"/>
              </a:ext>
            </a:extLst>
          </p:cNvPr>
          <p:cNvPicPr>
            <a:picLocks noChangeAspect="1"/>
          </p:cNvPicPr>
          <p:nvPr userDrawn="1"/>
        </p:nvPicPr>
        <p:blipFill>
          <a:blip r:embed="rId3"/>
          <a:srcRect/>
          <a:stretch/>
        </p:blipFill>
        <p:spPr>
          <a:xfrm>
            <a:off x="9880050" y="6027923"/>
            <a:ext cx="1406500" cy="704100"/>
          </a:xfrm>
          <a:prstGeom prst="rect">
            <a:avLst/>
          </a:prstGeom>
        </p:spPr>
      </p:pic>
      <p:pic>
        <p:nvPicPr>
          <p:cNvPr id="13" name="Image 12">
            <a:extLst>
              <a:ext uri="{FF2B5EF4-FFF2-40B4-BE49-F238E27FC236}">
                <a16:creationId xmlns:a16="http://schemas.microsoft.com/office/drawing/2014/main" id="{09B67655-B32E-77DC-4B12-E3FF00702E74}"/>
              </a:ext>
            </a:extLst>
          </p:cNvPr>
          <p:cNvPicPr>
            <a:picLocks noChangeAspect="1"/>
          </p:cNvPicPr>
          <p:nvPr userDrawn="1"/>
        </p:nvPicPr>
        <p:blipFill>
          <a:blip r:embed="rId4"/>
          <a:srcRect/>
          <a:stretch/>
        </p:blipFill>
        <p:spPr>
          <a:xfrm>
            <a:off x="4778" y="5902601"/>
            <a:ext cx="1800367" cy="955398"/>
          </a:xfrm>
          <a:prstGeom prst="rect">
            <a:avLst/>
          </a:prstGeom>
        </p:spPr>
      </p:pic>
      <p:pic>
        <p:nvPicPr>
          <p:cNvPr id="14" name="Image 13">
            <a:extLst>
              <a:ext uri="{FF2B5EF4-FFF2-40B4-BE49-F238E27FC236}">
                <a16:creationId xmlns:a16="http://schemas.microsoft.com/office/drawing/2014/main" id="{5F9B589C-CC1F-1767-81D7-37C0F2E90896}"/>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239644915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ux contenus - Parentaux">
    <p:bg>
      <p:bgPr>
        <a:solidFill>
          <a:srgbClr val="822A85">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rgbClr val="822A85"/>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822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ACE0BBC4-3738-6BE7-207C-4031C3788B2E}"/>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69E528A8-3FF4-F02A-CBB9-4526BC5B8061}"/>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77CBA1F5-9B24-3613-9384-97DCEA0ACF80}"/>
              </a:ext>
            </a:extLst>
          </p:cNvPr>
          <p:cNvCxnSpPr>
            <a:cxnSpLocks/>
          </p:cNvCxnSpPr>
          <p:nvPr userDrawn="1"/>
        </p:nvCxnSpPr>
        <p:spPr>
          <a:xfrm>
            <a:off x="6096000" y="1664468"/>
            <a:ext cx="0" cy="4161170"/>
          </a:xfrm>
          <a:prstGeom prst="line">
            <a:avLst/>
          </a:prstGeom>
          <a:ln w="19050">
            <a:solidFill>
              <a:srgbClr val="822A85"/>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06BD95FD-6FA2-089B-B1A7-930DF78D9165}"/>
              </a:ext>
            </a:extLst>
          </p:cNvPr>
          <p:cNvPicPr>
            <a:picLocks noChangeAspect="1"/>
          </p:cNvPicPr>
          <p:nvPr userDrawn="1"/>
        </p:nvPicPr>
        <p:blipFill>
          <a:blip r:embed="rId3"/>
          <a:srcRect/>
          <a:stretch/>
        </p:blipFill>
        <p:spPr>
          <a:xfrm>
            <a:off x="9880050" y="6027923"/>
            <a:ext cx="1406500" cy="704100"/>
          </a:xfrm>
          <a:prstGeom prst="rect">
            <a:avLst/>
          </a:prstGeom>
        </p:spPr>
      </p:pic>
      <p:pic>
        <p:nvPicPr>
          <p:cNvPr id="13" name="Image 12">
            <a:extLst>
              <a:ext uri="{FF2B5EF4-FFF2-40B4-BE49-F238E27FC236}">
                <a16:creationId xmlns:a16="http://schemas.microsoft.com/office/drawing/2014/main" id="{52E788F5-35D5-CDB2-578D-27914215C54B}"/>
              </a:ext>
            </a:extLst>
          </p:cNvPr>
          <p:cNvPicPr>
            <a:picLocks noChangeAspect="1"/>
          </p:cNvPicPr>
          <p:nvPr userDrawn="1"/>
        </p:nvPicPr>
        <p:blipFill>
          <a:blip r:embed="rId4"/>
          <a:srcRect/>
          <a:stretch/>
        </p:blipFill>
        <p:spPr>
          <a:xfrm>
            <a:off x="4779" y="5902601"/>
            <a:ext cx="1800365" cy="955397"/>
          </a:xfrm>
          <a:prstGeom prst="rect">
            <a:avLst/>
          </a:prstGeom>
        </p:spPr>
      </p:pic>
      <p:pic>
        <p:nvPicPr>
          <p:cNvPr id="14" name="Image 13">
            <a:extLst>
              <a:ext uri="{FF2B5EF4-FFF2-40B4-BE49-F238E27FC236}">
                <a16:creationId xmlns:a16="http://schemas.microsoft.com/office/drawing/2014/main" id="{8D2BC502-C090-BDE2-7697-96FDB32A662A}"/>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158750719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ux contenus - Disparites">
    <p:bg>
      <p:bgPr>
        <a:solidFill>
          <a:srgbClr val="2484C6">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rgbClr val="2484C6"/>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248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5A3BFF37-E575-D5A0-2857-A6B9CB9F377E}"/>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3AA02FF5-DDF5-A02B-2096-3F4027DBA78D}"/>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458F6BDE-105A-94D2-A0DB-D9F044AC66A9}"/>
              </a:ext>
            </a:extLst>
          </p:cNvPr>
          <p:cNvCxnSpPr>
            <a:cxnSpLocks/>
          </p:cNvCxnSpPr>
          <p:nvPr userDrawn="1"/>
        </p:nvCxnSpPr>
        <p:spPr>
          <a:xfrm>
            <a:off x="6096000" y="1664468"/>
            <a:ext cx="0" cy="4161170"/>
          </a:xfrm>
          <a:prstGeom prst="line">
            <a:avLst/>
          </a:prstGeom>
          <a:ln w="19050">
            <a:solidFill>
              <a:srgbClr val="2484C6"/>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DA966297-09AC-62DB-4594-0657746138EE}"/>
              </a:ext>
            </a:extLst>
          </p:cNvPr>
          <p:cNvPicPr>
            <a:picLocks noChangeAspect="1"/>
          </p:cNvPicPr>
          <p:nvPr userDrawn="1"/>
        </p:nvPicPr>
        <p:blipFill>
          <a:blip r:embed="rId3"/>
          <a:srcRect/>
          <a:stretch/>
        </p:blipFill>
        <p:spPr>
          <a:xfrm>
            <a:off x="9880050" y="6027923"/>
            <a:ext cx="1406500" cy="704100"/>
          </a:xfrm>
          <a:prstGeom prst="rect">
            <a:avLst/>
          </a:prstGeom>
        </p:spPr>
      </p:pic>
      <p:pic>
        <p:nvPicPr>
          <p:cNvPr id="13" name="Image 12">
            <a:extLst>
              <a:ext uri="{FF2B5EF4-FFF2-40B4-BE49-F238E27FC236}">
                <a16:creationId xmlns:a16="http://schemas.microsoft.com/office/drawing/2014/main" id="{F57089F7-5B97-A610-F378-DD2CEE8E043F}"/>
              </a:ext>
            </a:extLst>
          </p:cNvPr>
          <p:cNvPicPr>
            <a:picLocks noChangeAspect="1"/>
          </p:cNvPicPr>
          <p:nvPr userDrawn="1"/>
        </p:nvPicPr>
        <p:blipFill>
          <a:blip r:embed="rId4"/>
          <a:srcRect/>
          <a:stretch/>
        </p:blipFill>
        <p:spPr>
          <a:xfrm>
            <a:off x="4779" y="5902601"/>
            <a:ext cx="1800365" cy="955397"/>
          </a:xfrm>
          <a:prstGeom prst="rect">
            <a:avLst/>
          </a:prstGeom>
        </p:spPr>
      </p:pic>
      <p:pic>
        <p:nvPicPr>
          <p:cNvPr id="14" name="Image 13">
            <a:extLst>
              <a:ext uri="{FF2B5EF4-FFF2-40B4-BE49-F238E27FC236}">
                <a16:creationId xmlns:a16="http://schemas.microsoft.com/office/drawing/2014/main" id="{A4C7C329-98D7-AE5A-53C2-A7F84B9A3557}"/>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680551466"/>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ux contenus - Assurances">
    <p:bg>
      <p:bgPr>
        <a:solidFill>
          <a:srgbClr val="C95784">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rgbClr val="C95784"/>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C95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DBD85593-E3CA-4E85-FD45-BDDA2656CEEC}"/>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95329D84-52F9-1DB1-2E17-1307DBD425FE}"/>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48F83A84-6875-2566-3BF6-855A1B30DCD0}"/>
              </a:ext>
            </a:extLst>
          </p:cNvPr>
          <p:cNvCxnSpPr>
            <a:cxnSpLocks/>
          </p:cNvCxnSpPr>
          <p:nvPr userDrawn="1"/>
        </p:nvCxnSpPr>
        <p:spPr>
          <a:xfrm>
            <a:off x="6096000" y="1664468"/>
            <a:ext cx="0" cy="4161170"/>
          </a:xfrm>
          <a:prstGeom prst="line">
            <a:avLst/>
          </a:prstGeom>
          <a:ln w="19050">
            <a:solidFill>
              <a:srgbClr val="C95784"/>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63B34D6C-6DEB-585F-36A1-58D205EAAAA3}"/>
              </a:ext>
            </a:extLst>
          </p:cNvPr>
          <p:cNvPicPr>
            <a:picLocks noChangeAspect="1"/>
          </p:cNvPicPr>
          <p:nvPr userDrawn="1"/>
        </p:nvPicPr>
        <p:blipFill>
          <a:blip r:embed="rId3"/>
          <a:srcRect/>
          <a:stretch/>
        </p:blipFill>
        <p:spPr>
          <a:xfrm>
            <a:off x="9880050" y="6027923"/>
            <a:ext cx="1406500" cy="704100"/>
          </a:xfrm>
          <a:prstGeom prst="rect">
            <a:avLst/>
          </a:prstGeom>
        </p:spPr>
      </p:pic>
      <p:pic>
        <p:nvPicPr>
          <p:cNvPr id="13" name="Image 12">
            <a:extLst>
              <a:ext uri="{FF2B5EF4-FFF2-40B4-BE49-F238E27FC236}">
                <a16:creationId xmlns:a16="http://schemas.microsoft.com/office/drawing/2014/main" id="{1AC14A4C-7D7F-BD94-43B3-99A56241AF30}"/>
              </a:ext>
            </a:extLst>
          </p:cNvPr>
          <p:cNvPicPr>
            <a:picLocks noChangeAspect="1"/>
          </p:cNvPicPr>
          <p:nvPr userDrawn="1"/>
        </p:nvPicPr>
        <p:blipFill>
          <a:blip r:embed="rId4"/>
          <a:srcRect/>
          <a:stretch/>
        </p:blipFill>
        <p:spPr>
          <a:xfrm>
            <a:off x="4780" y="5902601"/>
            <a:ext cx="1800363" cy="955396"/>
          </a:xfrm>
          <a:prstGeom prst="rect">
            <a:avLst/>
          </a:prstGeom>
        </p:spPr>
      </p:pic>
      <p:pic>
        <p:nvPicPr>
          <p:cNvPr id="14" name="Image 13">
            <a:extLst>
              <a:ext uri="{FF2B5EF4-FFF2-40B4-BE49-F238E27FC236}">
                <a16:creationId xmlns:a16="http://schemas.microsoft.com/office/drawing/2014/main" id="{F60CC092-67A0-5D97-760B-7D7910A6C02D}"/>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242868039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E085842-A31D-40D3-B162-ACF908AD8662}" type="datetime1">
              <a:rPr lang="fr-FR" smtClean="0"/>
              <a:t>22/01/2024</a:t>
            </a:fld>
            <a:endParaRPr lang="fr-FR"/>
          </a:p>
        </p:txBody>
      </p:sp>
      <p:sp>
        <p:nvSpPr>
          <p:cNvPr id="5" name="Footer Placeholder 4"/>
          <p:cNvSpPr>
            <a:spLocks noGrp="1"/>
          </p:cNvSpPr>
          <p:nvPr>
            <p:ph type="ftr" sz="quarter" idx="11"/>
          </p:nvPr>
        </p:nvSpPr>
        <p:spPr/>
        <p:txBody>
          <a:bodyPr/>
          <a:lstStyle/>
          <a:p>
            <a:r>
              <a:rPr lang="fr-FR"/>
              <a:t>3</a:t>
            </a:r>
          </a:p>
        </p:txBody>
      </p:sp>
      <p:sp>
        <p:nvSpPr>
          <p:cNvPr id="6" name="Slide Number Placeholder 5"/>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31787453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ux contenus - Noir et blan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6" name="Slide Number Placeholder 5"/>
          <p:cNvSpPr>
            <a:spLocks noGrp="1"/>
          </p:cNvSpPr>
          <p:nvPr>
            <p:ph type="sldNum" sz="quarter" idx="12"/>
          </p:nvPr>
        </p:nvSpPr>
        <p:spPr>
          <a:solidFill>
            <a:schemeClr val="tx1"/>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12488A1B-B347-4C2C-9372-283BE970A09A}"/>
              </a:ext>
            </a:extLst>
          </p:cNvPr>
          <p:cNvSpPr>
            <a:spLocks noGrp="1"/>
          </p:cNvSpPr>
          <p:nvPr>
            <p:ph sz="half" idx="1"/>
          </p:nvPr>
        </p:nvSpPr>
        <p:spPr>
          <a:xfrm>
            <a:off x="571476" y="1732208"/>
            <a:ext cx="5448325"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Content Placeholder 3">
            <a:extLst>
              <a:ext uri="{FF2B5EF4-FFF2-40B4-BE49-F238E27FC236}">
                <a16:creationId xmlns:a16="http://schemas.microsoft.com/office/drawing/2014/main" id="{1E087754-E622-174E-82BF-50B74FF748BE}"/>
              </a:ext>
            </a:extLst>
          </p:cNvPr>
          <p:cNvSpPr>
            <a:spLocks noGrp="1"/>
          </p:cNvSpPr>
          <p:nvPr>
            <p:ph sz="half" idx="2"/>
          </p:nvPr>
        </p:nvSpPr>
        <p:spPr>
          <a:xfrm>
            <a:off x="6172201" y="1732208"/>
            <a:ext cx="5544548" cy="3977304"/>
          </a:xfrm>
        </p:spPr>
        <p:txBody>
          <a:bodyPr/>
          <a:lstStyle>
            <a:lvl1pPr>
              <a:lnSpc>
                <a:spcPct val="100000"/>
              </a:lnSpc>
              <a:defRPr sz="2117"/>
            </a:lvl1pPr>
            <a:lvl2pPr>
              <a:lnSpc>
                <a:spcPct val="100000"/>
              </a:lnSpc>
              <a:defRPr sz="1693"/>
            </a:lvl2pPr>
            <a:lvl3pPr>
              <a:lnSpc>
                <a:spcPct val="100000"/>
              </a:lnSpc>
              <a:defRPr sz="1482"/>
            </a:lvl3pPr>
            <a:lvl4pPr>
              <a:lnSpc>
                <a:spcPct val="100000"/>
              </a:lnSpc>
              <a:defRPr sz="1270"/>
            </a:lvl4pPr>
            <a:lvl5pPr>
              <a:lnSpc>
                <a:spcPct val="100000"/>
              </a:lnSpc>
              <a:defRPr sz="1058"/>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cxnSp>
        <p:nvCxnSpPr>
          <p:cNvPr id="12" name="Connecteur droit 11">
            <a:extLst>
              <a:ext uri="{FF2B5EF4-FFF2-40B4-BE49-F238E27FC236}">
                <a16:creationId xmlns:a16="http://schemas.microsoft.com/office/drawing/2014/main" id="{199D7770-9919-1CEB-4F1A-26897AA1E085}"/>
              </a:ext>
            </a:extLst>
          </p:cNvPr>
          <p:cNvCxnSpPr>
            <a:cxnSpLocks/>
          </p:cNvCxnSpPr>
          <p:nvPr userDrawn="1"/>
        </p:nvCxnSpPr>
        <p:spPr>
          <a:xfrm>
            <a:off x="6096000" y="1664468"/>
            <a:ext cx="0" cy="41611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C053A061-DA21-0F6E-8B50-656D8AC448A9}"/>
              </a:ext>
            </a:extLst>
          </p:cNvPr>
          <p:cNvPicPr>
            <a:picLocks noChangeAspect="1"/>
          </p:cNvPicPr>
          <p:nvPr userDrawn="1"/>
        </p:nvPicPr>
        <p:blipFill>
          <a:blip r:embed="rId3"/>
          <a:srcRect/>
          <a:stretch/>
        </p:blipFill>
        <p:spPr>
          <a:xfrm>
            <a:off x="9880030" y="6027923"/>
            <a:ext cx="1406540" cy="704100"/>
          </a:xfrm>
          <a:prstGeom prst="rect">
            <a:avLst/>
          </a:prstGeom>
        </p:spPr>
      </p:pic>
      <p:pic>
        <p:nvPicPr>
          <p:cNvPr id="13" name="Image 12">
            <a:extLst>
              <a:ext uri="{FF2B5EF4-FFF2-40B4-BE49-F238E27FC236}">
                <a16:creationId xmlns:a16="http://schemas.microsoft.com/office/drawing/2014/main" id="{F76D4E94-94F9-9DBC-B096-7B7CA573B0DA}"/>
              </a:ext>
            </a:extLst>
          </p:cNvPr>
          <p:cNvPicPr>
            <a:picLocks noChangeAspect="1"/>
          </p:cNvPicPr>
          <p:nvPr userDrawn="1"/>
        </p:nvPicPr>
        <p:blipFill>
          <a:blip r:embed="rId4"/>
          <a:srcRect/>
          <a:stretch/>
        </p:blipFill>
        <p:spPr>
          <a:xfrm>
            <a:off x="4777" y="5902601"/>
            <a:ext cx="1800369" cy="955399"/>
          </a:xfrm>
          <a:prstGeom prst="rect">
            <a:avLst/>
          </a:prstGeom>
        </p:spPr>
      </p:pic>
      <p:pic>
        <p:nvPicPr>
          <p:cNvPr id="14" name="Image 13">
            <a:extLst>
              <a:ext uri="{FF2B5EF4-FFF2-40B4-BE49-F238E27FC236}">
                <a16:creationId xmlns:a16="http://schemas.microsoft.com/office/drawing/2014/main" id="{EA1C9CE3-A171-A5FB-8A11-17057FDCE5D0}"/>
              </a:ext>
            </a:extLst>
          </p:cNvPr>
          <p:cNvPicPr>
            <a:picLocks noChangeAspect="1"/>
          </p:cNvPicPr>
          <p:nvPr userDrawn="1"/>
        </p:nvPicPr>
        <p:blipFill>
          <a:blip r:embed="rId5"/>
          <a:srcRect/>
          <a:stretch/>
        </p:blipFill>
        <p:spPr>
          <a:xfrm>
            <a:off x="1957928" y="6379973"/>
            <a:ext cx="1846504" cy="478026"/>
          </a:xfrm>
          <a:prstGeom prst="rect">
            <a:avLst/>
          </a:prstGeom>
        </p:spPr>
      </p:pic>
    </p:spTree>
    <p:extLst>
      <p:ext uri="{BB962C8B-B14F-4D97-AF65-F5344CB8AC3E}">
        <p14:creationId xmlns:p14="http://schemas.microsoft.com/office/powerpoint/2010/main" val="326285601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seul - Conditions">
    <p:bg>
      <p:bgPr>
        <a:solidFill>
          <a:srgbClr val="F04E23">
            <a:alpha val="20000"/>
          </a:srgbClr>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DD4D879-FB90-2B0B-6DE5-B258E0DB975E}"/>
              </a:ext>
            </a:extLst>
          </p:cNvPr>
          <p:cNvSpPr>
            <a:spLocks noGrp="1"/>
          </p:cNvSpPr>
          <p:nvPr>
            <p:ph type="sldNum" sz="quarter" idx="12"/>
          </p:nvPr>
        </p:nvSpPr>
        <p:spPr>
          <a:xfrm>
            <a:off x="11429516" y="6095835"/>
            <a:ext cx="571476" cy="571485"/>
          </a:xfrm>
          <a:solidFill>
            <a:srgbClr val="F04E23"/>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rgbClr val="F04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BF80BDFD-2953-4A61-1C1E-156788DBABD9}"/>
              </a:ext>
            </a:extLst>
          </p:cNvPr>
          <p:cNvSpPr>
            <a:spLocks noGrp="1"/>
          </p:cNvSpPr>
          <p:nvPr>
            <p:ph idx="1"/>
          </p:nvPr>
        </p:nvSpPr>
        <p:spPr>
          <a:xfrm>
            <a:off x="578722" y="1741925"/>
            <a:ext cx="11138026" cy="47804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17851289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seul - Noir et blanc">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50DB8613-561D-8929-0514-3DD0FE695CA9}"/>
              </a:ext>
            </a:extLst>
          </p:cNvPr>
          <p:cNvSpPr>
            <a:spLocks noGrp="1"/>
          </p:cNvSpPr>
          <p:nvPr>
            <p:ph type="sldNum" sz="quarter" idx="12"/>
          </p:nvPr>
        </p:nvSpPr>
        <p:spPr>
          <a:xfrm>
            <a:off x="11429516" y="6095835"/>
            <a:ext cx="571476" cy="571485"/>
          </a:xfrm>
          <a:solidFill>
            <a:schemeClr val="tx1"/>
          </a:solidFill>
        </p:spPr>
        <p:txBody>
          <a:bodyPr/>
          <a:lstStyle>
            <a:lvl1pPr>
              <a:defRPr>
                <a:solidFill>
                  <a:schemeClr val="bg1"/>
                </a:solidFill>
              </a:defRPr>
            </a:lvl1pPr>
          </a:lstStyle>
          <a:p>
            <a:fld id="{CB4B3EF7-0E3E-C746-BEA3-A898439CAD76}" type="slidenum">
              <a:rPr lang="fr-FR" smtClean="0"/>
              <a:pPr/>
              <a:t>‹N°›</a:t>
            </a:fld>
            <a:endParaRPr lang="fr-FR"/>
          </a:p>
        </p:txBody>
      </p:sp>
      <p:sp>
        <p:nvSpPr>
          <p:cNvPr id="2" name="Title 1"/>
          <p:cNvSpPr>
            <a:spLocks noGrp="1"/>
          </p:cNvSpPr>
          <p:nvPr>
            <p:ph type="title" hasCustomPrompt="1"/>
          </p:nvPr>
        </p:nvSpPr>
        <p:spPr>
          <a:xfrm>
            <a:off x="578722" y="-1"/>
            <a:ext cx="11138026" cy="1523958"/>
          </a:xfrm>
        </p:spPr>
        <p:txBody>
          <a:bodyPr lIns="180000" tIns="144000" bIns="0" anchor="ctr" anchorCtr="0"/>
          <a:lstStyle>
            <a:lvl1pPr>
              <a:lnSpc>
                <a:spcPct val="80000"/>
              </a:lnSpc>
              <a:defRPr/>
            </a:lvl1pPr>
          </a:lstStyle>
          <a:p>
            <a:r>
              <a:rPr lang="fr-CA"/>
              <a:t>MODIFIER LE STYLE DU TITRE (METTRE EN MAJUSCULES) </a:t>
            </a:r>
            <a:endParaRPr lang="en-US"/>
          </a:p>
        </p:txBody>
      </p:sp>
      <p:sp>
        <p:nvSpPr>
          <p:cNvPr id="10" name="Rectangle 9">
            <a:extLst>
              <a:ext uri="{FF2B5EF4-FFF2-40B4-BE49-F238E27FC236}">
                <a16:creationId xmlns:a16="http://schemas.microsoft.com/office/drawing/2014/main" id="{76A0C13C-E773-9A44-E899-2B09344B482C}"/>
              </a:ext>
            </a:extLst>
          </p:cNvPr>
          <p:cNvSpPr/>
          <p:nvPr userDrawn="1"/>
        </p:nvSpPr>
        <p:spPr>
          <a:xfrm>
            <a:off x="-1" y="0"/>
            <a:ext cx="571476" cy="1523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905"/>
          </a:p>
        </p:txBody>
      </p:sp>
      <p:pic>
        <p:nvPicPr>
          <p:cNvPr id="11" name="Image 10">
            <a:extLst>
              <a:ext uri="{FF2B5EF4-FFF2-40B4-BE49-F238E27FC236}">
                <a16:creationId xmlns:a16="http://schemas.microsoft.com/office/drawing/2014/main" id="{0C38DCCE-2A6E-8CA3-846D-696F2622AF8A}"/>
              </a:ext>
            </a:extLst>
          </p:cNvPr>
          <p:cNvPicPr>
            <a:picLocks noChangeAspect="1"/>
          </p:cNvPicPr>
          <p:nvPr userDrawn="1"/>
        </p:nvPicPr>
        <p:blipFill>
          <a:blip r:embed="rId2"/>
          <a:stretch>
            <a:fillRect/>
          </a:stretch>
        </p:blipFill>
        <p:spPr>
          <a:xfrm>
            <a:off x="0" y="385644"/>
            <a:ext cx="551051" cy="752666"/>
          </a:xfrm>
          <a:prstGeom prst="rect">
            <a:avLst/>
          </a:prstGeom>
        </p:spPr>
      </p:pic>
      <p:sp>
        <p:nvSpPr>
          <p:cNvPr id="4" name="Content Placeholder 2">
            <a:extLst>
              <a:ext uri="{FF2B5EF4-FFF2-40B4-BE49-F238E27FC236}">
                <a16:creationId xmlns:a16="http://schemas.microsoft.com/office/drawing/2014/main" id="{1A8A6814-87D1-95AB-CCCB-5AEC78ACB916}"/>
              </a:ext>
            </a:extLst>
          </p:cNvPr>
          <p:cNvSpPr>
            <a:spLocks noGrp="1"/>
          </p:cNvSpPr>
          <p:nvPr>
            <p:ph idx="1"/>
          </p:nvPr>
        </p:nvSpPr>
        <p:spPr>
          <a:xfrm>
            <a:off x="578722" y="1741925"/>
            <a:ext cx="11138026" cy="478046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210727241"/>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pied - Original">
    <p:bg>
      <p:bgPr>
        <a:solidFill>
          <a:srgbClr val="00BF9A">
            <a:alpha val="20000"/>
          </a:srgbClr>
        </a:solidFill>
        <a:effectLst/>
      </p:bgPr>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5014489-7F5B-F775-895A-EE6EB7CB66D0}"/>
              </a:ext>
            </a:extLst>
          </p:cNvPr>
          <p:cNvPicPr>
            <a:picLocks noChangeAspect="1"/>
          </p:cNvPicPr>
          <p:nvPr userDrawn="1"/>
        </p:nvPicPr>
        <p:blipFill>
          <a:blip r:embed="rId2"/>
          <a:srcRect/>
          <a:stretch/>
        </p:blipFill>
        <p:spPr>
          <a:xfrm>
            <a:off x="9880050" y="6027923"/>
            <a:ext cx="1406500" cy="704100"/>
          </a:xfrm>
          <a:prstGeom prst="rect">
            <a:avLst/>
          </a:prstGeom>
        </p:spPr>
      </p:pic>
      <p:sp>
        <p:nvSpPr>
          <p:cNvPr id="3" name="Slide Number Placeholder 5">
            <a:extLst>
              <a:ext uri="{FF2B5EF4-FFF2-40B4-BE49-F238E27FC236}">
                <a16:creationId xmlns:a16="http://schemas.microsoft.com/office/drawing/2014/main" id="{B1B37D65-6905-A108-BB60-87B7CEFFC685}"/>
              </a:ext>
            </a:extLst>
          </p:cNvPr>
          <p:cNvSpPr>
            <a:spLocks noGrp="1"/>
          </p:cNvSpPr>
          <p:nvPr>
            <p:ph type="sldNum" sz="quarter" idx="12"/>
          </p:nvPr>
        </p:nvSpPr>
        <p:spPr>
          <a:xfrm>
            <a:off x="11429516" y="6095835"/>
            <a:ext cx="571476" cy="571485"/>
          </a:xfrm>
          <a:solidFill>
            <a:srgbClr val="00BF9A"/>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4" name="Image 3">
            <a:extLst>
              <a:ext uri="{FF2B5EF4-FFF2-40B4-BE49-F238E27FC236}">
                <a16:creationId xmlns:a16="http://schemas.microsoft.com/office/drawing/2014/main" id="{A9DDBC50-46C4-42D3-5121-2D87AD854A72}"/>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5" name="Image 4">
            <a:extLst>
              <a:ext uri="{FF2B5EF4-FFF2-40B4-BE49-F238E27FC236}">
                <a16:creationId xmlns:a16="http://schemas.microsoft.com/office/drawing/2014/main" id="{CF8C062B-81D7-3240-DD97-863C62291563}"/>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31871569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pied - Salaire">
    <p:bg>
      <p:bgPr>
        <a:solidFill>
          <a:srgbClr val="FBB042">
            <a:alpha val="20000"/>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rgbClr val="FBB042"/>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2" name="Image 1">
            <a:extLst>
              <a:ext uri="{FF2B5EF4-FFF2-40B4-BE49-F238E27FC236}">
                <a16:creationId xmlns:a16="http://schemas.microsoft.com/office/drawing/2014/main" id="{5582B41D-C4D2-A04A-9398-CAE6CB4FA9BA}"/>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3" name="Image 2">
            <a:extLst>
              <a:ext uri="{FF2B5EF4-FFF2-40B4-BE49-F238E27FC236}">
                <a16:creationId xmlns:a16="http://schemas.microsoft.com/office/drawing/2014/main" id="{83BCFDAE-2D36-4987-3D49-BCDE9A60410C}"/>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4" name="Image 3">
            <a:extLst>
              <a:ext uri="{FF2B5EF4-FFF2-40B4-BE49-F238E27FC236}">
                <a16:creationId xmlns:a16="http://schemas.microsoft.com/office/drawing/2014/main" id="{68D42E9D-38D5-BB8E-A117-39A27C976A5A}"/>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302121452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pied - Conditions">
    <p:bg>
      <p:bgPr>
        <a:solidFill>
          <a:srgbClr val="F04E23">
            <a:alpha val="20000"/>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rgbClr val="F04E23"/>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2" name="Image 1">
            <a:extLst>
              <a:ext uri="{FF2B5EF4-FFF2-40B4-BE49-F238E27FC236}">
                <a16:creationId xmlns:a16="http://schemas.microsoft.com/office/drawing/2014/main" id="{29EFBCAB-66EA-DB2B-5F29-690F420F772C}"/>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3" name="Image 2">
            <a:extLst>
              <a:ext uri="{FF2B5EF4-FFF2-40B4-BE49-F238E27FC236}">
                <a16:creationId xmlns:a16="http://schemas.microsoft.com/office/drawing/2014/main" id="{C9942129-CF75-9043-D7B3-3A1946050B53}"/>
              </a:ext>
            </a:extLst>
          </p:cNvPr>
          <p:cNvPicPr>
            <a:picLocks noChangeAspect="1"/>
          </p:cNvPicPr>
          <p:nvPr userDrawn="1"/>
        </p:nvPicPr>
        <p:blipFill>
          <a:blip r:embed="rId3"/>
          <a:srcRect/>
          <a:stretch/>
        </p:blipFill>
        <p:spPr>
          <a:xfrm>
            <a:off x="4778" y="5902601"/>
            <a:ext cx="1800367" cy="955398"/>
          </a:xfrm>
          <a:prstGeom prst="rect">
            <a:avLst/>
          </a:prstGeom>
        </p:spPr>
      </p:pic>
      <p:pic>
        <p:nvPicPr>
          <p:cNvPr id="4" name="Image 3">
            <a:extLst>
              <a:ext uri="{FF2B5EF4-FFF2-40B4-BE49-F238E27FC236}">
                <a16:creationId xmlns:a16="http://schemas.microsoft.com/office/drawing/2014/main" id="{D10B6A90-48B3-B0CF-7988-ACBA0389BBDE}"/>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76190475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pied - Retraite">
    <p:bg>
      <p:bgPr>
        <a:solidFill>
          <a:srgbClr val="A7BE39">
            <a:alpha val="20000"/>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rgbClr val="A7BE39"/>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2" name="Image 1">
            <a:extLst>
              <a:ext uri="{FF2B5EF4-FFF2-40B4-BE49-F238E27FC236}">
                <a16:creationId xmlns:a16="http://schemas.microsoft.com/office/drawing/2014/main" id="{83E0CB7F-F3B0-1493-0C28-90737BA9BD7E}"/>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3" name="Image 2">
            <a:extLst>
              <a:ext uri="{FF2B5EF4-FFF2-40B4-BE49-F238E27FC236}">
                <a16:creationId xmlns:a16="http://schemas.microsoft.com/office/drawing/2014/main" id="{BE2CCF4E-509C-84ED-CFFE-BE1698BF1FD1}"/>
              </a:ext>
            </a:extLst>
          </p:cNvPr>
          <p:cNvPicPr>
            <a:picLocks noChangeAspect="1"/>
          </p:cNvPicPr>
          <p:nvPr userDrawn="1"/>
        </p:nvPicPr>
        <p:blipFill>
          <a:blip r:embed="rId3"/>
          <a:srcRect/>
          <a:stretch/>
        </p:blipFill>
        <p:spPr>
          <a:xfrm>
            <a:off x="4778" y="5902601"/>
            <a:ext cx="1800367" cy="955398"/>
          </a:xfrm>
          <a:prstGeom prst="rect">
            <a:avLst/>
          </a:prstGeom>
        </p:spPr>
      </p:pic>
      <p:pic>
        <p:nvPicPr>
          <p:cNvPr id="4" name="Image 3">
            <a:extLst>
              <a:ext uri="{FF2B5EF4-FFF2-40B4-BE49-F238E27FC236}">
                <a16:creationId xmlns:a16="http://schemas.microsoft.com/office/drawing/2014/main" id="{BFAD847E-8237-9C93-452C-F66BD0F5BEA5}"/>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111798626"/>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pied - Parentaux">
    <p:bg>
      <p:bgPr>
        <a:solidFill>
          <a:srgbClr val="822A85">
            <a:alpha val="20000"/>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rgbClr val="822A85"/>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2" name="Image 1">
            <a:extLst>
              <a:ext uri="{FF2B5EF4-FFF2-40B4-BE49-F238E27FC236}">
                <a16:creationId xmlns:a16="http://schemas.microsoft.com/office/drawing/2014/main" id="{D6C71C57-B4F5-07CA-E06D-0D699599D23E}"/>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3" name="Image 2">
            <a:extLst>
              <a:ext uri="{FF2B5EF4-FFF2-40B4-BE49-F238E27FC236}">
                <a16:creationId xmlns:a16="http://schemas.microsoft.com/office/drawing/2014/main" id="{6722CAD1-CC6E-7D11-DCA8-4DCBFB9BDF4E}"/>
              </a:ext>
            </a:extLst>
          </p:cNvPr>
          <p:cNvPicPr>
            <a:picLocks noChangeAspect="1"/>
          </p:cNvPicPr>
          <p:nvPr userDrawn="1"/>
        </p:nvPicPr>
        <p:blipFill>
          <a:blip r:embed="rId3"/>
          <a:srcRect/>
          <a:stretch/>
        </p:blipFill>
        <p:spPr>
          <a:xfrm>
            <a:off x="4779" y="5902601"/>
            <a:ext cx="1800365" cy="955397"/>
          </a:xfrm>
          <a:prstGeom prst="rect">
            <a:avLst/>
          </a:prstGeom>
        </p:spPr>
      </p:pic>
      <p:pic>
        <p:nvPicPr>
          <p:cNvPr id="4" name="Image 3">
            <a:extLst>
              <a:ext uri="{FF2B5EF4-FFF2-40B4-BE49-F238E27FC236}">
                <a16:creationId xmlns:a16="http://schemas.microsoft.com/office/drawing/2014/main" id="{E3A42136-5D42-5B3A-7BDC-95FBC944B0DF}"/>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111546105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pied - Disparites">
    <p:bg>
      <p:bgPr>
        <a:solidFill>
          <a:srgbClr val="2484C6">
            <a:alpha val="20000"/>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rgbClr val="2484C6"/>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2" name="Image 1">
            <a:extLst>
              <a:ext uri="{FF2B5EF4-FFF2-40B4-BE49-F238E27FC236}">
                <a16:creationId xmlns:a16="http://schemas.microsoft.com/office/drawing/2014/main" id="{EA6A3812-63FD-08A1-3F24-45CA42C83BC7}"/>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3" name="Image 2">
            <a:extLst>
              <a:ext uri="{FF2B5EF4-FFF2-40B4-BE49-F238E27FC236}">
                <a16:creationId xmlns:a16="http://schemas.microsoft.com/office/drawing/2014/main" id="{7F4F4D4B-3132-C764-5CFF-DA83211F1D38}"/>
              </a:ext>
            </a:extLst>
          </p:cNvPr>
          <p:cNvPicPr>
            <a:picLocks noChangeAspect="1"/>
          </p:cNvPicPr>
          <p:nvPr userDrawn="1"/>
        </p:nvPicPr>
        <p:blipFill>
          <a:blip r:embed="rId3"/>
          <a:srcRect/>
          <a:stretch/>
        </p:blipFill>
        <p:spPr>
          <a:xfrm>
            <a:off x="4779" y="5902601"/>
            <a:ext cx="1800365" cy="955397"/>
          </a:xfrm>
          <a:prstGeom prst="rect">
            <a:avLst/>
          </a:prstGeom>
        </p:spPr>
      </p:pic>
      <p:pic>
        <p:nvPicPr>
          <p:cNvPr id="4" name="Image 3">
            <a:extLst>
              <a:ext uri="{FF2B5EF4-FFF2-40B4-BE49-F238E27FC236}">
                <a16:creationId xmlns:a16="http://schemas.microsoft.com/office/drawing/2014/main" id="{AE10E189-A59A-E0C5-14D8-28F51AE4ACAD}"/>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114078902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pied - Assurances">
    <p:bg>
      <p:bgPr>
        <a:solidFill>
          <a:srgbClr val="C95784">
            <a:alpha val="20000"/>
          </a:srgb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rgbClr val="C95784"/>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2" name="Image 1">
            <a:extLst>
              <a:ext uri="{FF2B5EF4-FFF2-40B4-BE49-F238E27FC236}">
                <a16:creationId xmlns:a16="http://schemas.microsoft.com/office/drawing/2014/main" id="{FAE5BC90-9DBD-4BBC-B264-F1DBE5281CBE}"/>
              </a:ext>
            </a:extLst>
          </p:cNvPr>
          <p:cNvPicPr>
            <a:picLocks noChangeAspect="1"/>
          </p:cNvPicPr>
          <p:nvPr userDrawn="1"/>
        </p:nvPicPr>
        <p:blipFill>
          <a:blip r:embed="rId2"/>
          <a:srcRect/>
          <a:stretch/>
        </p:blipFill>
        <p:spPr>
          <a:xfrm>
            <a:off x="9880050" y="6027923"/>
            <a:ext cx="1406500" cy="704100"/>
          </a:xfrm>
          <a:prstGeom prst="rect">
            <a:avLst/>
          </a:prstGeom>
        </p:spPr>
      </p:pic>
      <p:pic>
        <p:nvPicPr>
          <p:cNvPr id="3" name="Image 2">
            <a:extLst>
              <a:ext uri="{FF2B5EF4-FFF2-40B4-BE49-F238E27FC236}">
                <a16:creationId xmlns:a16="http://schemas.microsoft.com/office/drawing/2014/main" id="{23B385E6-D5A1-5C70-024A-9348095BD806}"/>
              </a:ext>
            </a:extLst>
          </p:cNvPr>
          <p:cNvPicPr>
            <a:picLocks noChangeAspect="1"/>
          </p:cNvPicPr>
          <p:nvPr userDrawn="1"/>
        </p:nvPicPr>
        <p:blipFill>
          <a:blip r:embed="rId3"/>
          <a:srcRect/>
          <a:stretch/>
        </p:blipFill>
        <p:spPr>
          <a:xfrm>
            <a:off x="4780" y="5902601"/>
            <a:ext cx="1800363" cy="955396"/>
          </a:xfrm>
          <a:prstGeom prst="rect">
            <a:avLst/>
          </a:prstGeom>
        </p:spPr>
      </p:pic>
      <p:pic>
        <p:nvPicPr>
          <p:cNvPr id="4" name="Image 3">
            <a:extLst>
              <a:ext uri="{FF2B5EF4-FFF2-40B4-BE49-F238E27FC236}">
                <a16:creationId xmlns:a16="http://schemas.microsoft.com/office/drawing/2014/main" id="{0A1961EA-2F3B-CEA3-4147-E6685EA03F0B}"/>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372266808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626CAC5-D6A6-4DA6-990E-D7BB9D145EBA}" type="datetime1">
              <a:rPr lang="fr-FR" smtClean="0"/>
              <a:t>22/01/2024</a:t>
            </a:fld>
            <a:endParaRPr lang="fr-FR"/>
          </a:p>
        </p:txBody>
      </p:sp>
      <p:sp>
        <p:nvSpPr>
          <p:cNvPr id="6" name="Footer Placeholder 5"/>
          <p:cNvSpPr>
            <a:spLocks noGrp="1"/>
          </p:cNvSpPr>
          <p:nvPr>
            <p:ph type="ftr" sz="quarter" idx="11"/>
          </p:nvPr>
        </p:nvSpPr>
        <p:spPr/>
        <p:txBody>
          <a:bodyPr/>
          <a:lstStyle/>
          <a:p>
            <a:r>
              <a:rPr lang="fr-FR"/>
              <a:t>3</a:t>
            </a:r>
          </a:p>
        </p:txBody>
      </p:sp>
      <p:sp>
        <p:nvSpPr>
          <p:cNvPr id="7" name="Slide Number Placeholder 6"/>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31447749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pied - Noir et blanc">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tx1"/>
          </a:solidFill>
        </p:spPr>
        <p:txBody>
          <a:bodyPr/>
          <a:lstStyle>
            <a:lvl1pPr>
              <a:defRPr>
                <a:solidFill>
                  <a:schemeClr val="bg1"/>
                </a:solidFill>
              </a:defRPr>
            </a:lvl1pPr>
          </a:lstStyle>
          <a:p>
            <a:fld id="{CB4B3EF7-0E3E-C746-BEA3-A898439CAD76}" type="slidenum">
              <a:rPr lang="fr-FR" smtClean="0"/>
              <a:pPr/>
              <a:t>‹N°›</a:t>
            </a:fld>
            <a:endParaRPr lang="fr-FR"/>
          </a:p>
        </p:txBody>
      </p:sp>
      <p:pic>
        <p:nvPicPr>
          <p:cNvPr id="2" name="Image 1">
            <a:extLst>
              <a:ext uri="{FF2B5EF4-FFF2-40B4-BE49-F238E27FC236}">
                <a16:creationId xmlns:a16="http://schemas.microsoft.com/office/drawing/2014/main" id="{F6D60362-1503-E1AF-099A-08D5495D0C6E}"/>
              </a:ext>
            </a:extLst>
          </p:cNvPr>
          <p:cNvPicPr>
            <a:picLocks noChangeAspect="1"/>
          </p:cNvPicPr>
          <p:nvPr userDrawn="1"/>
        </p:nvPicPr>
        <p:blipFill>
          <a:blip r:embed="rId2"/>
          <a:srcRect/>
          <a:stretch/>
        </p:blipFill>
        <p:spPr>
          <a:xfrm>
            <a:off x="9880030" y="6027923"/>
            <a:ext cx="1406540" cy="704100"/>
          </a:xfrm>
          <a:prstGeom prst="rect">
            <a:avLst/>
          </a:prstGeom>
        </p:spPr>
      </p:pic>
      <p:pic>
        <p:nvPicPr>
          <p:cNvPr id="3" name="Image 2">
            <a:extLst>
              <a:ext uri="{FF2B5EF4-FFF2-40B4-BE49-F238E27FC236}">
                <a16:creationId xmlns:a16="http://schemas.microsoft.com/office/drawing/2014/main" id="{BAD0091C-2B2C-ECF1-FB55-068C0695045E}"/>
              </a:ext>
            </a:extLst>
          </p:cNvPr>
          <p:cNvPicPr>
            <a:picLocks noChangeAspect="1"/>
          </p:cNvPicPr>
          <p:nvPr userDrawn="1"/>
        </p:nvPicPr>
        <p:blipFill>
          <a:blip r:embed="rId3"/>
          <a:srcRect/>
          <a:stretch/>
        </p:blipFill>
        <p:spPr>
          <a:xfrm>
            <a:off x="4777" y="5902601"/>
            <a:ext cx="1800369" cy="955399"/>
          </a:xfrm>
          <a:prstGeom prst="rect">
            <a:avLst/>
          </a:prstGeom>
        </p:spPr>
      </p:pic>
      <p:pic>
        <p:nvPicPr>
          <p:cNvPr id="4" name="Image 3">
            <a:extLst>
              <a:ext uri="{FF2B5EF4-FFF2-40B4-BE49-F238E27FC236}">
                <a16:creationId xmlns:a16="http://schemas.microsoft.com/office/drawing/2014/main" id="{12C224F9-64FD-4D5D-5284-52F40CE19D9A}"/>
              </a:ext>
            </a:extLst>
          </p:cNvPr>
          <p:cNvPicPr>
            <a:picLocks noChangeAspect="1"/>
          </p:cNvPicPr>
          <p:nvPr userDrawn="1"/>
        </p:nvPicPr>
        <p:blipFill>
          <a:blip r:embed="rId4"/>
          <a:srcRect/>
          <a:stretch/>
        </p:blipFill>
        <p:spPr>
          <a:xfrm>
            <a:off x="1957928" y="6379973"/>
            <a:ext cx="1846504" cy="478026"/>
          </a:xfrm>
          <a:prstGeom prst="rect">
            <a:avLst/>
          </a:prstGeom>
        </p:spPr>
      </p:pic>
    </p:spTree>
    <p:extLst>
      <p:ext uri="{BB962C8B-B14F-4D97-AF65-F5344CB8AC3E}">
        <p14:creationId xmlns:p14="http://schemas.microsoft.com/office/powerpoint/2010/main" val="85365209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 - Original">
    <p:bg>
      <p:bgPr>
        <a:solidFill>
          <a:srgbClr val="00BF9A">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03E5BD0-C232-B24F-1A83-C8634F015093}"/>
              </a:ext>
            </a:extLst>
          </p:cNvPr>
          <p:cNvSpPr>
            <a:spLocks noGrp="1"/>
          </p:cNvSpPr>
          <p:nvPr>
            <p:ph type="sldNum" sz="quarter" idx="12"/>
          </p:nvPr>
        </p:nvSpPr>
        <p:spPr>
          <a:xfrm>
            <a:off x="11429516" y="6095835"/>
            <a:ext cx="571476" cy="571485"/>
          </a:xfrm>
          <a:solidFill>
            <a:srgbClr val="00BF9A"/>
          </a:solidFill>
        </p:spPr>
        <p:txBody>
          <a:bodyPr/>
          <a:lstStyle>
            <a:lvl1pPr>
              <a:defRPr>
                <a:solidFill>
                  <a:schemeClr val="bg1"/>
                </a:solidFill>
              </a:defRPr>
            </a:lvl1pPr>
          </a:lstStyle>
          <a:p>
            <a:fld id="{CB4B3EF7-0E3E-C746-BEA3-A898439CAD76}" type="slidenum">
              <a:rPr lang="fr-FR" smtClean="0"/>
              <a:pPr/>
              <a:t>‹N°›</a:t>
            </a:fld>
            <a:endParaRPr lang="fr-FR"/>
          </a:p>
        </p:txBody>
      </p:sp>
    </p:spTree>
    <p:extLst>
      <p:ext uri="{BB962C8B-B14F-4D97-AF65-F5344CB8AC3E}">
        <p14:creationId xmlns:p14="http://schemas.microsoft.com/office/powerpoint/2010/main" val="2776217255"/>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de - Salaire">
    <p:bg>
      <p:bgPr>
        <a:solidFill>
          <a:srgbClr val="FBB042">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1D244D95-4007-CF27-0D41-8F1925DBA906}"/>
              </a:ext>
            </a:extLst>
          </p:cNvPr>
          <p:cNvSpPr>
            <a:spLocks noGrp="1"/>
          </p:cNvSpPr>
          <p:nvPr>
            <p:ph type="sldNum" sz="quarter" idx="12"/>
          </p:nvPr>
        </p:nvSpPr>
        <p:spPr>
          <a:xfrm>
            <a:off x="11429516" y="6095835"/>
            <a:ext cx="571476" cy="571485"/>
          </a:xfrm>
          <a:solidFill>
            <a:srgbClr val="FBB042"/>
          </a:solidFill>
        </p:spPr>
        <p:txBody>
          <a:bodyPr/>
          <a:lstStyle>
            <a:lvl1pPr>
              <a:defRPr>
                <a:solidFill>
                  <a:schemeClr val="bg1"/>
                </a:solidFill>
              </a:defRPr>
            </a:lvl1pPr>
          </a:lstStyle>
          <a:p>
            <a:fld id="{CB4B3EF7-0E3E-C746-BEA3-A898439CAD76}" type="slidenum">
              <a:rPr lang="fr-FR" smtClean="0"/>
              <a:pPr/>
              <a:t>‹N°›</a:t>
            </a:fld>
            <a:endParaRPr lang="fr-FR"/>
          </a:p>
        </p:txBody>
      </p:sp>
    </p:spTree>
    <p:extLst>
      <p:ext uri="{BB962C8B-B14F-4D97-AF65-F5344CB8AC3E}">
        <p14:creationId xmlns:p14="http://schemas.microsoft.com/office/powerpoint/2010/main" val="303096537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 - Conditions">
    <p:bg>
      <p:bgPr>
        <a:solidFill>
          <a:srgbClr val="F04E23">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2DF5B6C-9F0B-DE42-C0FC-3DDC002A30A7}"/>
              </a:ext>
            </a:extLst>
          </p:cNvPr>
          <p:cNvSpPr>
            <a:spLocks noGrp="1"/>
          </p:cNvSpPr>
          <p:nvPr>
            <p:ph type="sldNum" sz="quarter" idx="12"/>
          </p:nvPr>
        </p:nvSpPr>
        <p:spPr>
          <a:xfrm>
            <a:off x="11429516" y="6095835"/>
            <a:ext cx="571476" cy="571485"/>
          </a:xfrm>
          <a:solidFill>
            <a:srgbClr val="F04E23"/>
          </a:solidFill>
        </p:spPr>
        <p:txBody>
          <a:bodyPr/>
          <a:lstStyle>
            <a:lvl1pPr>
              <a:defRPr>
                <a:solidFill>
                  <a:schemeClr val="bg1"/>
                </a:solidFill>
              </a:defRPr>
            </a:lvl1pPr>
          </a:lstStyle>
          <a:p>
            <a:fld id="{CB4B3EF7-0E3E-C746-BEA3-A898439CAD76}" type="slidenum">
              <a:rPr lang="fr-FR" smtClean="0"/>
              <a:pPr/>
              <a:t>‹N°›</a:t>
            </a:fld>
            <a:endParaRPr lang="fr-FR"/>
          </a:p>
        </p:txBody>
      </p:sp>
    </p:spTree>
    <p:extLst>
      <p:ext uri="{BB962C8B-B14F-4D97-AF65-F5344CB8AC3E}">
        <p14:creationId xmlns:p14="http://schemas.microsoft.com/office/powerpoint/2010/main" val="2291334206"/>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 - Retraite">
    <p:bg>
      <p:bgPr>
        <a:solidFill>
          <a:srgbClr val="A7BE39">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600C96A-6476-DDE3-464F-2EB7DDFC2487}"/>
              </a:ext>
            </a:extLst>
          </p:cNvPr>
          <p:cNvSpPr>
            <a:spLocks noGrp="1"/>
          </p:cNvSpPr>
          <p:nvPr>
            <p:ph type="sldNum" sz="quarter" idx="12"/>
          </p:nvPr>
        </p:nvSpPr>
        <p:spPr>
          <a:xfrm>
            <a:off x="11429516" y="6095835"/>
            <a:ext cx="571476" cy="571485"/>
          </a:xfrm>
          <a:solidFill>
            <a:srgbClr val="A7BE39"/>
          </a:solidFill>
        </p:spPr>
        <p:txBody>
          <a:bodyPr/>
          <a:lstStyle>
            <a:lvl1pPr>
              <a:defRPr>
                <a:solidFill>
                  <a:schemeClr val="bg1"/>
                </a:solidFill>
              </a:defRPr>
            </a:lvl1pPr>
          </a:lstStyle>
          <a:p>
            <a:fld id="{CB4B3EF7-0E3E-C746-BEA3-A898439CAD76}" type="slidenum">
              <a:rPr lang="fr-FR" smtClean="0"/>
              <a:pPr/>
              <a:t>‹N°›</a:t>
            </a:fld>
            <a:endParaRPr lang="fr-FR"/>
          </a:p>
        </p:txBody>
      </p:sp>
    </p:spTree>
    <p:extLst>
      <p:ext uri="{BB962C8B-B14F-4D97-AF65-F5344CB8AC3E}">
        <p14:creationId xmlns:p14="http://schemas.microsoft.com/office/powerpoint/2010/main" val="471465003"/>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de - Parentaux">
    <p:bg>
      <p:bgPr>
        <a:solidFill>
          <a:srgbClr val="822A85">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C3F165A-3938-DD8D-D9BC-C23F334FF4BF}"/>
              </a:ext>
            </a:extLst>
          </p:cNvPr>
          <p:cNvSpPr>
            <a:spLocks noGrp="1"/>
          </p:cNvSpPr>
          <p:nvPr>
            <p:ph type="sldNum" sz="quarter" idx="12"/>
          </p:nvPr>
        </p:nvSpPr>
        <p:spPr>
          <a:xfrm>
            <a:off x="11429516" y="6095835"/>
            <a:ext cx="571476" cy="571485"/>
          </a:xfrm>
          <a:solidFill>
            <a:srgbClr val="822A85"/>
          </a:solidFill>
        </p:spPr>
        <p:txBody>
          <a:bodyPr/>
          <a:lstStyle>
            <a:lvl1pPr>
              <a:defRPr>
                <a:solidFill>
                  <a:schemeClr val="bg1"/>
                </a:solidFill>
              </a:defRPr>
            </a:lvl1pPr>
          </a:lstStyle>
          <a:p>
            <a:fld id="{CB4B3EF7-0E3E-C746-BEA3-A898439CAD76}" type="slidenum">
              <a:rPr lang="fr-FR" smtClean="0"/>
              <a:pPr/>
              <a:t>‹N°›</a:t>
            </a:fld>
            <a:endParaRPr lang="fr-FR"/>
          </a:p>
        </p:txBody>
      </p:sp>
    </p:spTree>
    <p:extLst>
      <p:ext uri="{BB962C8B-B14F-4D97-AF65-F5344CB8AC3E}">
        <p14:creationId xmlns:p14="http://schemas.microsoft.com/office/powerpoint/2010/main" val="964058768"/>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ide - Disparites">
    <p:bg>
      <p:bgPr>
        <a:solidFill>
          <a:srgbClr val="2484C6">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0D0ABF-EC6A-6FB4-003E-6FC3A16DC9F9}"/>
              </a:ext>
            </a:extLst>
          </p:cNvPr>
          <p:cNvSpPr>
            <a:spLocks noGrp="1"/>
          </p:cNvSpPr>
          <p:nvPr>
            <p:ph type="sldNum" sz="quarter" idx="12"/>
          </p:nvPr>
        </p:nvSpPr>
        <p:spPr>
          <a:xfrm>
            <a:off x="11429516" y="6095835"/>
            <a:ext cx="571476" cy="571485"/>
          </a:xfrm>
          <a:solidFill>
            <a:srgbClr val="2484C6"/>
          </a:solidFill>
        </p:spPr>
        <p:txBody>
          <a:bodyPr/>
          <a:lstStyle>
            <a:lvl1pPr>
              <a:defRPr>
                <a:solidFill>
                  <a:schemeClr val="bg1"/>
                </a:solidFill>
              </a:defRPr>
            </a:lvl1pPr>
          </a:lstStyle>
          <a:p>
            <a:fld id="{CB4B3EF7-0E3E-C746-BEA3-A898439CAD76}" type="slidenum">
              <a:rPr lang="fr-FR" smtClean="0"/>
              <a:pPr/>
              <a:t>‹N°›</a:t>
            </a:fld>
            <a:endParaRPr lang="fr-FR"/>
          </a:p>
        </p:txBody>
      </p:sp>
    </p:spTree>
    <p:extLst>
      <p:ext uri="{BB962C8B-B14F-4D97-AF65-F5344CB8AC3E}">
        <p14:creationId xmlns:p14="http://schemas.microsoft.com/office/powerpoint/2010/main" val="4281515715"/>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ide - Assurances">
    <p:bg>
      <p:bgPr>
        <a:solidFill>
          <a:srgbClr val="C95784">
            <a:alpha val="20000"/>
          </a:srgbClr>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333DDBD-99D8-9705-4609-01BFE441DDA6}"/>
              </a:ext>
            </a:extLst>
          </p:cNvPr>
          <p:cNvSpPr>
            <a:spLocks noGrp="1"/>
          </p:cNvSpPr>
          <p:nvPr>
            <p:ph type="sldNum" sz="quarter" idx="12"/>
          </p:nvPr>
        </p:nvSpPr>
        <p:spPr>
          <a:xfrm>
            <a:off x="11429516" y="6095835"/>
            <a:ext cx="571476" cy="571485"/>
          </a:xfrm>
          <a:solidFill>
            <a:srgbClr val="C95784"/>
          </a:solidFill>
        </p:spPr>
        <p:txBody>
          <a:bodyPr/>
          <a:lstStyle>
            <a:lvl1pPr>
              <a:defRPr>
                <a:solidFill>
                  <a:schemeClr val="bg1"/>
                </a:solidFill>
              </a:defRPr>
            </a:lvl1pPr>
          </a:lstStyle>
          <a:p>
            <a:fld id="{CB4B3EF7-0E3E-C746-BEA3-A898439CAD76}" type="slidenum">
              <a:rPr lang="fr-FR" smtClean="0"/>
              <a:pPr/>
              <a:t>‹N°›</a:t>
            </a:fld>
            <a:endParaRPr lang="fr-FR"/>
          </a:p>
        </p:txBody>
      </p:sp>
    </p:spTree>
    <p:extLst>
      <p:ext uri="{BB962C8B-B14F-4D97-AF65-F5344CB8AC3E}">
        <p14:creationId xmlns:p14="http://schemas.microsoft.com/office/powerpoint/2010/main" val="2779334349"/>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de - Noir et blanc">
    <p:bg>
      <p:bgPr>
        <a:solidFill>
          <a:schemeClr val="bg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3BAAF82-4995-5D05-6234-98DBE0B5BD16}"/>
              </a:ext>
            </a:extLst>
          </p:cNvPr>
          <p:cNvSpPr>
            <a:spLocks noGrp="1"/>
          </p:cNvSpPr>
          <p:nvPr>
            <p:ph type="sldNum" sz="quarter" idx="12"/>
          </p:nvPr>
        </p:nvSpPr>
        <p:spPr>
          <a:xfrm>
            <a:off x="11429516" y="6095835"/>
            <a:ext cx="571476" cy="571485"/>
          </a:xfrm>
          <a:solidFill>
            <a:schemeClr val="tx1"/>
          </a:solidFill>
        </p:spPr>
        <p:txBody>
          <a:bodyPr/>
          <a:lstStyle>
            <a:lvl1pPr>
              <a:defRPr>
                <a:solidFill>
                  <a:schemeClr val="bg1"/>
                </a:solidFill>
              </a:defRPr>
            </a:lvl1pPr>
          </a:lstStyle>
          <a:p>
            <a:fld id="{CB4B3EF7-0E3E-C746-BEA3-A898439CAD76}" type="slidenum">
              <a:rPr lang="fr-FR" smtClean="0"/>
              <a:pPr/>
              <a:t>‹N°›</a:t>
            </a:fld>
            <a:endParaRPr lang="fr-FR"/>
          </a:p>
        </p:txBody>
      </p:sp>
    </p:spTree>
    <p:extLst>
      <p:ext uri="{BB962C8B-B14F-4D97-AF65-F5344CB8AC3E}">
        <p14:creationId xmlns:p14="http://schemas.microsoft.com/office/powerpoint/2010/main" val="2304163886"/>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péciale image - Originale">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00BF9A">
              <a:alpha val="80000"/>
            </a:srgbClr>
          </a:solidFill>
          <a:effectLst>
            <a:glow rad="190500">
              <a:srgbClr val="00BF9A">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757426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CE3D0BE-A5F0-4256-AE33-290CC5CF3D7A}" type="datetime1">
              <a:rPr lang="fr-FR" smtClean="0"/>
              <a:t>22/01/2024</a:t>
            </a:fld>
            <a:endParaRPr lang="fr-FR"/>
          </a:p>
        </p:txBody>
      </p:sp>
      <p:sp>
        <p:nvSpPr>
          <p:cNvPr id="8" name="Footer Placeholder 7"/>
          <p:cNvSpPr>
            <a:spLocks noGrp="1"/>
          </p:cNvSpPr>
          <p:nvPr>
            <p:ph type="ftr" sz="quarter" idx="11"/>
          </p:nvPr>
        </p:nvSpPr>
        <p:spPr/>
        <p:txBody>
          <a:bodyPr/>
          <a:lstStyle/>
          <a:p>
            <a:r>
              <a:rPr lang="fr-FR"/>
              <a:t>3</a:t>
            </a:r>
          </a:p>
        </p:txBody>
      </p:sp>
      <p:sp>
        <p:nvSpPr>
          <p:cNvPr id="9" name="Slide Number Placeholder 8"/>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38911971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éciale image - Salaire">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FBB042">
              <a:alpha val="80000"/>
            </a:srgbClr>
          </a:solidFill>
          <a:effectLst>
            <a:glow rad="190500">
              <a:srgbClr val="FBB042">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728154403"/>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péciale image - Conditions">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F04E23">
              <a:alpha val="80000"/>
            </a:srgbClr>
          </a:solidFill>
          <a:effectLst>
            <a:glow rad="190500">
              <a:srgbClr val="F04E23">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1491147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éciale image - Retraite">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A7BE39">
              <a:alpha val="80000"/>
            </a:srgbClr>
          </a:solidFill>
          <a:effectLst>
            <a:glow rad="190500">
              <a:srgbClr val="A7BE39">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90174814"/>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éciale image - Parentaux">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822A85">
              <a:alpha val="80000"/>
            </a:srgbClr>
          </a:solidFill>
          <a:effectLst>
            <a:glow rad="190500">
              <a:srgbClr val="822A85">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44775508"/>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péciale image - Disparites">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2484C6">
              <a:alpha val="80000"/>
            </a:srgbClr>
          </a:solidFill>
          <a:effectLst>
            <a:glow rad="190500">
              <a:srgbClr val="2484C6">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668413"/>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péciale image - Assurances">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rgbClr val="C95784">
              <a:alpha val="80000"/>
            </a:srgbClr>
          </a:solidFill>
          <a:effectLst>
            <a:glow rad="190500">
              <a:srgbClr val="C95784">
                <a:alpha val="70000"/>
              </a:srgb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13713268"/>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péciale image - Noir et blanc">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chemeClr val="tx1">
              <a:alpha val="80000"/>
            </a:schemeClr>
          </a:solidFill>
          <a:effectLst>
            <a:glow rad="190500">
              <a:schemeClr val="tx1">
                <a:alpha val="70000"/>
              </a:schemeClr>
            </a:glow>
          </a:effectLst>
        </p:spPr>
        <p:txBody>
          <a:bodyPr lIns="180000" tIns="180000" rIns="180000" bIns="180000">
            <a:spAutoFit/>
          </a:bodyPr>
          <a:lstStyle>
            <a:lvl1pPr marL="0" indent="0">
              <a:lnSpc>
                <a:spcPct val="100000"/>
              </a:lnSpc>
              <a:buNone/>
              <a:defRPr i="1">
                <a:solidFill>
                  <a:schemeClr val="bg1"/>
                </a:solidFill>
              </a:defRPr>
            </a:lvl1pPr>
            <a:lvl2pPr marL="457194" indent="0">
              <a:lnSpc>
                <a:spcPct val="100000"/>
              </a:lnSpc>
              <a:buNone/>
              <a:defRPr i="1">
                <a:solidFill>
                  <a:schemeClr val="bg1"/>
                </a:solidFill>
              </a:defRPr>
            </a:lvl2pPr>
            <a:lvl3pPr marL="914389" indent="0">
              <a:lnSpc>
                <a:spcPct val="100000"/>
              </a:lnSpc>
              <a:buNone/>
              <a:defRPr i="1">
                <a:solidFill>
                  <a:schemeClr val="bg1"/>
                </a:solidFill>
              </a:defRPr>
            </a:lvl3pPr>
            <a:lvl4pPr marL="1371583" indent="0">
              <a:lnSpc>
                <a:spcPct val="100000"/>
              </a:lnSpc>
              <a:buNone/>
              <a:defRPr i="1">
                <a:solidFill>
                  <a:schemeClr val="bg1"/>
                </a:solidFill>
              </a:defRPr>
            </a:lvl4pPr>
            <a:lvl5pPr marL="1828777" indent="0">
              <a:lnSpc>
                <a:spcPct val="100000"/>
              </a:lnSpc>
              <a:buNone/>
              <a:defRPr i="1">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39044310"/>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péciale image - Blanc et noir">
    <p:bg>
      <p:bgPr>
        <a:solidFill>
          <a:schemeClr val="bg1">
            <a:alpha val="20000"/>
          </a:schemeClr>
        </a:solidFill>
        <a:effectLst/>
      </p:bgPr>
    </p:bg>
    <p:spTree>
      <p:nvGrpSpPr>
        <p:cNvPr id="1" name=""/>
        <p:cNvGrpSpPr/>
        <p:nvPr/>
      </p:nvGrpSpPr>
      <p:grpSpPr>
        <a:xfrm>
          <a:off x="0" y="0"/>
          <a:ext cx="0" cy="0"/>
          <a:chOff x="0" y="0"/>
          <a:chExt cx="0" cy="0"/>
        </a:xfrm>
      </p:grpSpPr>
      <p:sp>
        <p:nvSpPr>
          <p:cNvPr id="6" name="Espace réservé pour une image  5">
            <a:extLst>
              <a:ext uri="{FF2B5EF4-FFF2-40B4-BE49-F238E27FC236}">
                <a16:creationId xmlns:a16="http://schemas.microsoft.com/office/drawing/2014/main" id="{FFBF8E00-0359-B97F-80D1-420BAEF1EFC1}"/>
              </a:ext>
            </a:extLst>
          </p:cNvPr>
          <p:cNvSpPr>
            <a:spLocks noGrp="1" noChangeAspect="1"/>
          </p:cNvSpPr>
          <p:nvPr>
            <p:ph type="pic" sz="quarter" idx="10"/>
          </p:nvPr>
        </p:nvSpPr>
        <p:spPr>
          <a:xfrm>
            <a:off x="0" y="-1"/>
            <a:ext cx="12192000" cy="6858000"/>
          </a:xfrm>
        </p:spPr>
        <p:txBody>
          <a:bodyPr anchor="ctr" anchorCtr="1"/>
          <a:lstStyle/>
          <a:p>
            <a:r>
              <a:rPr lang="fr-FR"/>
              <a:t>Cliquez sur l'icône pour ajouter une image</a:t>
            </a:r>
          </a:p>
        </p:txBody>
      </p:sp>
      <p:sp>
        <p:nvSpPr>
          <p:cNvPr id="9" name="Espace réservé du texte 8">
            <a:extLst>
              <a:ext uri="{FF2B5EF4-FFF2-40B4-BE49-F238E27FC236}">
                <a16:creationId xmlns:a16="http://schemas.microsoft.com/office/drawing/2014/main" id="{4C0AC7B1-694A-C263-1A16-30606E9B101A}"/>
              </a:ext>
            </a:extLst>
          </p:cNvPr>
          <p:cNvSpPr>
            <a:spLocks noGrp="1"/>
          </p:cNvSpPr>
          <p:nvPr>
            <p:ph type="body" sz="quarter" idx="11"/>
          </p:nvPr>
        </p:nvSpPr>
        <p:spPr>
          <a:xfrm>
            <a:off x="604812" y="2156336"/>
            <a:ext cx="4927537" cy="2545329"/>
          </a:xfrm>
          <a:solidFill>
            <a:schemeClr val="bg1">
              <a:alpha val="80000"/>
            </a:schemeClr>
          </a:solidFill>
          <a:effectLst>
            <a:glow rad="190500">
              <a:schemeClr val="bg1">
                <a:alpha val="70000"/>
              </a:schemeClr>
            </a:glow>
          </a:effectLst>
        </p:spPr>
        <p:txBody>
          <a:bodyPr lIns="180000" tIns="180000" rIns="180000" bIns="180000">
            <a:spAutoFit/>
          </a:bodyPr>
          <a:lstStyle>
            <a:lvl1pPr marL="0" indent="0">
              <a:lnSpc>
                <a:spcPct val="100000"/>
              </a:lnSpc>
              <a:buNone/>
              <a:defRPr i="1">
                <a:solidFill>
                  <a:schemeClr val="tx1"/>
                </a:solidFill>
              </a:defRPr>
            </a:lvl1pPr>
            <a:lvl2pPr marL="457194" indent="0">
              <a:lnSpc>
                <a:spcPct val="100000"/>
              </a:lnSpc>
              <a:buNone/>
              <a:defRPr i="1">
                <a:solidFill>
                  <a:schemeClr val="tx1"/>
                </a:solidFill>
              </a:defRPr>
            </a:lvl2pPr>
            <a:lvl3pPr marL="914389" indent="0">
              <a:lnSpc>
                <a:spcPct val="100000"/>
              </a:lnSpc>
              <a:buNone/>
              <a:defRPr i="1">
                <a:solidFill>
                  <a:schemeClr val="tx1"/>
                </a:solidFill>
              </a:defRPr>
            </a:lvl3pPr>
            <a:lvl4pPr marL="1371583" indent="0">
              <a:lnSpc>
                <a:spcPct val="100000"/>
              </a:lnSpc>
              <a:buNone/>
              <a:defRPr i="1">
                <a:solidFill>
                  <a:schemeClr val="tx1"/>
                </a:solidFill>
              </a:defRPr>
            </a:lvl4pPr>
            <a:lvl5pPr marL="1828777" indent="0">
              <a:lnSpc>
                <a:spcPct val="100000"/>
              </a:lnSpc>
              <a:buNone/>
              <a:defRPr i="1">
                <a:solidFill>
                  <a:schemeClr val="tx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75853123"/>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7EC1C2-696D-A5EF-3045-CB6D2D2BA4AD}"/>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C245423C-3DEF-C68F-9920-477AF9B485B5}"/>
              </a:ext>
            </a:extLst>
          </p:cNvPr>
          <p:cNvSpPr>
            <a:spLocks noGrp="1"/>
          </p:cNvSpPr>
          <p:nvPr>
            <p:ph type="subTitle" idx="1"/>
          </p:nvPr>
        </p:nvSpPr>
        <p:spPr>
          <a:xfrm>
            <a:off x="1524000" y="3602038"/>
            <a:ext cx="9144000" cy="1655762"/>
          </a:xfrm>
        </p:spPr>
        <p:txBody>
          <a:bodyPr/>
          <a:lstStyle>
            <a:lvl1pPr marL="0" indent="0" algn="ctr">
              <a:buNone/>
              <a:defRPr sz="2400"/>
            </a:lvl1pPr>
            <a:lvl2pPr marL="457194" indent="0" algn="ctr">
              <a:buNone/>
              <a:defRPr sz="2000"/>
            </a:lvl2pPr>
            <a:lvl3pPr marL="914389" indent="0" algn="ctr">
              <a:buNone/>
              <a:defRPr sz="1800"/>
            </a:lvl3pPr>
            <a:lvl4pPr marL="1371583" indent="0" algn="ctr">
              <a:buNone/>
              <a:defRPr sz="1600"/>
            </a:lvl4pPr>
            <a:lvl5pPr marL="1828777" indent="0" algn="ctr">
              <a:buNone/>
              <a:defRPr sz="1600"/>
            </a:lvl5pPr>
            <a:lvl6pPr marL="2285971" indent="0" algn="ctr">
              <a:buNone/>
              <a:defRPr sz="1600"/>
            </a:lvl6pPr>
            <a:lvl7pPr marL="2743167" indent="0" algn="ctr">
              <a:buNone/>
              <a:defRPr sz="1600"/>
            </a:lvl7pPr>
            <a:lvl8pPr marL="3200361" indent="0" algn="ctr">
              <a:buNone/>
              <a:defRPr sz="1600"/>
            </a:lvl8pPr>
            <a:lvl9pPr marL="3657555"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44BC317F-68D8-37A8-F780-FC494212E78E}"/>
              </a:ext>
            </a:extLst>
          </p:cNvPr>
          <p:cNvSpPr>
            <a:spLocks noGrp="1"/>
          </p:cNvSpPr>
          <p:nvPr>
            <p:ph type="dt" sz="half" idx="10"/>
          </p:nvPr>
        </p:nvSpPr>
        <p:spPr/>
        <p:txBody>
          <a:bodyPr/>
          <a:lstStyle/>
          <a:p>
            <a:fld id="{409E54E1-B2DB-41CD-A284-744534F7FD60}" type="datetime1">
              <a:rPr lang="fr-FR" smtClean="0"/>
              <a:t>22/01/2024</a:t>
            </a:fld>
            <a:endParaRPr lang="fr-FR"/>
          </a:p>
        </p:txBody>
      </p:sp>
      <p:sp>
        <p:nvSpPr>
          <p:cNvPr id="5" name="Espace réservé du pied de page 4">
            <a:extLst>
              <a:ext uri="{FF2B5EF4-FFF2-40B4-BE49-F238E27FC236}">
                <a16:creationId xmlns:a16="http://schemas.microsoft.com/office/drawing/2014/main" id="{4D09276F-487F-7CF3-19A7-A966C3574DC8}"/>
              </a:ext>
            </a:extLst>
          </p:cNvPr>
          <p:cNvSpPr>
            <a:spLocks noGrp="1"/>
          </p:cNvSpPr>
          <p:nvPr>
            <p:ph type="ftr" sz="quarter" idx="11"/>
          </p:nvPr>
        </p:nvSpPr>
        <p:spPr/>
        <p:txBody>
          <a:bodyPr/>
          <a:lstStyle/>
          <a:p>
            <a:r>
              <a:rPr lang="fr-FR"/>
              <a:t>3</a:t>
            </a:r>
          </a:p>
        </p:txBody>
      </p:sp>
      <p:sp>
        <p:nvSpPr>
          <p:cNvPr id="6" name="Espace réservé du numéro de diapositive 5">
            <a:extLst>
              <a:ext uri="{FF2B5EF4-FFF2-40B4-BE49-F238E27FC236}">
                <a16:creationId xmlns:a16="http://schemas.microsoft.com/office/drawing/2014/main" id="{E5E89B48-7578-2D35-8688-4945ED6CF3A5}"/>
              </a:ext>
            </a:extLst>
          </p:cNvPr>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3463727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279CF4-537A-F383-0A01-B457AE75DAFE}"/>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8B4DFD45-5EEF-395F-7C98-82189981270B}"/>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F381358C-93C8-3D3E-E626-ED487FDB696B}"/>
              </a:ext>
            </a:extLst>
          </p:cNvPr>
          <p:cNvSpPr>
            <a:spLocks noGrp="1"/>
          </p:cNvSpPr>
          <p:nvPr>
            <p:ph type="dt" sz="half" idx="10"/>
          </p:nvPr>
        </p:nvSpPr>
        <p:spPr/>
        <p:txBody>
          <a:bodyPr/>
          <a:lstStyle/>
          <a:p>
            <a:fld id="{BAEA7D59-DC08-4994-BFD2-144A9E18BDB8}" type="datetime1">
              <a:rPr lang="fr-FR" smtClean="0"/>
              <a:t>22/01/2024</a:t>
            </a:fld>
            <a:endParaRPr lang="fr-FR"/>
          </a:p>
        </p:txBody>
      </p:sp>
      <p:sp>
        <p:nvSpPr>
          <p:cNvPr id="5" name="Espace réservé du pied de page 4">
            <a:extLst>
              <a:ext uri="{FF2B5EF4-FFF2-40B4-BE49-F238E27FC236}">
                <a16:creationId xmlns:a16="http://schemas.microsoft.com/office/drawing/2014/main" id="{B1E8DC11-AB09-7DA0-6099-56904AC9AAE7}"/>
              </a:ext>
            </a:extLst>
          </p:cNvPr>
          <p:cNvSpPr>
            <a:spLocks noGrp="1"/>
          </p:cNvSpPr>
          <p:nvPr>
            <p:ph type="ftr" sz="quarter" idx="11"/>
          </p:nvPr>
        </p:nvSpPr>
        <p:spPr/>
        <p:txBody>
          <a:bodyPr/>
          <a:lstStyle/>
          <a:p>
            <a:r>
              <a:rPr lang="fr-FR"/>
              <a:t>3</a:t>
            </a:r>
          </a:p>
        </p:txBody>
      </p:sp>
      <p:sp>
        <p:nvSpPr>
          <p:cNvPr id="6" name="Espace réservé du numéro de diapositive 5">
            <a:extLst>
              <a:ext uri="{FF2B5EF4-FFF2-40B4-BE49-F238E27FC236}">
                <a16:creationId xmlns:a16="http://schemas.microsoft.com/office/drawing/2014/main" id="{24B6DDBA-753A-D35D-7727-D537897D0DED}"/>
              </a:ext>
            </a:extLst>
          </p:cNvPr>
          <p:cNvSpPr>
            <a:spLocks noGrp="1"/>
          </p:cNvSpPr>
          <p:nvPr>
            <p:ph type="sldNum" sz="quarter" idx="12"/>
          </p:nvPr>
        </p:nvSpPr>
        <p:spPr/>
        <p:txBody>
          <a:bodyPr/>
          <a:lstStyle/>
          <a:p>
            <a:fld id="{DF35AEC5-E996-0243-BC29-190F9F3BD6DD}" type="slidenum">
              <a:rPr lang="fr-FR" smtClean="0"/>
              <a:t>‹N°›</a:t>
            </a:fld>
            <a:endParaRPr lang="fr-FR"/>
          </a:p>
        </p:txBody>
      </p:sp>
      <p:sp>
        <p:nvSpPr>
          <p:cNvPr id="7" name="Rectangle 6">
            <a:extLst>
              <a:ext uri="{FF2B5EF4-FFF2-40B4-BE49-F238E27FC236}">
                <a16:creationId xmlns:a16="http://schemas.microsoft.com/office/drawing/2014/main" id="{9966AB66-94B0-664A-BB09-2A3E246B0335}"/>
              </a:ext>
            </a:extLst>
          </p:cNvPr>
          <p:cNvSpPr/>
          <p:nvPr userDrawn="1"/>
        </p:nvSpPr>
        <p:spPr>
          <a:xfrm>
            <a:off x="0" y="1"/>
            <a:ext cx="650240" cy="6858000"/>
          </a:xfrm>
          <a:prstGeom prst="rect">
            <a:avLst/>
          </a:prstGeom>
          <a:solidFill>
            <a:srgbClr val="00B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11" name="Image 10">
            <a:extLst>
              <a:ext uri="{FF2B5EF4-FFF2-40B4-BE49-F238E27FC236}">
                <a16:creationId xmlns:a16="http://schemas.microsoft.com/office/drawing/2014/main" id="{2A3D6148-A6CC-0898-AD9B-6CE42AAE0159}"/>
              </a:ext>
            </a:extLst>
          </p:cNvPr>
          <p:cNvPicPr>
            <a:picLocks noChangeAspect="1"/>
          </p:cNvPicPr>
          <p:nvPr userDrawn="1"/>
        </p:nvPicPr>
        <p:blipFill>
          <a:blip r:embed="rId2"/>
          <a:stretch>
            <a:fillRect/>
          </a:stretch>
        </p:blipFill>
        <p:spPr>
          <a:xfrm>
            <a:off x="0" y="367823"/>
            <a:ext cx="650240" cy="890468"/>
          </a:xfrm>
          <a:prstGeom prst="rect">
            <a:avLst/>
          </a:prstGeom>
        </p:spPr>
      </p:pic>
    </p:spTree>
    <p:extLst>
      <p:ext uri="{BB962C8B-B14F-4D97-AF65-F5344CB8AC3E}">
        <p14:creationId xmlns:p14="http://schemas.microsoft.com/office/powerpoint/2010/main" val="32736645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C19F468-1DA2-4CBD-B685-35B0DBDA1EE2}" type="datetime1">
              <a:rPr lang="fr-FR" smtClean="0"/>
              <a:t>22/01/2024</a:t>
            </a:fld>
            <a:endParaRPr lang="fr-FR"/>
          </a:p>
        </p:txBody>
      </p:sp>
      <p:sp>
        <p:nvSpPr>
          <p:cNvPr id="4" name="Footer Placeholder 3"/>
          <p:cNvSpPr>
            <a:spLocks noGrp="1"/>
          </p:cNvSpPr>
          <p:nvPr>
            <p:ph type="ftr" sz="quarter" idx="11"/>
          </p:nvPr>
        </p:nvSpPr>
        <p:spPr/>
        <p:txBody>
          <a:bodyPr/>
          <a:lstStyle/>
          <a:p>
            <a:r>
              <a:rPr lang="fr-FR"/>
              <a:t>3</a:t>
            </a:r>
          </a:p>
        </p:txBody>
      </p:sp>
      <p:sp>
        <p:nvSpPr>
          <p:cNvPr id="5" name="Slide Number Placeholder 4"/>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41907154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5D0EB3-2792-7130-C305-5CF7CDBA9E33}"/>
              </a:ext>
            </a:extLst>
          </p:cNvPr>
          <p:cNvSpPr>
            <a:spLocks noGrp="1"/>
          </p:cNvSpPr>
          <p:nvPr>
            <p:ph type="title"/>
          </p:nvPr>
        </p:nvSpPr>
        <p:spPr>
          <a:xfrm>
            <a:off x="831850" y="1709739"/>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64DC84DC-F537-F401-1931-B955EFB1F8D0}"/>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94" indent="0">
              <a:buNone/>
              <a:defRPr sz="2000">
                <a:solidFill>
                  <a:schemeClr val="tx1">
                    <a:tint val="75000"/>
                  </a:schemeClr>
                </a:solidFill>
              </a:defRPr>
            </a:lvl2pPr>
            <a:lvl3pPr marL="914389" indent="0">
              <a:buNone/>
              <a:defRPr sz="1800">
                <a:solidFill>
                  <a:schemeClr val="tx1">
                    <a:tint val="75000"/>
                  </a:schemeClr>
                </a:solidFill>
              </a:defRPr>
            </a:lvl3pPr>
            <a:lvl4pPr marL="1371583" indent="0">
              <a:buNone/>
              <a:defRPr sz="1600">
                <a:solidFill>
                  <a:schemeClr val="tx1">
                    <a:tint val="75000"/>
                  </a:schemeClr>
                </a:solidFill>
              </a:defRPr>
            </a:lvl4pPr>
            <a:lvl5pPr marL="1828777" indent="0">
              <a:buNone/>
              <a:defRPr sz="1600">
                <a:solidFill>
                  <a:schemeClr val="tx1">
                    <a:tint val="75000"/>
                  </a:schemeClr>
                </a:solidFill>
              </a:defRPr>
            </a:lvl5pPr>
            <a:lvl6pPr marL="2285971" indent="0">
              <a:buNone/>
              <a:defRPr sz="1600">
                <a:solidFill>
                  <a:schemeClr val="tx1">
                    <a:tint val="75000"/>
                  </a:schemeClr>
                </a:solidFill>
              </a:defRPr>
            </a:lvl6pPr>
            <a:lvl7pPr marL="2743167" indent="0">
              <a:buNone/>
              <a:defRPr sz="1600">
                <a:solidFill>
                  <a:schemeClr val="tx1">
                    <a:tint val="75000"/>
                  </a:schemeClr>
                </a:solidFill>
              </a:defRPr>
            </a:lvl7pPr>
            <a:lvl8pPr marL="3200361" indent="0">
              <a:buNone/>
              <a:defRPr sz="1600">
                <a:solidFill>
                  <a:schemeClr val="tx1">
                    <a:tint val="75000"/>
                  </a:schemeClr>
                </a:solidFill>
              </a:defRPr>
            </a:lvl8pPr>
            <a:lvl9pPr marL="3657555"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D3548679-72B2-7017-73F7-3274184EB982}"/>
              </a:ext>
            </a:extLst>
          </p:cNvPr>
          <p:cNvSpPr>
            <a:spLocks noGrp="1"/>
          </p:cNvSpPr>
          <p:nvPr>
            <p:ph type="dt" sz="half" idx="10"/>
          </p:nvPr>
        </p:nvSpPr>
        <p:spPr/>
        <p:txBody>
          <a:bodyPr/>
          <a:lstStyle/>
          <a:p>
            <a:fld id="{712C3A93-D4D4-480B-A253-74B88E64AB0F}" type="datetime1">
              <a:rPr lang="fr-FR" smtClean="0"/>
              <a:t>22/01/2024</a:t>
            </a:fld>
            <a:endParaRPr lang="fr-FR"/>
          </a:p>
        </p:txBody>
      </p:sp>
      <p:sp>
        <p:nvSpPr>
          <p:cNvPr id="5" name="Espace réservé du pied de page 4">
            <a:extLst>
              <a:ext uri="{FF2B5EF4-FFF2-40B4-BE49-F238E27FC236}">
                <a16:creationId xmlns:a16="http://schemas.microsoft.com/office/drawing/2014/main" id="{D8F6AC40-D819-7A61-0CA7-AED00DD7952A}"/>
              </a:ext>
            </a:extLst>
          </p:cNvPr>
          <p:cNvSpPr>
            <a:spLocks noGrp="1"/>
          </p:cNvSpPr>
          <p:nvPr>
            <p:ph type="ftr" sz="quarter" idx="11"/>
          </p:nvPr>
        </p:nvSpPr>
        <p:spPr/>
        <p:txBody>
          <a:bodyPr/>
          <a:lstStyle/>
          <a:p>
            <a:r>
              <a:rPr lang="fr-FR"/>
              <a:t>3</a:t>
            </a:r>
          </a:p>
        </p:txBody>
      </p:sp>
      <p:sp>
        <p:nvSpPr>
          <p:cNvPr id="6" name="Espace réservé du numéro de diapositive 5">
            <a:extLst>
              <a:ext uri="{FF2B5EF4-FFF2-40B4-BE49-F238E27FC236}">
                <a16:creationId xmlns:a16="http://schemas.microsoft.com/office/drawing/2014/main" id="{CA5006AB-7D17-46E5-B8FB-FA0351C2450E}"/>
              </a:ext>
            </a:extLst>
          </p:cNvPr>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38213845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32D9C9-FBAC-5B33-2054-44086CCDB614}"/>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FC3315A1-41D8-1655-9658-2E29ACC1A99C}"/>
              </a:ext>
            </a:extLst>
          </p:cNvPr>
          <p:cNvSpPr>
            <a:spLocks noGrp="1"/>
          </p:cNvSpPr>
          <p:nvPr>
            <p:ph sz="half" idx="1"/>
          </p:nvPr>
        </p:nvSpPr>
        <p:spPr>
          <a:xfrm>
            <a:off x="838201" y="1825624"/>
            <a:ext cx="5181600" cy="4351339"/>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A53B6D9C-A508-AE84-688C-C8C5BC99AAB1}"/>
              </a:ext>
            </a:extLst>
          </p:cNvPr>
          <p:cNvSpPr>
            <a:spLocks noGrp="1"/>
          </p:cNvSpPr>
          <p:nvPr>
            <p:ph sz="half" idx="2"/>
          </p:nvPr>
        </p:nvSpPr>
        <p:spPr>
          <a:xfrm>
            <a:off x="6172200" y="1825624"/>
            <a:ext cx="5181600" cy="4351339"/>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5F8960A7-925C-2B61-25C7-4DDACD493F24}"/>
              </a:ext>
            </a:extLst>
          </p:cNvPr>
          <p:cNvSpPr>
            <a:spLocks noGrp="1"/>
          </p:cNvSpPr>
          <p:nvPr>
            <p:ph type="dt" sz="half" idx="10"/>
          </p:nvPr>
        </p:nvSpPr>
        <p:spPr/>
        <p:txBody>
          <a:bodyPr/>
          <a:lstStyle/>
          <a:p>
            <a:fld id="{0EBDE4A9-E8C7-42E8-AF89-9C4B2A4AFED1}" type="datetime1">
              <a:rPr lang="fr-FR" smtClean="0"/>
              <a:t>22/01/2024</a:t>
            </a:fld>
            <a:endParaRPr lang="fr-FR"/>
          </a:p>
        </p:txBody>
      </p:sp>
      <p:sp>
        <p:nvSpPr>
          <p:cNvPr id="6" name="Espace réservé du pied de page 5">
            <a:extLst>
              <a:ext uri="{FF2B5EF4-FFF2-40B4-BE49-F238E27FC236}">
                <a16:creationId xmlns:a16="http://schemas.microsoft.com/office/drawing/2014/main" id="{A5DC671E-E0B6-4B23-21BE-F543836E1E2A}"/>
              </a:ext>
            </a:extLst>
          </p:cNvPr>
          <p:cNvSpPr>
            <a:spLocks noGrp="1"/>
          </p:cNvSpPr>
          <p:nvPr>
            <p:ph type="ftr" sz="quarter" idx="11"/>
          </p:nvPr>
        </p:nvSpPr>
        <p:spPr/>
        <p:txBody>
          <a:bodyPr/>
          <a:lstStyle/>
          <a:p>
            <a:r>
              <a:rPr lang="fr-FR"/>
              <a:t>3</a:t>
            </a:r>
          </a:p>
        </p:txBody>
      </p:sp>
      <p:sp>
        <p:nvSpPr>
          <p:cNvPr id="7" name="Espace réservé du numéro de diapositive 6">
            <a:extLst>
              <a:ext uri="{FF2B5EF4-FFF2-40B4-BE49-F238E27FC236}">
                <a16:creationId xmlns:a16="http://schemas.microsoft.com/office/drawing/2014/main" id="{2911D82A-084D-AA33-9F88-A067C4283D92}"/>
              </a:ext>
            </a:extLst>
          </p:cNvPr>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136691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8574DD-D571-D7B2-1AB0-2D383A8E1C5B}"/>
              </a:ext>
            </a:extLst>
          </p:cNvPr>
          <p:cNvSpPr>
            <a:spLocks noGrp="1"/>
          </p:cNvSpPr>
          <p:nvPr>
            <p:ph type="title"/>
          </p:nvPr>
        </p:nvSpPr>
        <p:spPr>
          <a:xfrm>
            <a:off x="839788" y="365126"/>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C95F5136-9AAE-9D71-0ECF-AF128C63510F}"/>
              </a:ext>
            </a:extLst>
          </p:cNvPr>
          <p:cNvSpPr>
            <a:spLocks noGrp="1"/>
          </p:cNvSpPr>
          <p:nvPr>
            <p:ph type="body" idx="1"/>
          </p:nvPr>
        </p:nvSpPr>
        <p:spPr>
          <a:xfrm>
            <a:off x="839789" y="1681163"/>
            <a:ext cx="5157787" cy="823912"/>
          </a:xfrm>
        </p:spPr>
        <p:txBody>
          <a:bodyPr anchor="b"/>
          <a:lstStyle>
            <a:lvl1pPr marL="0" indent="0">
              <a:buNone/>
              <a:defRPr sz="2400" b="1"/>
            </a:lvl1pPr>
            <a:lvl2pPr marL="457194" indent="0">
              <a:buNone/>
              <a:defRPr sz="2000" b="1"/>
            </a:lvl2pPr>
            <a:lvl3pPr marL="914389" indent="0">
              <a:buNone/>
              <a:defRPr sz="1800"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1" indent="0">
              <a:buNone/>
              <a:defRPr sz="1600" b="1"/>
            </a:lvl8pPr>
            <a:lvl9pPr marL="3657555"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FA69B18B-3104-5CF7-9288-FDE5B0806ABD}"/>
              </a:ext>
            </a:extLst>
          </p:cNvPr>
          <p:cNvSpPr>
            <a:spLocks noGrp="1"/>
          </p:cNvSpPr>
          <p:nvPr>
            <p:ph sz="half" idx="2"/>
          </p:nvPr>
        </p:nvSpPr>
        <p:spPr>
          <a:xfrm>
            <a:off x="839789" y="2505075"/>
            <a:ext cx="5157787" cy="3684587"/>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12F2E687-1884-4C0F-E219-9D4B2A31CD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194" indent="0">
              <a:buNone/>
              <a:defRPr sz="2000" b="1"/>
            </a:lvl2pPr>
            <a:lvl3pPr marL="914389" indent="0">
              <a:buNone/>
              <a:defRPr sz="1800" b="1"/>
            </a:lvl3pPr>
            <a:lvl4pPr marL="1371583" indent="0">
              <a:buNone/>
              <a:defRPr sz="1600" b="1"/>
            </a:lvl4pPr>
            <a:lvl5pPr marL="1828777" indent="0">
              <a:buNone/>
              <a:defRPr sz="1600" b="1"/>
            </a:lvl5pPr>
            <a:lvl6pPr marL="2285971" indent="0">
              <a:buNone/>
              <a:defRPr sz="1600" b="1"/>
            </a:lvl6pPr>
            <a:lvl7pPr marL="2743167" indent="0">
              <a:buNone/>
              <a:defRPr sz="1600" b="1"/>
            </a:lvl7pPr>
            <a:lvl8pPr marL="3200361" indent="0">
              <a:buNone/>
              <a:defRPr sz="1600" b="1"/>
            </a:lvl8pPr>
            <a:lvl9pPr marL="3657555"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10CD0AF8-669A-2930-401B-E22F1CCAFAFF}"/>
              </a:ext>
            </a:extLst>
          </p:cNvPr>
          <p:cNvSpPr>
            <a:spLocks noGrp="1"/>
          </p:cNvSpPr>
          <p:nvPr>
            <p:ph sz="quarter" idx="4"/>
          </p:nvPr>
        </p:nvSpPr>
        <p:spPr>
          <a:xfrm>
            <a:off x="6172200" y="2505075"/>
            <a:ext cx="5183188" cy="3684587"/>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322EF6B5-E0E0-E9E9-9136-92D851E41CB8}"/>
              </a:ext>
            </a:extLst>
          </p:cNvPr>
          <p:cNvSpPr>
            <a:spLocks noGrp="1"/>
          </p:cNvSpPr>
          <p:nvPr>
            <p:ph type="dt" sz="half" idx="10"/>
          </p:nvPr>
        </p:nvSpPr>
        <p:spPr/>
        <p:txBody>
          <a:bodyPr/>
          <a:lstStyle/>
          <a:p>
            <a:fld id="{3BCFDD76-E74D-476D-9AA9-981B957EBD90}" type="datetime1">
              <a:rPr lang="fr-FR" smtClean="0"/>
              <a:t>22/01/2024</a:t>
            </a:fld>
            <a:endParaRPr lang="fr-FR"/>
          </a:p>
        </p:txBody>
      </p:sp>
      <p:sp>
        <p:nvSpPr>
          <p:cNvPr id="8" name="Espace réservé du pied de page 7">
            <a:extLst>
              <a:ext uri="{FF2B5EF4-FFF2-40B4-BE49-F238E27FC236}">
                <a16:creationId xmlns:a16="http://schemas.microsoft.com/office/drawing/2014/main" id="{439B8E4D-1967-E470-A4AD-03EA8F3E2EC7}"/>
              </a:ext>
            </a:extLst>
          </p:cNvPr>
          <p:cNvSpPr>
            <a:spLocks noGrp="1"/>
          </p:cNvSpPr>
          <p:nvPr>
            <p:ph type="ftr" sz="quarter" idx="11"/>
          </p:nvPr>
        </p:nvSpPr>
        <p:spPr/>
        <p:txBody>
          <a:bodyPr/>
          <a:lstStyle/>
          <a:p>
            <a:r>
              <a:rPr lang="fr-FR"/>
              <a:t>3</a:t>
            </a:r>
          </a:p>
        </p:txBody>
      </p:sp>
      <p:sp>
        <p:nvSpPr>
          <p:cNvPr id="9" name="Espace réservé du numéro de diapositive 8">
            <a:extLst>
              <a:ext uri="{FF2B5EF4-FFF2-40B4-BE49-F238E27FC236}">
                <a16:creationId xmlns:a16="http://schemas.microsoft.com/office/drawing/2014/main" id="{1196E2E4-5FA0-D24F-49F9-DC8DEC38D50D}"/>
              </a:ext>
            </a:extLst>
          </p:cNvPr>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33449468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A39662-EA45-C7B7-B1FD-F239DD87C977}"/>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75EB9C9A-A3EF-1E0A-CC34-D0F0F40F0452}"/>
              </a:ext>
            </a:extLst>
          </p:cNvPr>
          <p:cNvSpPr>
            <a:spLocks noGrp="1"/>
          </p:cNvSpPr>
          <p:nvPr>
            <p:ph type="dt" sz="half" idx="10"/>
          </p:nvPr>
        </p:nvSpPr>
        <p:spPr/>
        <p:txBody>
          <a:bodyPr/>
          <a:lstStyle/>
          <a:p>
            <a:fld id="{77DE5DD7-5922-42DF-9663-7F9A2BDE8B7E}" type="datetime1">
              <a:rPr lang="fr-FR" smtClean="0"/>
              <a:t>22/01/2024</a:t>
            </a:fld>
            <a:endParaRPr lang="fr-FR"/>
          </a:p>
        </p:txBody>
      </p:sp>
      <p:sp>
        <p:nvSpPr>
          <p:cNvPr id="4" name="Espace réservé du pied de page 3">
            <a:extLst>
              <a:ext uri="{FF2B5EF4-FFF2-40B4-BE49-F238E27FC236}">
                <a16:creationId xmlns:a16="http://schemas.microsoft.com/office/drawing/2014/main" id="{27DB6617-33D4-6A18-3CB2-46200905B092}"/>
              </a:ext>
            </a:extLst>
          </p:cNvPr>
          <p:cNvSpPr>
            <a:spLocks noGrp="1"/>
          </p:cNvSpPr>
          <p:nvPr>
            <p:ph type="ftr" sz="quarter" idx="11"/>
          </p:nvPr>
        </p:nvSpPr>
        <p:spPr/>
        <p:txBody>
          <a:bodyPr/>
          <a:lstStyle/>
          <a:p>
            <a:r>
              <a:rPr lang="fr-FR"/>
              <a:t>3</a:t>
            </a:r>
          </a:p>
        </p:txBody>
      </p:sp>
      <p:sp>
        <p:nvSpPr>
          <p:cNvPr id="5" name="Espace réservé du numéro de diapositive 4">
            <a:extLst>
              <a:ext uri="{FF2B5EF4-FFF2-40B4-BE49-F238E27FC236}">
                <a16:creationId xmlns:a16="http://schemas.microsoft.com/office/drawing/2014/main" id="{5577EDF1-0C42-E1A0-6512-4F1C271DDA8E}"/>
              </a:ext>
            </a:extLst>
          </p:cNvPr>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901293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40D90EB-C250-5FB6-E143-FDADF7B21756}"/>
              </a:ext>
            </a:extLst>
          </p:cNvPr>
          <p:cNvSpPr>
            <a:spLocks noGrp="1"/>
          </p:cNvSpPr>
          <p:nvPr>
            <p:ph type="dt" sz="half" idx="10"/>
          </p:nvPr>
        </p:nvSpPr>
        <p:spPr/>
        <p:txBody>
          <a:bodyPr/>
          <a:lstStyle/>
          <a:p>
            <a:fld id="{21E45C0C-E7FD-48FB-B0F1-207610AAB09E}" type="datetime1">
              <a:rPr lang="fr-FR" smtClean="0"/>
              <a:t>22/01/2024</a:t>
            </a:fld>
            <a:endParaRPr lang="fr-FR"/>
          </a:p>
        </p:txBody>
      </p:sp>
      <p:sp>
        <p:nvSpPr>
          <p:cNvPr id="3" name="Espace réservé du pied de page 2">
            <a:extLst>
              <a:ext uri="{FF2B5EF4-FFF2-40B4-BE49-F238E27FC236}">
                <a16:creationId xmlns:a16="http://schemas.microsoft.com/office/drawing/2014/main" id="{3269C6C1-091B-7912-8D67-7B7D4F4A85D9}"/>
              </a:ext>
            </a:extLst>
          </p:cNvPr>
          <p:cNvSpPr>
            <a:spLocks noGrp="1"/>
          </p:cNvSpPr>
          <p:nvPr>
            <p:ph type="ftr" sz="quarter" idx="11"/>
          </p:nvPr>
        </p:nvSpPr>
        <p:spPr/>
        <p:txBody>
          <a:bodyPr/>
          <a:lstStyle/>
          <a:p>
            <a:r>
              <a:rPr lang="fr-FR"/>
              <a:t>3</a:t>
            </a:r>
          </a:p>
        </p:txBody>
      </p:sp>
      <p:sp>
        <p:nvSpPr>
          <p:cNvPr id="4" name="Espace réservé du numéro de diapositive 3">
            <a:extLst>
              <a:ext uri="{FF2B5EF4-FFF2-40B4-BE49-F238E27FC236}">
                <a16:creationId xmlns:a16="http://schemas.microsoft.com/office/drawing/2014/main" id="{B80149BD-F995-78FD-E2AC-4A19F362D6AA}"/>
              </a:ext>
            </a:extLst>
          </p:cNvPr>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3864745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AD416C-5150-9897-11EE-FABBB59F5C09}"/>
              </a:ext>
            </a:extLst>
          </p:cNvPr>
          <p:cNvSpPr>
            <a:spLocks noGrp="1"/>
          </p:cNvSpPr>
          <p:nvPr>
            <p:ph type="title"/>
          </p:nvPr>
        </p:nvSpPr>
        <p:spPr>
          <a:xfrm>
            <a:off x="839790" y="457201"/>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4CC27A36-52C4-33B8-8FB5-138143D26671}"/>
              </a:ext>
            </a:extLst>
          </p:cNvPr>
          <p:cNvSpPr>
            <a:spLocks noGrp="1"/>
          </p:cNvSpPr>
          <p:nvPr>
            <p:ph idx="1"/>
          </p:nvPr>
        </p:nvSpPr>
        <p:spPr>
          <a:xfrm>
            <a:off x="5183189"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1C819A67-0A3E-CE4E-7B75-7E1AA693A1D4}"/>
              </a:ext>
            </a:extLst>
          </p:cNvPr>
          <p:cNvSpPr>
            <a:spLocks noGrp="1"/>
          </p:cNvSpPr>
          <p:nvPr>
            <p:ph type="body" sz="half" idx="2"/>
          </p:nvPr>
        </p:nvSpPr>
        <p:spPr>
          <a:xfrm>
            <a:off x="839790" y="2057400"/>
            <a:ext cx="3932237" cy="3811588"/>
          </a:xfrm>
        </p:spPr>
        <p:txBody>
          <a:bodyPr/>
          <a:lstStyle>
            <a:lvl1pPr marL="0" indent="0">
              <a:buNone/>
              <a:defRPr sz="1600"/>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0E7CC133-C2C3-F8D2-512E-4E253952986B}"/>
              </a:ext>
            </a:extLst>
          </p:cNvPr>
          <p:cNvSpPr>
            <a:spLocks noGrp="1"/>
          </p:cNvSpPr>
          <p:nvPr>
            <p:ph type="dt" sz="half" idx="10"/>
          </p:nvPr>
        </p:nvSpPr>
        <p:spPr/>
        <p:txBody>
          <a:bodyPr/>
          <a:lstStyle/>
          <a:p>
            <a:fld id="{83EE28EA-CED7-4343-95B7-2399B7446DA3}" type="datetime1">
              <a:rPr lang="fr-FR" smtClean="0"/>
              <a:t>22/01/2024</a:t>
            </a:fld>
            <a:endParaRPr lang="fr-FR"/>
          </a:p>
        </p:txBody>
      </p:sp>
      <p:sp>
        <p:nvSpPr>
          <p:cNvPr id="6" name="Espace réservé du pied de page 5">
            <a:extLst>
              <a:ext uri="{FF2B5EF4-FFF2-40B4-BE49-F238E27FC236}">
                <a16:creationId xmlns:a16="http://schemas.microsoft.com/office/drawing/2014/main" id="{C514C748-A920-BCBA-019E-7843DBC010FF}"/>
              </a:ext>
            </a:extLst>
          </p:cNvPr>
          <p:cNvSpPr>
            <a:spLocks noGrp="1"/>
          </p:cNvSpPr>
          <p:nvPr>
            <p:ph type="ftr" sz="quarter" idx="11"/>
          </p:nvPr>
        </p:nvSpPr>
        <p:spPr/>
        <p:txBody>
          <a:bodyPr/>
          <a:lstStyle/>
          <a:p>
            <a:r>
              <a:rPr lang="fr-FR"/>
              <a:t>3</a:t>
            </a:r>
          </a:p>
        </p:txBody>
      </p:sp>
      <p:sp>
        <p:nvSpPr>
          <p:cNvPr id="7" name="Espace réservé du numéro de diapositive 6">
            <a:extLst>
              <a:ext uri="{FF2B5EF4-FFF2-40B4-BE49-F238E27FC236}">
                <a16:creationId xmlns:a16="http://schemas.microsoft.com/office/drawing/2014/main" id="{0FFEACDD-C9C6-8731-94A3-8E04CCE1BECE}"/>
              </a:ext>
            </a:extLst>
          </p:cNvPr>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565412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F73C07-629D-09ED-D96B-AF6E24D7F53A}"/>
              </a:ext>
            </a:extLst>
          </p:cNvPr>
          <p:cNvSpPr>
            <a:spLocks noGrp="1"/>
          </p:cNvSpPr>
          <p:nvPr>
            <p:ph type="title"/>
          </p:nvPr>
        </p:nvSpPr>
        <p:spPr>
          <a:xfrm>
            <a:off x="839790" y="457201"/>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8372DFB0-1F6C-F5C2-57D2-2313ABBB5D6E}"/>
              </a:ext>
            </a:extLst>
          </p:cNvPr>
          <p:cNvSpPr>
            <a:spLocks noGrp="1"/>
          </p:cNvSpPr>
          <p:nvPr>
            <p:ph type="pic" idx="1"/>
          </p:nvPr>
        </p:nvSpPr>
        <p:spPr>
          <a:xfrm>
            <a:off x="5183189" y="987426"/>
            <a:ext cx="6172200" cy="4873625"/>
          </a:xfrm>
        </p:spPr>
        <p:txBody>
          <a:bodyPr/>
          <a:lstStyle>
            <a:lvl1pPr marL="0" indent="0">
              <a:buNone/>
              <a:defRPr sz="3200"/>
            </a:lvl1pPr>
            <a:lvl2pPr marL="457194" indent="0">
              <a:buNone/>
              <a:defRPr sz="2800"/>
            </a:lvl2pPr>
            <a:lvl3pPr marL="914389" indent="0">
              <a:buNone/>
              <a:defRPr sz="2400"/>
            </a:lvl3pPr>
            <a:lvl4pPr marL="1371583" indent="0">
              <a:buNone/>
              <a:defRPr sz="2000"/>
            </a:lvl4pPr>
            <a:lvl5pPr marL="1828777" indent="0">
              <a:buNone/>
              <a:defRPr sz="2000"/>
            </a:lvl5pPr>
            <a:lvl6pPr marL="2285971" indent="0">
              <a:buNone/>
              <a:defRPr sz="2000"/>
            </a:lvl6pPr>
            <a:lvl7pPr marL="2743167" indent="0">
              <a:buNone/>
              <a:defRPr sz="2000"/>
            </a:lvl7pPr>
            <a:lvl8pPr marL="3200361" indent="0">
              <a:buNone/>
              <a:defRPr sz="2000"/>
            </a:lvl8pPr>
            <a:lvl9pPr marL="3657555" indent="0">
              <a:buNone/>
              <a:defRPr sz="2000"/>
            </a:lvl9pPr>
          </a:lstStyle>
          <a:p>
            <a:endParaRPr lang="fr-FR"/>
          </a:p>
        </p:txBody>
      </p:sp>
      <p:sp>
        <p:nvSpPr>
          <p:cNvPr id="4" name="Espace réservé du texte 3">
            <a:extLst>
              <a:ext uri="{FF2B5EF4-FFF2-40B4-BE49-F238E27FC236}">
                <a16:creationId xmlns:a16="http://schemas.microsoft.com/office/drawing/2014/main" id="{19276873-8A26-BBC8-4B26-8F892F559910}"/>
              </a:ext>
            </a:extLst>
          </p:cNvPr>
          <p:cNvSpPr>
            <a:spLocks noGrp="1"/>
          </p:cNvSpPr>
          <p:nvPr>
            <p:ph type="body" sz="half" idx="2"/>
          </p:nvPr>
        </p:nvSpPr>
        <p:spPr>
          <a:xfrm>
            <a:off x="839790" y="2057400"/>
            <a:ext cx="3932237" cy="3811588"/>
          </a:xfrm>
        </p:spPr>
        <p:txBody>
          <a:bodyPr/>
          <a:lstStyle>
            <a:lvl1pPr marL="0" indent="0">
              <a:buNone/>
              <a:defRPr sz="1600"/>
            </a:lvl1pPr>
            <a:lvl2pPr marL="457194" indent="0">
              <a:buNone/>
              <a:defRPr sz="1400"/>
            </a:lvl2pPr>
            <a:lvl3pPr marL="914389" indent="0">
              <a:buNone/>
              <a:defRPr sz="1200"/>
            </a:lvl3pPr>
            <a:lvl4pPr marL="1371583" indent="0">
              <a:buNone/>
              <a:defRPr sz="1000"/>
            </a:lvl4pPr>
            <a:lvl5pPr marL="1828777" indent="0">
              <a:buNone/>
              <a:defRPr sz="1000"/>
            </a:lvl5pPr>
            <a:lvl6pPr marL="2285971" indent="0">
              <a:buNone/>
              <a:defRPr sz="1000"/>
            </a:lvl6pPr>
            <a:lvl7pPr marL="2743167" indent="0">
              <a:buNone/>
              <a:defRPr sz="1000"/>
            </a:lvl7pPr>
            <a:lvl8pPr marL="3200361" indent="0">
              <a:buNone/>
              <a:defRPr sz="1000"/>
            </a:lvl8pPr>
            <a:lvl9pPr marL="3657555"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392226A0-340C-7DCE-220D-378E9DC518DC}"/>
              </a:ext>
            </a:extLst>
          </p:cNvPr>
          <p:cNvSpPr>
            <a:spLocks noGrp="1"/>
          </p:cNvSpPr>
          <p:nvPr>
            <p:ph type="dt" sz="half" idx="10"/>
          </p:nvPr>
        </p:nvSpPr>
        <p:spPr/>
        <p:txBody>
          <a:bodyPr/>
          <a:lstStyle/>
          <a:p>
            <a:fld id="{8661C235-55A8-4B79-9681-23DC14F38222}" type="datetime1">
              <a:rPr lang="fr-FR" smtClean="0"/>
              <a:t>22/01/2024</a:t>
            </a:fld>
            <a:endParaRPr lang="fr-FR"/>
          </a:p>
        </p:txBody>
      </p:sp>
      <p:sp>
        <p:nvSpPr>
          <p:cNvPr id="6" name="Espace réservé du pied de page 5">
            <a:extLst>
              <a:ext uri="{FF2B5EF4-FFF2-40B4-BE49-F238E27FC236}">
                <a16:creationId xmlns:a16="http://schemas.microsoft.com/office/drawing/2014/main" id="{009802B9-3022-30F9-87E4-8A0C68312620}"/>
              </a:ext>
            </a:extLst>
          </p:cNvPr>
          <p:cNvSpPr>
            <a:spLocks noGrp="1"/>
          </p:cNvSpPr>
          <p:nvPr>
            <p:ph type="ftr" sz="quarter" idx="11"/>
          </p:nvPr>
        </p:nvSpPr>
        <p:spPr/>
        <p:txBody>
          <a:bodyPr/>
          <a:lstStyle/>
          <a:p>
            <a:r>
              <a:rPr lang="fr-FR"/>
              <a:t>3</a:t>
            </a:r>
          </a:p>
        </p:txBody>
      </p:sp>
      <p:sp>
        <p:nvSpPr>
          <p:cNvPr id="7" name="Espace réservé du numéro de diapositive 6">
            <a:extLst>
              <a:ext uri="{FF2B5EF4-FFF2-40B4-BE49-F238E27FC236}">
                <a16:creationId xmlns:a16="http://schemas.microsoft.com/office/drawing/2014/main" id="{4BD0C2D7-0259-60E4-70FD-5AC0C39A19EA}"/>
              </a:ext>
            </a:extLst>
          </p:cNvPr>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11224967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6106E5-0713-39C7-456D-C3D9162CDD79}"/>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B12DE599-0629-7D09-8CCF-0BA66178ED2E}"/>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44C18A38-A37C-9872-7131-D52B1E96C7CE}"/>
              </a:ext>
            </a:extLst>
          </p:cNvPr>
          <p:cNvSpPr>
            <a:spLocks noGrp="1"/>
          </p:cNvSpPr>
          <p:nvPr>
            <p:ph type="dt" sz="half" idx="10"/>
          </p:nvPr>
        </p:nvSpPr>
        <p:spPr/>
        <p:txBody>
          <a:bodyPr/>
          <a:lstStyle/>
          <a:p>
            <a:fld id="{95DD4549-A1D8-4E24-BD91-0DECACDD8414}" type="datetime1">
              <a:rPr lang="fr-FR" smtClean="0"/>
              <a:t>22/01/2024</a:t>
            </a:fld>
            <a:endParaRPr lang="fr-FR"/>
          </a:p>
        </p:txBody>
      </p:sp>
      <p:sp>
        <p:nvSpPr>
          <p:cNvPr id="5" name="Espace réservé du pied de page 4">
            <a:extLst>
              <a:ext uri="{FF2B5EF4-FFF2-40B4-BE49-F238E27FC236}">
                <a16:creationId xmlns:a16="http://schemas.microsoft.com/office/drawing/2014/main" id="{BDFF8F09-66DF-8B57-C17D-AC686C7151FB}"/>
              </a:ext>
            </a:extLst>
          </p:cNvPr>
          <p:cNvSpPr>
            <a:spLocks noGrp="1"/>
          </p:cNvSpPr>
          <p:nvPr>
            <p:ph type="ftr" sz="quarter" idx="11"/>
          </p:nvPr>
        </p:nvSpPr>
        <p:spPr/>
        <p:txBody>
          <a:bodyPr/>
          <a:lstStyle/>
          <a:p>
            <a:r>
              <a:rPr lang="fr-FR"/>
              <a:t>3</a:t>
            </a:r>
          </a:p>
        </p:txBody>
      </p:sp>
      <p:sp>
        <p:nvSpPr>
          <p:cNvPr id="6" name="Espace réservé du numéro de diapositive 5">
            <a:extLst>
              <a:ext uri="{FF2B5EF4-FFF2-40B4-BE49-F238E27FC236}">
                <a16:creationId xmlns:a16="http://schemas.microsoft.com/office/drawing/2014/main" id="{B2BB4BD2-AECD-AA28-9269-F2ADFDF16EDE}"/>
              </a:ext>
            </a:extLst>
          </p:cNvPr>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16462230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EAE3195-CF35-93F1-A7CC-97238CC45A9F}"/>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4AA5A809-64E3-CCB2-B245-9E3FF1DFC9B9}"/>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7CEB1C3F-2ABD-EA15-D5E8-67D60C2A03F2}"/>
              </a:ext>
            </a:extLst>
          </p:cNvPr>
          <p:cNvSpPr>
            <a:spLocks noGrp="1"/>
          </p:cNvSpPr>
          <p:nvPr>
            <p:ph type="dt" sz="half" idx="10"/>
          </p:nvPr>
        </p:nvSpPr>
        <p:spPr/>
        <p:txBody>
          <a:bodyPr/>
          <a:lstStyle/>
          <a:p>
            <a:fld id="{3B4DA248-1756-45B3-B986-85C832CBF219}" type="datetime1">
              <a:rPr lang="fr-FR" smtClean="0"/>
              <a:t>22/01/2024</a:t>
            </a:fld>
            <a:endParaRPr lang="fr-FR"/>
          </a:p>
        </p:txBody>
      </p:sp>
      <p:sp>
        <p:nvSpPr>
          <p:cNvPr id="5" name="Espace réservé du pied de page 4">
            <a:extLst>
              <a:ext uri="{FF2B5EF4-FFF2-40B4-BE49-F238E27FC236}">
                <a16:creationId xmlns:a16="http://schemas.microsoft.com/office/drawing/2014/main" id="{B2CEF415-3F31-B502-A56A-157ACA79E450}"/>
              </a:ext>
            </a:extLst>
          </p:cNvPr>
          <p:cNvSpPr>
            <a:spLocks noGrp="1"/>
          </p:cNvSpPr>
          <p:nvPr>
            <p:ph type="ftr" sz="quarter" idx="11"/>
          </p:nvPr>
        </p:nvSpPr>
        <p:spPr/>
        <p:txBody>
          <a:bodyPr/>
          <a:lstStyle/>
          <a:p>
            <a:r>
              <a:rPr lang="fr-FR"/>
              <a:t>3</a:t>
            </a:r>
          </a:p>
        </p:txBody>
      </p:sp>
      <p:sp>
        <p:nvSpPr>
          <p:cNvPr id="6" name="Espace réservé du numéro de diapositive 5">
            <a:extLst>
              <a:ext uri="{FF2B5EF4-FFF2-40B4-BE49-F238E27FC236}">
                <a16:creationId xmlns:a16="http://schemas.microsoft.com/office/drawing/2014/main" id="{306A827D-51C6-0557-B0B5-3CA664416982}"/>
              </a:ext>
            </a:extLst>
          </p:cNvPr>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4138486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E6D51-03ED-4DE0-A668-77E3E6484E20}" type="datetime1">
              <a:rPr lang="fr-FR" smtClean="0"/>
              <a:t>22/01/2024</a:t>
            </a:fld>
            <a:endParaRPr lang="fr-FR"/>
          </a:p>
        </p:txBody>
      </p:sp>
      <p:sp>
        <p:nvSpPr>
          <p:cNvPr id="3" name="Footer Placeholder 2"/>
          <p:cNvSpPr>
            <a:spLocks noGrp="1"/>
          </p:cNvSpPr>
          <p:nvPr>
            <p:ph type="ftr" sz="quarter" idx="11"/>
          </p:nvPr>
        </p:nvSpPr>
        <p:spPr/>
        <p:txBody>
          <a:bodyPr/>
          <a:lstStyle/>
          <a:p>
            <a:r>
              <a:rPr lang="fr-FR"/>
              <a:t>3</a:t>
            </a:r>
          </a:p>
        </p:txBody>
      </p:sp>
      <p:sp>
        <p:nvSpPr>
          <p:cNvPr id="4" name="Slide Number Placeholder 3"/>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315010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303E96C-4B6B-4DE8-A889-09C6596340B7}" type="datetime1">
              <a:rPr lang="fr-FR" smtClean="0"/>
              <a:t>22/01/2024</a:t>
            </a:fld>
            <a:endParaRPr lang="fr-FR"/>
          </a:p>
        </p:txBody>
      </p:sp>
      <p:sp>
        <p:nvSpPr>
          <p:cNvPr id="6" name="Footer Placeholder 5"/>
          <p:cNvSpPr>
            <a:spLocks noGrp="1"/>
          </p:cNvSpPr>
          <p:nvPr>
            <p:ph type="ftr" sz="quarter" idx="11"/>
          </p:nvPr>
        </p:nvSpPr>
        <p:spPr/>
        <p:txBody>
          <a:bodyPr/>
          <a:lstStyle/>
          <a:p>
            <a:r>
              <a:rPr lang="fr-FR"/>
              <a:t>3</a:t>
            </a:r>
          </a:p>
        </p:txBody>
      </p:sp>
      <p:sp>
        <p:nvSpPr>
          <p:cNvPr id="7" name="Slide Number Placeholder 6"/>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2031781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295669A-400A-4803-9613-C2AF009F4014}" type="datetime1">
              <a:rPr lang="fr-FR" smtClean="0"/>
              <a:t>22/01/2024</a:t>
            </a:fld>
            <a:endParaRPr lang="fr-FR"/>
          </a:p>
        </p:txBody>
      </p:sp>
      <p:sp>
        <p:nvSpPr>
          <p:cNvPr id="6" name="Footer Placeholder 5"/>
          <p:cNvSpPr>
            <a:spLocks noGrp="1"/>
          </p:cNvSpPr>
          <p:nvPr>
            <p:ph type="ftr" sz="quarter" idx="11"/>
          </p:nvPr>
        </p:nvSpPr>
        <p:spPr/>
        <p:txBody>
          <a:bodyPr/>
          <a:lstStyle/>
          <a:p>
            <a:r>
              <a:rPr lang="fr-FR"/>
              <a:t>3</a:t>
            </a:r>
          </a:p>
        </p:txBody>
      </p:sp>
      <p:sp>
        <p:nvSpPr>
          <p:cNvPr id="7" name="Slide Number Placeholder 6"/>
          <p:cNvSpPr>
            <a:spLocks noGrp="1"/>
          </p:cNvSpPr>
          <p:nvPr>
            <p:ph type="sldNum" sz="quarter" idx="12"/>
          </p:nvPr>
        </p:nvSpPr>
        <p:spPr/>
        <p:txBody>
          <a:bodyPr/>
          <a:lstStyle/>
          <a:p>
            <a:fld id="{DF35AEC5-E996-0243-BC29-190F9F3BD6DD}" type="slidenum">
              <a:rPr lang="fr-FR" smtClean="0"/>
              <a:t>‹N°›</a:t>
            </a:fld>
            <a:endParaRPr lang="fr-FR"/>
          </a:p>
        </p:txBody>
      </p:sp>
    </p:spTree>
    <p:extLst>
      <p:ext uri="{BB962C8B-B14F-4D97-AF65-F5344CB8AC3E}">
        <p14:creationId xmlns:p14="http://schemas.microsoft.com/office/powerpoint/2010/main" val="14095915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2.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18BE9-4E5E-4092-80E3-3366510BD9F8}" type="datetime1">
              <a:rPr lang="fr-FR" smtClean="0"/>
              <a:t>22/01/2024</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4B3EF7-0E3E-C746-BEA3-A898439CAD76}" type="slidenum">
              <a:rPr lang="fr-FR" smtClean="0"/>
              <a:pPr/>
              <a:t>‹N°›</a:t>
            </a:fld>
            <a:endParaRPr lang="fr-FR"/>
          </a:p>
        </p:txBody>
      </p:sp>
    </p:spTree>
    <p:extLst>
      <p:ext uri="{BB962C8B-B14F-4D97-AF65-F5344CB8AC3E}">
        <p14:creationId xmlns:p14="http://schemas.microsoft.com/office/powerpoint/2010/main" val="346436359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663"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5" r:id="rId31"/>
    <p:sldLayoutId id="2147483700" r:id="rId32"/>
    <p:sldLayoutId id="2147483701" r:id="rId33"/>
    <p:sldLayoutId id="2147483702" r:id="rId34"/>
    <p:sldLayoutId id="2147483703" r:id="rId35"/>
    <p:sldLayoutId id="2147483704" r:id="rId36"/>
    <p:sldLayoutId id="2147483705" r:id="rId37"/>
    <p:sldLayoutId id="2147483706" r:id="rId38"/>
    <p:sldLayoutId id="2147483707" r:id="rId39"/>
    <p:sldLayoutId id="2147483708" r:id="rId40"/>
    <p:sldLayoutId id="2147483709" r:id="rId41"/>
    <p:sldLayoutId id="2147483710" r:id="rId42"/>
    <p:sldLayoutId id="2147483711" r:id="rId43"/>
    <p:sldLayoutId id="2147483712" r:id="rId44"/>
    <p:sldLayoutId id="2147483713" r:id="rId45"/>
    <p:sldLayoutId id="2147483714" r:id="rId46"/>
    <p:sldLayoutId id="2147483715" r:id="rId47"/>
    <p:sldLayoutId id="2147483716" r:id="rId48"/>
    <p:sldLayoutId id="2147483725" r:id="rId49"/>
    <p:sldLayoutId id="2147483726" r:id="rId50"/>
    <p:sldLayoutId id="2147483727" r:id="rId51"/>
    <p:sldLayoutId id="2147483728" r:id="rId52"/>
    <p:sldLayoutId id="2147483729" r:id="rId53"/>
    <p:sldLayoutId id="2147483730" r:id="rId54"/>
    <p:sldLayoutId id="2147483731" r:id="rId55"/>
    <p:sldLayoutId id="2147483732" r:id="rId56"/>
    <p:sldLayoutId id="2147483733" r:id="rId5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FA26F5A-9507-26F5-FD35-963DC57C0FE5}"/>
              </a:ext>
            </a:extLst>
          </p:cNvPr>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4E59112A-2484-C163-AA9F-78C3584142F5}"/>
              </a:ext>
            </a:extLst>
          </p:cNvPr>
          <p:cNvSpPr>
            <a:spLocks noGrp="1"/>
          </p:cNvSpPr>
          <p:nvPr>
            <p:ph type="body" idx="1"/>
          </p:nvPr>
        </p:nvSpPr>
        <p:spPr>
          <a:xfrm>
            <a:off x="838201" y="1825624"/>
            <a:ext cx="10515600" cy="4351339"/>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89336940-6015-4777-ACB6-0A2F47D7E65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4F5C6-F244-4D52-A4F7-6AA76DDBF5FA}" type="datetime1">
              <a:rPr lang="fr-FR" smtClean="0"/>
              <a:t>22/01/2024</a:t>
            </a:fld>
            <a:endParaRPr lang="fr-FR"/>
          </a:p>
        </p:txBody>
      </p:sp>
      <p:sp>
        <p:nvSpPr>
          <p:cNvPr id="5" name="Espace réservé du pied de page 4">
            <a:extLst>
              <a:ext uri="{FF2B5EF4-FFF2-40B4-BE49-F238E27FC236}">
                <a16:creationId xmlns:a16="http://schemas.microsoft.com/office/drawing/2014/main" id="{A9A72D13-94ED-904A-A9F4-BD28302447F7}"/>
              </a:ext>
            </a:extLst>
          </p:cNvPr>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3</a:t>
            </a:r>
          </a:p>
        </p:txBody>
      </p:sp>
      <p:sp>
        <p:nvSpPr>
          <p:cNvPr id="6" name="Espace réservé du numéro de diapositive 5">
            <a:extLst>
              <a:ext uri="{FF2B5EF4-FFF2-40B4-BE49-F238E27FC236}">
                <a16:creationId xmlns:a16="http://schemas.microsoft.com/office/drawing/2014/main" id="{E58BC8A5-72AD-5D86-B513-CB62C7BF15E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5AEC5-E996-0243-BC29-190F9F3BD6DD}" type="slidenum">
              <a:rPr lang="fr-FR" smtClean="0"/>
              <a:t>‹N°›</a:t>
            </a:fld>
            <a:endParaRPr lang="fr-FR"/>
          </a:p>
        </p:txBody>
      </p:sp>
    </p:spTree>
    <p:extLst>
      <p:ext uri="{BB962C8B-B14F-4D97-AF65-F5344CB8AC3E}">
        <p14:creationId xmlns:p14="http://schemas.microsoft.com/office/powerpoint/2010/main" val="1828463790"/>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hdr="0" ftr="0" dt="0"/>
  <p:txStyles>
    <p:titleStyle>
      <a:lvl1pPr algn="l" defTabSz="914389" rtl="0" eaLnBrk="1" latinLnBrk="0" hangingPunct="1">
        <a:lnSpc>
          <a:spcPct val="90000"/>
        </a:lnSpc>
        <a:spcBef>
          <a:spcPct val="0"/>
        </a:spcBef>
        <a:buNone/>
        <a:defRPr sz="4400" kern="1200">
          <a:solidFill>
            <a:schemeClr val="tx1"/>
          </a:solidFill>
          <a:latin typeface="Thunder SemBd" pitchFamily="2" charset="77"/>
          <a:ea typeface="+mj-ea"/>
          <a:cs typeface="+mj-cs"/>
        </a:defRPr>
      </a:lvl1pPr>
    </p:titleStyle>
    <p:bodyStyle>
      <a:lvl1pPr marL="228597" indent="-228597" algn="l" defTabSz="914389" rtl="0" eaLnBrk="1" latinLnBrk="0" hangingPunct="1">
        <a:lnSpc>
          <a:spcPct val="90000"/>
        </a:lnSpc>
        <a:spcBef>
          <a:spcPts val="1000"/>
        </a:spcBef>
        <a:buFont typeface="Arial" panose="020B0604020202020204" pitchFamily="34" charset="0"/>
        <a:buChar char="•"/>
        <a:defRPr sz="2800" kern="1200">
          <a:solidFill>
            <a:schemeClr val="tx1"/>
          </a:solidFill>
          <a:latin typeface="Epilogue" pitchFamily="2" charset="77"/>
          <a:ea typeface="+mn-ea"/>
          <a:cs typeface="+mn-cs"/>
        </a:defRPr>
      </a:lvl1pPr>
      <a:lvl2pPr marL="685791" indent="-228597" algn="l" defTabSz="914389" rtl="0" eaLnBrk="1" latinLnBrk="0" hangingPunct="1">
        <a:lnSpc>
          <a:spcPct val="90000"/>
        </a:lnSpc>
        <a:spcBef>
          <a:spcPts val="500"/>
        </a:spcBef>
        <a:buFont typeface="Arial" panose="020B0604020202020204" pitchFamily="34" charset="0"/>
        <a:buChar char="•"/>
        <a:defRPr sz="2400" kern="1200">
          <a:solidFill>
            <a:schemeClr val="tx1"/>
          </a:solidFill>
          <a:latin typeface="Epilogue" pitchFamily="2" charset="77"/>
          <a:ea typeface="+mn-ea"/>
          <a:cs typeface="+mn-cs"/>
        </a:defRPr>
      </a:lvl2pPr>
      <a:lvl3pPr marL="1142986" indent="-228597" algn="l" defTabSz="914389" rtl="0" eaLnBrk="1" latinLnBrk="0" hangingPunct="1">
        <a:lnSpc>
          <a:spcPct val="90000"/>
        </a:lnSpc>
        <a:spcBef>
          <a:spcPts val="500"/>
        </a:spcBef>
        <a:buFont typeface="Arial" panose="020B0604020202020204" pitchFamily="34" charset="0"/>
        <a:buChar char="•"/>
        <a:defRPr sz="2000" kern="1200">
          <a:solidFill>
            <a:schemeClr val="tx1"/>
          </a:solidFill>
          <a:latin typeface="Epilogue" pitchFamily="2" charset="77"/>
          <a:ea typeface="+mn-ea"/>
          <a:cs typeface="+mn-cs"/>
        </a:defRPr>
      </a:lvl3pPr>
      <a:lvl4pPr marL="1600180"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Epilogue" pitchFamily="2" charset="77"/>
          <a:ea typeface="+mn-ea"/>
          <a:cs typeface="+mn-cs"/>
        </a:defRPr>
      </a:lvl4pPr>
      <a:lvl5pPr marL="2057374"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Epilogue" pitchFamily="2" charset="77"/>
          <a:ea typeface="+mn-ea"/>
          <a:cs typeface="+mn-cs"/>
        </a:defRPr>
      </a:lvl5pPr>
      <a:lvl6pPr marL="2514569"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4"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8"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89" rtl="0" eaLnBrk="1" latinLnBrk="0" hangingPunct="1">
        <a:defRPr sz="1800" kern="1200">
          <a:solidFill>
            <a:schemeClr val="tx1"/>
          </a:solidFill>
          <a:latin typeface="+mn-lt"/>
          <a:ea typeface="+mn-ea"/>
          <a:cs typeface="+mn-cs"/>
        </a:defRPr>
      </a:lvl1pPr>
      <a:lvl2pPr marL="457194" algn="l" defTabSz="914389" rtl="0" eaLnBrk="1" latinLnBrk="0" hangingPunct="1">
        <a:defRPr sz="1800" kern="1200">
          <a:solidFill>
            <a:schemeClr val="tx1"/>
          </a:solidFill>
          <a:latin typeface="+mn-lt"/>
          <a:ea typeface="+mn-ea"/>
          <a:cs typeface="+mn-cs"/>
        </a:defRPr>
      </a:lvl2pPr>
      <a:lvl3pPr marL="914389" algn="l" defTabSz="914389" rtl="0" eaLnBrk="1" latinLnBrk="0" hangingPunct="1">
        <a:defRPr sz="1800" kern="1200">
          <a:solidFill>
            <a:schemeClr val="tx1"/>
          </a:solidFill>
          <a:latin typeface="+mn-lt"/>
          <a:ea typeface="+mn-ea"/>
          <a:cs typeface="+mn-cs"/>
        </a:defRPr>
      </a:lvl3pPr>
      <a:lvl4pPr marL="1371583" algn="l" defTabSz="914389" rtl="0" eaLnBrk="1" latinLnBrk="0" hangingPunct="1">
        <a:defRPr sz="1800" kern="1200">
          <a:solidFill>
            <a:schemeClr val="tx1"/>
          </a:solidFill>
          <a:latin typeface="+mn-lt"/>
          <a:ea typeface="+mn-ea"/>
          <a:cs typeface="+mn-cs"/>
        </a:defRPr>
      </a:lvl4pPr>
      <a:lvl5pPr marL="1828777" algn="l" defTabSz="914389" rtl="0" eaLnBrk="1" latinLnBrk="0" hangingPunct="1">
        <a:defRPr sz="1800" kern="1200">
          <a:solidFill>
            <a:schemeClr val="tx1"/>
          </a:solidFill>
          <a:latin typeface="+mn-lt"/>
          <a:ea typeface="+mn-ea"/>
          <a:cs typeface="+mn-cs"/>
        </a:defRPr>
      </a:lvl5pPr>
      <a:lvl6pPr marL="2285971" algn="l" defTabSz="914389" rtl="0" eaLnBrk="1" latinLnBrk="0" hangingPunct="1">
        <a:defRPr sz="1800" kern="1200">
          <a:solidFill>
            <a:schemeClr val="tx1"/>
          </a:solidFill>
          <a:latin typeface="+mn-lt"/>
          <a:ea typeface="+mn-ea"/>
          <a:cs typeface="+mn-cs"/>
        </a:defRPr>
      </a:lvl6pPr>
      <a:lvl7pPr marL="2743167" algn="l" defTabSz="914389" rtl="0" eaLnBrk="1" latinLnBrk="0" hangingPunct="1">
        <a:defRPr sz="1800" kern="1200">
          <a:solidFill>
            <a:schemeClr val="tx1"/>
          </a:solidFill>
          <a:latin typeface="+mn-lt"/>
          <a:ea typeface="+mn-ea"/>
          <a:cs typeface="+mn-cs"/>
        </a:defRPr>
      </a:lvl7pPr>
      <a:lvl8pPr marL="3200361" algn="l" defTabSz="914389" rtl="0" eaLnBrk="1" latinLnBrk="0" hangingPunct="1">
        <a:defRPr sz="1800" kern="1200">
          <a:solidFill>
            <a:schemeClr val="tx1"/>
          </a:solidFill>
          <a:latin typeface="+mn-lt"/>
          <a:ea typeface="+mn-ea"/>
          <a:cs typeface="+mn-cs"/>
        </a:defRPr>
      </a:lvl8pPr>
      <a:lvl9pPr marL="3657555" algn="l" defTabSz="9143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11" Type="http://schemas.openxmlformats.org/officeDocument/2006/relationships/image" Target="../media/image5.png"/><Relationship Id="rId5" Type="http://schemas.openxmlformats.org/officeDocument/2006/relationships/tags" Target="../tags/tag5.xml"/><Relationship Id="rId10" Type="http://schemas.openxmlformats.org/officeDocument/2006/relationships/image" Target="../media/image13.png"/><Relationship Id="rId4" Type="http://schemas.openxmlformats.org/officeDocument/2006/relationships/tags" Target="../tags/tag4.xml"/><Relationship Id="rId9"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7.xml"/><Relationship Id="rId4"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8.xml"/><Relationship Id="rId4"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9.xml"/><Relationship Id="rId4"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5.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1.xml"/><Relationship Id="rId4"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2.xml"/><Relationship Id="rId4"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13.xml"/><Relationship Id="rId4"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14.xml"/><Relationship Id="rId4"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41.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42.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3.xml"/><Relationship Id="rId1" Type="http://schemas.openxmlformats.org/officeDocument/2006/relationships/tags" Target="../tags/tag4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3.xml"/><Relationship Id="rId1" Type="http://schemas.openxmlformats.org/officeDocument/2006/relationships/tags" Target="../tags/tag47.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image" Target="../media/image25.jpe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image" Target="../media/image25.jpe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25.jpeg"/></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image" Target="../media/image25.jpe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image" Target="../media/image25.jpeg"/></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24.jpeg"/></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3.xml"/><Relationship Id="rId1" Type="http://schemas.openxmlformats.org/officeDocument/2006/relationships/tags" Target="../tags/tag58.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58.xml"/><Relationship Id="rId1" Type="http://schemas.openxmlformats.org/officeDocument/2006/relationships/tags" Target="../tags/tag59.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6.xml"/><Relationship Id="rId4"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re 3">
            <a:extLst>
              <a:ext uri="{FF2B5EF4-FFF2-40B4-BE49-F238E27FC236}">
                <a16:creationId xmlns:a16="http://schemas.microsoft.com/office/drawing/2014/main" id="{FFB1641D-BBA1-B7A6-CFCE-DE8C1B88F1FE}"/>
              </a:ext>
            </a:extLst>
          </p:cNvPr>
          <p:cNvSpPr>
            <a:spLocks noGrp="1"/>
          </p:cNvSpPr>
          <p:nvPr>
            <p:ph type="ctrTitle"/>
            <p:custDataLst>
              <p:tags r:id="rId1"/>
            </p:custDataLst>
          </p:nvPr>
        </p:nvSpPr>
        <p:spPr>
          <a:xfrm>
            <a:off x="1314824" y="735106"/>
            <a:ext cx="10053763" cy="2928470"/>
          </a:xfrm>
        </p:spPr>
        <p:txBody>
          <a:bodyPr vert="horz" lIns="72000" tIns="108000" rIns="72000" bIns="36000" rtlCol="0" anchor="b">
            <a:normAutofit fontScale="90000"/>
          </a:bodyPr>
          <a:lstStyle/>
          <a:p>
            <a:r>
              <a:rPr lang="fr-CA" sz="4800" b="1" dirty="0">
                <a:solidFill>
                  <a:srgbClr val="FFFFFF"/>
                </a:solidFill>
                <a:latin typeface="thunder"/>
              </a:rPr>
              <a:t>ENTENTES DE PRINCIPE</a:t>
            </a:r>
            <a:br>
              <a:rPr lang="fr-CA" sz="4800" dirty="0">
                <a:solidFill>
                  <a:srgbClr val="FFFFFF"/>
                </a:solidFill>
                <a:latin typeface="thunder"/>
              </a:rPr>
            </a:br>
            <a:br>
              <a:rPr lang="fr-CA" sz="4800" dirty="0">
                <a:solidFill>
                  <a:srgbClr val="FFFFFF"/>
                </a:solidFill>
                <a:latin typeface="thunder"/>
              </a:rPr>
            </a:br>
            <a:r>
              <a:rPr lang="fr-CA" sz="4800" dirty="0">
                <a:solidFill>
                  <a:srgbClr val="FFFFFF"/>
                </a:solidFill>
                <a:latin typeface="thunder"/>
              </a:rPr>
              <a:t>SECTORIELLE (FSE)</a:t>
            </a:r>
            <a:br>
              <a:rPr lang="fr-CA" sz="4800" dirty="0">
                <a:solidFill>
                  <a:srgbClr val="FFFFFF"/>
                </a:solidFill>
                <a:latin typeface="thunder"/>
              </a:rPr>
            </a:br>
            <a:r>
              <a:rPr lang="fr-CA" sz="4800" dirty="0">
                <a:solidFill>
                  <a:srgbClr val="FFFFFF"/>
                </a:solidFill>
                <a:latin typeface="thunder"/>
              </a:rPr>
              <a:t>ET</a:t>
            </a:r>
            <a:br>
              <a:rPr lang="fr-CA" sz="4800" dirty="0">
                <a:solidFill>
                  <a:srgbClr val="FFFFFF"/>
                </a:solidFill>
                <a:latin typeface="thunder"/>
              </a:rPr>
            </a:br>
            <a:r>
              <a:rPr lang="fr-CA" sz="4800" dirty="0">
                <a:solidFill>
                  <a:srgbClr val="FFFFFF"/>
                </a:solidFill>
                <a:latin typeface="thunder"/>
              </a:rPr>
              <a:t>INTERSECTORIELLE (FRONT COMMUN)</a:t>
            </a:r>
            <a:endParaRPr lang="fr-FR" sz="4800" dirty="0">
              <a:solidFill>
                <a:srgbClr val="FFFFFF"/>
              </a:solidFill>
              <a:latin typeface="thunder"/>
            </a:endParaRPr>
          </a:p>
        </p:txBody>
      </p:sp>
      <p:sp>
        <p:nvSpPr>
          <p:cNvPr id="5" name="Sous-titre 4">
            <a:extLst>
              <a:ext uri="{FF2B5EF4-FFF2-40B4-BE49-F238E27FC236}">
                <a16:creationId xmlns:a16="http://schemas.microsoft.com/office/drawing/2014/main" id="{F8CEBC9B-F8C9-6547-B353-0CA3A9A69C7B}"/>
              </a:ext>
            </a:extLst>
          </p:cNvPr>
          <p:cNvSpPr>
            <a:spLocks noGrp="1"/>
          </p:cNvSpPr>
          <p:nvPr>
            <p:ph type="subTitle" idx="1"/>
            <p:custDataLst>
              <p:tags r:id="rId2"/>
            </p:custDataLst>
          </p:nvPr>
        </p:nvSpPr>
        <p:spPr>
          <a:xfrm>
            <a:off x="1047750" y="4870824"/>
            <a:ext cx="10308883" cy="1458258"/>
          </a:xfrm>
        </p:spPr>
        <p:txBody>
          <a:bodyPr vert="horz" lIns="91440" tIns="45720" rIns="91440" bIns="45720" rtlCol="0" anchor="ctr">
            <a:normAutofit/>
          </a:bodyPr>
          <a:lstStyle/>
          <a:p>
            <a:pPr algn="l"/>
            <a:endParaRPr lang="fr-CA" dirty="0"/>
          </a:p>
          <a:p>
            <a:pPr algn="l"/>
            <a:endParaRPr lang="fr-CA" dirty="0"/>
          </a:p>
          <a:p>
            <a:pPr algn="l"/>
            <a:endParaRPr lang="fr-CA" dirty="0"/>
          </a:p>
        </p:txBody>
      </p:sp>
      <p:pic>
        <p:nvPicPr>
          <p:cNvPr id="2" name="Image 1">
            <a:extLst>
              <a:ext uri="{FF2B5EF4-FFF2-40B4-BE49-F238E27FC236}">
                <a16:creationId xmlns:a16="http://schemas.microsoft.com/office/drawing/2014/main" id="{9E264E53-8E11-B22B-E590-ACC071E06ECD}"/>
              </a:ext>
            </a:extLst>
          </p:cNvPr>
          <p:cNvPicPr>
            <a:picLocks noChangeAspect="1"/>
          </p:cNvPicPr>
          <p:nvPr/>
        </p:nvPicPr>
        <p:blipFill>
          <a:blip r:embed="rId8"/>
          <a:stretch>
            <a:fillRect/>
          </a:stretch>
        </p:blipFill>
        <p:spPr>
          <a:xfrm>
            <a:off x="663449" y="5724884"/>
            <a:ext cx="2612505" cy="868657"/>
          </a:xfrm>
          <a:prstGeom prst="rect">
            <a:avLst/>
          </a:prstGeom>
        </p:spPr>
      </p:pic>
      <p:pic>
        <p:nvPicPr>
          <p:cNvPr id="3" name="Image 2" descr="Une image contenant texte, Police, Graphique, graphisme&#10;&#10;Description générée automatiquement">
            <a:extLst>
              <a:ext uri="{FF2B5EF4-FFF2-40B4-BE49-F238E27FC236}">
                <a16:creationId xmlns:a16="http://schemas.microsoft.com/office/drawing/2014/main" id="{92B64E2E-0DCF-149E-D1D7-13F10354A78C}"/>
              </a:ext>
            </a:extLst>
          </p:cNvPr>
          <p:cNvPicPr>
            <a:picLocks noChangeAspect="1"/>
          </p:cNvPicPr>
          <p:nvPr>
            <p:custDataLst>
              <p:tags r:id="rId3"/>
            </p:custDataLst>
          </p:nvPr>
        </p:nvPicPr>
        <p:blipFill rotWithShape="1">
          <a:blip r:embed="rId9"/>
          <a:srcRect l="41286" t="78603" b="198"/>
          <a:stretch/>
        </p:blipFill>
        <p:spPr>
          <a:xfrm>
            <a:off x="3518176" y="5709894"/>
            <a:ext cx="3341513" cy="868657"/>
          </a:xfrm>
          <a:prstGeom prst="rect">
            <a:avLst/>
          </a:prstGeom>
        </p:spPr>
      </p:pic>
      <p:pic>
        <p:nvPicPr>
          <p:cNvPr id="6" name="Image 5">
            <a:extLst>
              <a:ext uri="{FF2B5EF4-FFF2-40B4-BE49-F238E27FC236}">
                <a16:creationId xmlns:a16="http://schemas.microsoft.com/office/drawing/2014/main" id="{B92EE70F-F4A2-39D1-32B0-6C0E977CD621}"/>
              </a:ext>
            </a:extLst>
          </p:cNvPr>
          <p:cNvPicPr>
            <a:picLocks noChangeAspect="1"/>
          </p:cNvPicPr>
          <p:nvPr>
            <p:custDataLst>
              <p:tags r:id="rId4"/>
            </p:custDataLst>
          </p:nvPr>
        </p:nvPicPr>
        <p:blipFill>
          <a:blip r:embed="rId10"/>
          <a:stretch/>
        </p:blipFill>
        <p:spPr>
          <a:xfrm>
            <a:off x="9689485" y="5530863"/>
            <a:ext cx="2084832" cy="1106337"/>
          </a:xfrm>
          <a:prstGeom prst="rect">
            <a:avLst/>
          </a:prstGeom>
        </p:spPr>
      </p:pic>
      <p:pic>
        <p:nvPicPr>
          <p:cNvPr id="13" name="Image 12">
            <a:extLst>
              <a:ext uri="{FF2B5EF4-FFF2-40B4-BE49-F238E27FC236}">
                <a16:creationId xmlns:a16="http://schemas.microsoft.com/office/drawing/2014/main" id="{F4545DCB-4705-267D-4A86-85AE1C0E46C4}"/>
              </a:ext>
            </a:extLst>
          </p:cNvPr>
          <p:cNvPicPr>
            <a:picLocks noChangeAspect="1"/>
          </p:cNvPicPr>
          <p:nvPr>
            <p:custDataLst>
              <p:tags r:id="rId5"/>
            </p:custDataLst>
          </p:nvPr>
        </p:nvPicPr>
        <p:blipFill>
          <a:blip r:embed="rId11"/>
          <a:stretch/>
        </p:blipFill>
        <p:spPr>
          <a:xfrm>
            <a:off x="7286879" y="5549883"/>
            <a:ext cx="2084832" cy="1043658"/>
          </a:xfrm>
          <a:prstGeom prst="rect">
            <a:avLst/>
          </a:prstGeom>
        </p:spPr>
      </p:pic>
      <p:sp>
        <p:nvSpPr>
          <p:cNvPr id="8" name="Espace réservé du numéro de diapositive 7">
            <a:extLst>
              <a:ext uri="{FF2B5EF4-FFF2-40B4-BE49-F238E27FC236}">
                <a16:creationId xmlns:a16="http://schemas.microsoft.com/office/drawing/2014/main" id="{5AEB43ED-199F-C641-816F-6C758FFD2FE3}"/>
              </a:ext>
            </a:extLst>
          </p:cNvPr>
          <p:cNvSpPr>
            <a:spLocks noGrp="1"/>
          </p:cNvSpPr>
          <p:nvPr>
            <p:ph type="sldNum" sz="quarter" idx="12"/>
          </p:nvPr>
        </p:nvSpPr>
        <p:spPr/>
        <p:txBody>
          <a:bodyPr/>
          <a:lstStyle/>
          <a:p>
            <a:fld id="{DF35AEC5-E996-0243-BC29-190F9F3BD6DD}" type="slidenum">
              <a:rPr lang="fr-FR" smtClean="0"/>
              <a:t>1</a:t>
            </a:fld>
            <a:endParaRPr lang="fr-FR"/>
          </a:p>
        </p:txBody>
      </p:sp>
    </p:spTree>
    <p:extLst>
      <p:ext uri="{BB962C8B-B14F-4D97-AF65-F5344CB8AC3E}">
        <p14:creationId xmlns:p14="http://schemas.microsoft.com/office/powerpoint/2010/main" val="22625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4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1997C-0257-536B-DEFF-B4E72F36260B}"/>
              </a:ext>
            </a:extLst>
          </p:cNvPr>
          <p:cNvSpPr>
            <a:spLocks noGrp="1"/>
          </p:cNvSpPr>
          <p:nvPr>
            <p:ph type="title"/>
            <p:custDataLst>
              <p:tags r:id="rId1"/>
            </p:custDataLst>
          </p:nvPr>
        </p:nvSpPr>
        <p:spPr>
          <a:xfrm>
            <a:off x="591127" y="294538"/>
            <a:ext cx="10676423" cy="1033669"/>
          </a:xfrm>
        </p:spPr>
        <p:txBody>
          <a:bodyPr vert="horz" lIns="91440" tIns="45720" rIns="91440" bIns="45720" rtlCol="0" anchor="ctr">
            <a:normAutofit/>
          </a:bodyPr>
          <a:lstStyle/>
          <a:p>
            <a:pPr marL="0" indent="0">
              <a:lnSpc>
                <a:spcPct val="90000"/>
              </a:lnSpc>
              <a:spcAft>
                <a:spcPts val="600"/>
              </a:spcAft>
            </a:pPr>
            <a:r>
              <a:rPr lang="en-US" sz="4000" b="1" kern="1200" dirty="0">
                <a:solidFill>
                  <a:srgbClr val="FFFFFF"/>
                </a:solidFill>
                <a:latin typeface="+mj-lt"/>
                <a:ea typeface="+mj-ea"/>
                <a:cs typeface="+mj-cs"/>
              </a:rPr>
              <a:t>La composition de la classe (suite)</a:t>
            </a:r>
          </a:p>
        </p:txBody>
      </p:sp>
      <p:sp>
        <p:nvSpPr>
          <p:cNvPr id="3" name="Subtitle 2">
            <a:extLst>
              <a:ext uri="{FF2B5EF4-FFF2-40B4-BE49-F238E27FC236}">
                <a16:creationId xmlns:a16="http://schemas.microsoft.com/office/drawing/2014/main" id="{51AFD5B3-BD0B-E960-74F8-425913E2CBCF}"/>
              </a:ext>
            </a:extLst>
          </p:cNvPr>
          <p:cNvSpPr>
            <a:spLocks noGrp="1"/>
          </p:cNvSpPr>
          <p:nvPr>
            <p:ph idx="1"/>
            <p:custDataLst>
              <p:tags r:id="rId2"/>
            </p:custDataLst>
          </p:nvPr>
        </p:nvSpPr>
        <p:spPr>
          <a:xfrm>
            <a:off x="459351" y="1773382"/>
            <a:ext cx="11244970" cy="4790080"/>
          </a:xfrm>
        </p:spPr>
        <p:txBody>
          <a:bodyPr vert="horz" lIns="91440" tIns="45720" rIns="91440" bIns="45720" rtlCol="0" anchor="ctr">
            <a:noAutofit/>
          </a:bodyPr>
          <a:lstStyle/>
          <a:p>
            <a:pPr marL="360363" marR="0" lvl="0" indent="-323850" algn="just" defTabSz="914400" rtl="0" eaLnBrk="1" fontAlgn="auto" latinLnBrk="0" hangingPunct="1">
              <a:spcBef>
                <a:spcPts val="0"/>
              </a:spcBef>
              <a:spcAft>
                <a:spcPts val="600"/>
              </a:spcAft>
              <a:buClrTx/>
              <a:buSzTx/>
              <a:buFont typeface="Arial" panose="020B0604020202020204" pitchFamily="34" charset="0"/>
              <a:buNone/>
              <a:tabLst/>
              <a:defRPr/>
            </a:pPr>
            <a:r>
              <a:rPr kumimoji="0" lang="fr-CA" sz="2000" b="1"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7- 	Mise en place d’un comité </a:t>
            </a:r>
            <a:r>
              <a:rPr kumimoji="0" lang="fr-CA" sz="2000" b="1" i="0" u="none" strike="noStrike" kern="1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interronde</a:t>
            </a:r>
            <a:r>
              <a:rPr kumimoji="0" lang="fr-CA" sz="2000" b="1"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ayant pour mandat : </a:t>
            </a:r>
          </a:p>
          <a:p>
            <a:pPr marL="534988" marR="0" lvl="0" indent="-174625" algn="just" defTabSz="914400" rtl="0" eaLnBrk="1" fontAlgn="auto" latinLnBrk="0" hangingPunct="1">
              <a:spcBef>
                <a:spcPts val="0"/>
              </a:spcBef>
              <a:spcAft>
                <a:spcPts val="600"/>
              </a:spcAft>
              <a:buClrTx/>
              <a:buSzTx/>
              <a:buFont typeface="Wingdings" panose="05000000000000000000" pitchFamily="2" charset="2"/>
              <a:buChar char="§"/>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D’analyser le calcul des ratios dans les classes d’adaptation scolaire hétérogènes (annexe 21);</a:t>
            </a:r>
          </a:p>
          <a:p>
            <a:pPr marL="534988" marR="0" lvl="0" indent="-174625" algn="just" defTabSz="914400" rtl="0" eaLnBrk="1" fontAlgn="auto" latinLnBrk="0" hangingPunct="1">
              <a:spcBef>
                <a:spcPts val="0"/>
              </a:spcBef>
              <a:spcAft>
                <a:spcPts val="600"/>
              </a:spcAft>
              <a:buClrTx/>
              <a:buSzTx/>
              <a:buFont typeface="Wingdings" panose="05000000000000000000" pitchFamily="2" charset="2"/>
              <a:buChar char="§"/>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D’effectuer un portrait et un suivi des classes d’adaptation scolaire visées à l’annexe 55;</a:t>
            </a:r>
          </a:p>
          <a:p>
            <a:pPr marL="534988" marR="0" lvl="0" indent="-174625" algn="just" defTabSz="914400" rtl="0" eaLnBrk="1" fontAlgn="auto" latinLnBrk="0" hangingPunct="1">
              <a:spcBef>
                <a:spcPts val="0"/>
              </a:spcBef>
              <a:spcAft>
                <a:spcPts val="600"/>
              </a:spcAft>
              <a:buClrTx/>
              <a:buSzTx/>
              <a:buFont typeface="Wingdings" panose="05000000000000000000" pitchFamily="2" charset="2"/>
              <a:buChar char="§"/>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D’évaluer les besoins non comblés de classes d’adaptation scolaire. </a:t>
            </a:r>
          </a:p>
          <a:p>
            <a:pPr marL="890588" marR="0" lvl="1" indent="-342900" algn="just" defTabSz="1081088" rtl="0" eaLnBrk="1" fontAlgn="auto" latinLnBrk="0" hangingPunct="1">
              <a:spcBef>
                <a:spcPts val="0"/>
              </a:spcBef>
              <a:spcAft>
                <a:spcPts val="600"/>
              </a:spcAft>
              <a:buClrTx/>
              <a:buSzTx/>
              <a:buFont typeface="Wingdings 3" panose="05040102010807070707" pitchFamily="18" charset="2"/>
              <a:buChar char="â"/>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Adaptation scolaire</a:t>
            </a:r>
          </a:p>
          <a:p>
            <a:pPr marL="360363" marR="0" lvl="0" indent="-323850" algn="just" defTabSz="914400" rtl="0" eaLnBrk="1" fontAlgn="auto" latinLnBrk="0" hangingPunct="1">
              <a:spcBef>
                <a:spcPts val="0"/>
              </a:spcBef>
              <a:spcAft>
                <a:spcPts val="600"/>
              </a:spcAft>
              <a:buClrTx/>
              <a:buSzTx/>
              <a:buFont typeface="Arial" panose="020B0604020202020204" pitchFamily="34" charset="0"/>
              <a:buNone/>
              <a:tabLst/>
              <a:defRPr/>
            </a:pPr>
            <a:endPar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31788" marR="0" lvl="1" indent="-331788" algn="just" defTabSz="914400" rtl="0" eaLnBrk="1" fontAlgn="auto" latinLnBrk="0" hangingPunct="1">
              <a:spcBef>
                <a:spcPts val="0"/>
              </a:spcBef>
              <a:spcAft>
                <a:spcPts val="600"/>
              </a:spcAft>
              <a:buClrTx/>
              <a:buSzTx/>
              <a:buFont typeface="Arial" panose="020B0604020202020204" pitchFamily="34" charset="0"/>
              <a:buNone/>
              <a:tabLst/>
              <a:defRPr/>
            </a:pPr>
            <a:r>
              <a:rPr kumimoji="0" lang="fr-CA" sz="2000" b="1"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8- 	Mise à jour des encadrements visant les élèves issus de l’immigration ou allophones :</a:t>
            </a:r>
          </a:p>
          <a:p>
            <a:pPr marL="534988" marR="0" lvl="1" indent="-173038" algn="just" defTabSz="914400" rtl="0" eaLnBrk="1" fontAlgn="auto" latinLnBrk="0" hangingPunct="1">
              <a:spcBef>
                <a:spcPts val="0"/>
              </a:spcBef>
              <a:spcAft>
                <a:spcPts val="600"/>
              </a:spcAft>
              <a:buClrTx/>
              <a:buSzTx/>
              <a:buFont typeface="Wingdings" panose="05000000000000000000" pitchFamily="2" charset="2"/>
              <a:buChar char="§"/>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Obligation pour les CSS de se doter d’un protocole d’accueil incluant une évaluation langagière et en mathématique;</a:t>
            </a:r>
          </a:p>
          <a:p>
            <a:pPr marL="534988" marR="0" lvl="1" indent="-173038" algn="just" defTabSz="914400" rtl="0" eaLnBrk="1" fontAlgn="auto" latinLnBrk="0" hangingPunct="1">
              <a:spcBef>
                <a:spcPts val="0"/>
              </a:spcBef>
              <a:spcAft>
                <a:spcPts val="600"/>
              </a:spcAft>
              <a:buClrTx/>
              <a:buSzTx/>
              <a:buFont typeface="Wingdings" panose="05000000000000000000" pitchFamily="2" charset="2"/>
              <a:buChar char="§"/>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Consultation du syndicat par le CSS relativement aux modèles de services déployés en matière de services d’accueil et de soutien à l’apprentissage du français (SASAF).</a:t>
            </a:r>
          </a:p>
          <a:p>
            <a:pPr marL="871538" marR="0" lvl="1" indent="-342900" algn="just" defTabSz="914400" rtl="0" eaLnBrk="1" fontAlgn="auto" latinLnBrk="0" hangingPunct="1">
              <a:spcBef>
                <a:spcPts val="0"/>
              </a:spcBef>
              <a:spcAft>
                <a:spcPts val="600"/>
              </a:spcAft>
              <a:buClrTx/>
              <a:buSzTx/>
              <a:buFont typeface="Wingdings 3" panose="05040102010807070707" pitchFamily="18" charset="2"/>
              <a:buChar char="â"/>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Préscolaire, primaire et secondaire</a:t>
            </a:r>
          </a:p>
        </p:txBody>
      </p:sp>
      <p:sp>
        <p:nvSpPr>
          <p:cNvPr id="8" name="Slide Number Placeholder 1">
            <a:extLst>
              <a:ext uri="{FF2B5EF4-FFF2-40B4-BE49-F238E27FC236}">
                <a16:creationId xmlns:a16="http://schemas.microsoft.com/office/drawing/2014/main" id="{4863EAF3-A255-6758-D921-EE4D79A680B5}"/>
              </a:ext>
            </a:extLst>
          </p:cNvPr>
          <p:cNvSpPr>
            <a:spLocks noGrp="1"/>
          </p:cNvSpPr>
          <p:nvPr>
            <p:ph type="sldNum" sz="quarter" idx="12"/>
            <p:custDataLst>
              <p:tags r:id="rId3"/>
            </p:custDataLst>
          </p:nvPr>
        </p:nvSpPr>
        <p:spPr>
          <a:xfrm>
            <a:off x="11704320" y="6455431"/>
            <a:ext cx="445913" cy="365125"/>
          </a:xfrm>
          <a:noFill/>
          <a:ln>
            <a:noFill/>
          </a:ln>
        </p:spPr>
        <p:txBody>
          <a:bodyPr vert="horz" lIns="91440" tIns="45720" rIns="91440" bIns="45720" rtlCol="0" anchor="ctr">
            <a:normAutofit/>
          </a:bodyPr>
          <a:lstStyle/>
          <a:p>
            <a:pPr>
              <a:spcAft>
                <a:spcPts val="600"/>
              </a:spcAft>
            </a:pPr>
            <a:fld id="{CB4B3EF7-0E3E-C746-BEA3-A898439CAD76}" type="slidenum">
              <a:rPr lang="en-US" sz="1100">
                <a:solidFill>
                  <a:schemeClr val="tx1">
                    <a:lumMod val="50000"/>
                    <a:lumOff val="50000"/>
                  </a:schemeClr>
                </a:solidFill>
              </a:rPr>
              <a:pPr>
                <a:spcAft>
                  <a:spcPts val="600"/>
                </a:spcAft>
              </a:pPr>
              <a:t>10</a:t>
            </a:fld>
            <a:endParaRPr lang="en-US" sz="1100">
              <a:solidFill>
                <a:schemeClr val="tx1">
                  <a:lumMod val="50000"/>
                  <a:lumOff val="50000"/>
                </a:schemeClr>
              </a:solidFill>
            </a:endParaRPr>
          </a:p>
        </p:txBody>
      </p:sp>
    </p:spTree>
    <p:extLst>
      <p:ext uri="{BB962C8B-B14F-4D97-AF65-F5344CB8AC3E}">
        <p14:creationId xmlns:p14="http://schemas.microsoft.com/office/powerpoint/2010/main" val="324245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1997C-0257-536B-DEFF-B4E72F36260B}"/>
              </a:ext>
            </a:extLst>
          </p:cNvPr>
          <p:cNvSpPr>
            <a:spLocks noGrp="1"/>
          </p:cNvSpPr>
          <p:nvPr>
            <p:ph type="title"/>
            <p:custDataLst>
              <p:tags r:id="rId1"/>
            </p:custDataLst>
          </p:nvPr>
        </p:nvSpPr>
        <p:spPr>
          <a:xfrm>
            <a:off x="591127" y="294538"/>
            <a:ext cx="10676423" cy="1033669"/>
          </a:xfrm>
        </p:spPr>
        <p:txBody>
          <a:bodyPr vert="horz" lIns="91440" tIns="45720" rIns="91440" bIns="45720" rtlCol="0" anchor="ctr">
            <a:normAutofit/>
          </a:bodyPr>
          <a:lstStyle/>
          <a:p>
            <a:pPr marL="0" indent="0">
              <a:lnSpc>
                <a:spcPct val="90000"/>
              </a:lnSpc>
              <a:spcAft>
                <a:spcPts val="600"/>
              </a:spcAft>
            </a:pPr>
            <a:r>
              <a:rPr lang="en-US" sz="4000" b="1" kern="1200" dirty="0">
                <a:solidFill>
                  <a:srgbClr val="FFFFFF"/>
                </a:solidFill>
                <a:latin typeface="+mj-lt"/>
                <a:ea typeface="+mj-ea"/>
                <a:cs typeface="+mj-cs"/>
              </a:rPr>
              <a:t>La composition de la classe (suite)</a:t>
            </a:r>
          </a:p>
        </p:txBody>
      </p:sp>
      <p:sp>
        <p:nvSpPr>
          <p:cNvPr id="3" name="Subtitle 2">
            <a:extLst>
              <a:ext uri="{FF2B5EF4-FFF2-40B4-BE49-F238E27FC236}">
                <a16:creationId xmlns:a16="http://schemas.microsoft.com/office/drawing/2014/main" id="{51AFD5B3-BD0B-E960-74F8-425913E2CBCF}"/>
              </a:ext>
            </a:extLst>
          </p:cNvPr>
          <p:cNvSpPr>
            <a:spLocks noGrp="1"/>
          </p:cNvSpPr>
          <p:nvPr>
            <p:ph idx="1"/>
            <p:custDataLst>
              <p:tags r:id="rId2"/>
            </p:custDataLst>
          </p:nvPr>
        </p:nvSpPr>
        <p:spPr>
          <a:xfrm>
            <a:off x="459350" y="1891970"/>
            <a:ext cx="11244970" cy="4790080"/>
          </a:xfrm>
        </p:spPr>
        <p:txBody>
          <a:bodyPr vert="horz" lIns="91440" tIns="45720" rIns="91440" bIns="45720" rtlCol="0" anchor="ctr">
            <a:noAutofit/>
          </a:bodyPr>
          <a:lstStyle/>
          <a:p>
            <a:pPr marL="323850" marR="0" lvl="0" indent="-323850" algn="just" defTabSz="914400" rtl="0" eaLnBrk="1" fontAlgn="auto" latinLnBrk="0" hangingPunct="1">
              <a:spcBef>
                <a:spcPts val="200"/>
              </a:spcBef>
              <a:spcAft>
                <a:spcPts val="600"/>
              </a:spcAft>
              <a:buClrTx/>
              <a:buSzTx/>
              <a:buFont typeface="Arial" panose="020B0604020202020204" pitchFamily="34" charset="0"/>
              <a:buNone/>
              <a:tabLst/>
              <a:defRPr/>
            </a:pPr>
            <a:r>
              <a:rPr kumimoji="0" lang="fr-CA" sz="2000" b="1"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9-</a:t>
            </a: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fr-CA" sz="2000" b="1"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Ajout d’une enveloppe visant la mise en place de modèles de services variés pour les élèves issus de l’immigration ou allophones :</a:t>
            </a:r>
          </a:p>
          <a:p>
            <a:pPr marL="590550" marR="0" lvl="0" algn="just" defTabSz="914400" rtl="0" eaLnBrk="1" fontAlgn="auto" latinLnBrk="0" hangingPunct="1">
              <a:spcBef>
                <a:spcPts val="200"/>
              </a:spcBef>
              <a:spcAft>
                <a:spcPts val="600"/>
              </a:spcAft>
              <a:buClrTx/>
              <a:buSzTx/>
              <a:buFont typeface="Wingdings" panose="05000000000000000000" pitchFamily="2" charset="2"/>
              <a:buChar char="§"/>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Classes d’accueil;</a:t>
            </a:r>
          </a:p>
          <a:p>
            <a:pPr marL="590550" marR="0" lvl="0" algn="just" defTabSz="914400" rtl="0" eaLnBrk="1" fontAlgn="auto" latinLnBrk="0" hangingPunct="1">
              <a:spcBef>
                <a:spcPts val="200"/>
              </a:spcBef>
              <a:spcAft>
                <a:spcPts val="600"/>
              </a:spcAft>
              <a:buClrTx/>
              <a:buSzTx/>
              <a:buFont typeface="Wingdings" panose="05000000000000000000" pitchFamily="2" charset="2"/>
              <a:buChar char="§"/>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Modèles hybrides;</a:t>
            </a:r>
          </a:p>
          <a:p>
            <a:pPr marL="590550" marR="0" lvl="0" algn="just" defTabSz="914400" rtl="0" eaLnBrk="1" fontAlgn="auto" latinLnBrk="0" hangingPunct="1">
              <a:spcBef>
                <a:spcPts val="200"/>
              </a:spcBef>
              <a:spcAft>
                <a:spcPts val="600"/>
              </a:spcAft>
              <a:buClrTx/>
              <a:buSzTx/>
              <a:buFont typeface="Wingdings" panose="05000000000000000000" pitchFamily="2" charset="2"/>
              <a:buChar char="§"/>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Classes semi-ouvertes.</a:t>
            </a:r>
          </a:p>
          <a:p>
            <a:pPr marL="979488" marR="0" lvl="1" indent="-342900" algn="just" defTabSz="914400" rtl="0" eaLnBrk="1" fontAlgn="auto" latinLnBrk="0" hangingPunct="1">
              <a:spcBef>
                <a:spcPts val="0"/>
              </a:spcBef>
              <a:spcAft>
                <a:spcPts val="600"/>
              </a:spcAft>
              <a:buClrTx/>
              <a:buSzTx/>
              <a:buFont typeface="Wingdings 3" panose="05040102010807070707" pitchFamily="18" charset="2"/>
              <a:buChar char="â"/>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5,71 M $ (FSE seulement) – Préscolaire, primaire et secondaire</a:t>
            </a:r>
          </a:p>
          <a:p>
            <a:pPr marL="757238" marR="0" lvl="1" indent="-228600" algn="just" defTabSz="914400" rtl="0" eaLnBrk="1" fontAlgn="auto" latinLnBrk="0" hangingPunct="1">
              <a:spcBef>
                <a:spcPts val="0"/>
              </a:spcBef>
              <a:spcAft>
                <a:spcPts val="600"/>
              </a:spcAft>
              <a:buClrTx/>
              <a:buSzTx/>
              <a:buFont typeface="Wingdings" panose="05000000000000000000" pitchFamily="2" charset="2"/>
              <a:buChar char="Ø"/>
              <a:tabLst/>
              <a:defRPr/>
            </a:pPr>
            <a:endParaRPr lang="fr-CA" sz="2000" kern="100" dirty="0">
              <a:solidFill>
                <a:prstClr val="black"/>
              </a:solidFill>
              <a:latin typeface="Arial" panose="020B0604020202020204" pitchFamily="34" charset="0"/>
              <a:cs typeface="Arial" panose="020B0604020202020204" pitchFamily="34" charset="0"/>
            </a:endParaRPr>
          </a:p>
          <a:p>
            <a:pPr marL="360363" marR="0" lvl="0" indent="-323850" algn="just" defTabSz="914400" rtl="0" eaLnBrk="1" fontAlgn="auto" latinLnBrk="0" hangingPunct="1">
              <a:spcBef>
                <a:spcPts val="0"/>
              </a:spcBef>
              <a:spcAft>
                <a:spcPts val="600"/>
              </a:spcAft>
              <a:buClrTx/>
              <a:buSzTx/>
              <a:buFont typeface="Arial" panose="020B0604020202020204" pitchFamily="34" charset="0"/>
              <a:buNone/>
              <a:tabLst/>
              <a:defRPr/>
            </a:pPr>
            <a:r>
              <a:rPr kumimoji="0" lang="fr-CA" sz="2000" b="1"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 Mise en place d’un comité </a:t>
            </a:r>
            <a:r>
              <a:rPr kumimoji="0" lang="fr-CA" sz="2000" b="1" i="0" u="none" strike="noStrike" kern="1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interronde</a:t>
            </a:r>
            <a:r>
              <a:rPr kumimoji="0" lang="fr-CA" sz="2000" b="1"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ayant pour mandat de :</a:t>
            </a:r>
          </a:p>
          <a:p>
            <a:pPr marL="600075" marR="0" lvl="0" indent="-203200" algn="just" defTabSz="914400" rtl="0" eaLnBrk="1" fontAlgn="auto" latinLnBrk="0" hangingPunct="1">
              <a:spcBef>
                <a:spcPts val="0"/>
              </a:spcBef>
              <a:spcAft>
                <a:spcPts val="600"/>
              </a:spcAft>
              <a:buClrTx/>
              <a:buSzTx/>
              <a:buFont typeface="Wingdings" panose="05000000000000000000" pitchFamily="2" charset="2"/>
              <a:buChar char="§"/>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Dresser un portrait des SASAF offerts aux élèves issus de l’immigration ou allophones;</a:t>
            </a:r>
          </a:p>
          <a:p>
            <a:pPr marL="600075" marR="0" lvl="0" indent="-203200" algn="just" defTabSz="914400" rtl="0" eaLnBrk="1" fontAlgn="auto" latinLnBrk="0" hangingPunct="1">
              <a:spcBef>
                <a:spcPts val="0"/>
              </a:spcBef>
              <a:spcAft>
                <a:spcPts val="600"/>
              </a:spcAft>
              <a:buClrTx/>
              <a:buSzTx/>
              <a:buFont typeface="Wingdings" panose="05000000000000000000" pitchFamily="2" charset="2"/>
              <a:buChar char="§"/>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Rechercher, de documenter et de partager les pratiques en matière de SASAF et d’identifier celles porteuses;</a:t>
            </a:r>
          </a:p>
          <a:p>
            <a:pPr marL="600075" marR="0" lvl="0" indent="-203200" algn="just" defTabSz="914400" rtl="0" eaLnBrk="1" fontAlgn="auto" latinLnBrk="0" hangingPunct="1">
              <a:spcBef>
                <a:spcPts val="0"/>
              </a:spcBef>
              <a:spcAft>
                <a:spcPts val="600"/>
              </a:spcAft>
              <a:buClrTx/>
              <a:buSzTx/>
              <a:buFont typeface="Wingdings" panose="05000000000000000000" pitchFamily="2" charset="2"/>
              <a:buChar char="§"/>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Faire des recommandations aux parties nationales.</a:t>
            </a:r>
          </a:p>
          <a:p>
            <a:pPr marL="969963" marR="0" lvl="1" indent="-342900" algn="just" defTabSz="1081088" rtl="0" eaLnBrk="1" fontAlgn="auto" latinLnBrk="0" hangingPunct="1">
              <a:spcBef>
                <a:spcPts val="0"/>
              </a:spcBef>
              <a:spcAft>
                <a:spcPts val="600"/>
              </a:spcAft>
              <a:buClrTx/>
              <a:buSzTx/>
              <a:buFont typeface="Wingdings 3" panose="05040102010807070707" pitchFamily="18" charset="2"/>
              <a:buChar char="â"/>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Préscolaire, primaire, secondaire</a:t>
            </a:r>
          </a:p>
          <a:p>
            <a:pPr marL="757238" marR="0" lvl="1" indent="-228600" algn="just" defTabSz="914400" rtl="0" eaLnBrk="1" fontAlgn="auto" latinLnBrk="0" hangingPunct="1">
              <a:lnSpc>
                <a:spcPct val="120000"/>
              </a:lnSpc>
              <a:spcBef>
                <a:spcPts val="0"/>
              </a:spcBef>
              <a:spcAft>
                <a:spcPts val="600"/>
              </a:spcAft>
              <a:buClrTx/>
              <a:buSzTx/>
              <a:buFont typeface="Wingdings" panose="05000000000000000000" pitchFamily="2" charset="2"/>
              <a:buChar char="Ø"/>
              <a:tabLst/>
              <a:defRPr/>
            </a:pPr>
            <a:endParaRPr kumimoji="0" lang="fr-CA" sz="1800" b="0" i="0" u="none" strike="noStrike" kern="1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1">
            <a:extLst>
              <a:ext uri="{FF2B5EF4-FFF2-40B4-BE49-F238E27FC236}">
                <a16:creationId xmlns:a16="http://schemas.microsoft.com/office/drawing/2014/main" id="{4863EAF3-A255-6758-D921-EE4D79A680B5}"/>
              </a:ext>
            </a:extLst>
          </p:cNvPr>
          <p:cNvSpPr>
            <a:spLocks noGrp="1"/>
          </p:cNvSpPr>
          <p:nvPr>
            <p:ph type="sldNum" sz="quarter" idx="12"/>
            <p:custDataLst>
              <p:tags r:id="rId3"/>
            </p:custDataLst>
          </p:nvPr>
        </p:nvSpPr>
        <p:spPr>
          <a:xfrm>
            <a:off x="11704320" y="6455431"/>
            <a:ext cx="445913" cy="365125"/>
          </a:xfrm>
          <a:noFill/>
          <a:ln>
            <a:noFill/>
          </a:ln>
        </p:spPr>
        <p:txBody>
          <a:bodyPr vert="horz" lIns="91440" tIns="45720" rIns="91440" bIns="45720" rtlCol="0" anchor="ctr">
            <a:normAutofit/>
          </a:bodyPr>
          <a:lstStyle/>
          <a:p>
            <a:pPr>
              <a:spcAft>
                <a:spcPts val="600"/>
              </a:spcAft>
            </a:pPr>
            <a:fld id="{CB4B3EF7-0E3E-C746-BEA3-A898439CAD76}" type="slidenum">
              <a:rPr lang="en-US" sz="1100">
                <a:solidFill>
                  <a:schemeClr val="tx1">
                    <a:lumMod val="50000"/>
                    <a:lumOff val="50000"/>
                  </a:schemeClr>
                </a:solidFill>
              </a:rPr>
              <a:pPr>
                <a:spcAft>
                  <a:spcPts val="600"/>
                </a:spcAft>
              </a:pPr>
              <a:t>11</a:t>
            </a:fld>
            <a:endParaRPr lang="en-US" sz="1100">
              <a:solidFill>
                <a:schemeClr val="tx1">
                  <a:lumMod val="50000"/>
                  <a:lumOff val="50000"/>
                </a:schemeClr>
              </a:solidFill>
            </a:endParaRPr>
          </a:p>
        </p:txBody>
      </p:sp>
    </p:spTree>
    <p:extLst>
      <p:ext uri="{BB962C8B-B14F-4D97-AF65-F5344CB8AC3E}">
        <p14:creationId xmlns:p14="http://schemas.microsoft.com/office/powerpoint/2010/main" val="2332778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1997C-0257-536B-DEFF-B4E72F36260B}"/>
              </a:ext>
            </a:extLst>
          </p:cNvPr>
          <p:cNvSpPr>
            <a:spLocks noGrp="1"/>
          </p:cNvSpPr>
          <p:nvPr>
            <p:ph type="title"/>
            <p:custDataLst>
              <p:tags r:id="rId1"/>
            </p:custDataLst>
          </p:nvPr>
        </p:nvSpPr>
        <p:spPr>
          <a:xfrm>
            <a:off x="591127" y="294538"/>
            <a:ext cx="10676423" cy="1033669"/>
          </a:xfrm>
        </p:spPr>
        <p:txBody>
          <a:bodyPr vert="horz" lIns="91440" tIns="45720" rIns="91440" bIns="45720" rtlCol="0" anchor="ctr">
            <a:normAutofit/>
          </a:bodyPr>
          <a:lstStyle/>
          <a:p>
            <a:pPr marL="0" indent="0">
              <a:lnSpc>
                <a:spcPct val="90000"/>
              </a:lnSpc>
              <a:spcAft>
                <a:spcPts val="600"/>
              </a:spcAft>
            </a:pPr>
            <a:r>
              <a:rPr lang="en-US" sz="4000" b="1" kern="1200" dirty="0">
                <a:solidFill>
                  <a:srgbClr val="FFFFFF"/>
                </a:solidFill>
                <a:latin typeface="+mj-lt"/>
                <a:ea typeface="+mj-ea"/>
                <a:cs typeface="+mj-cs"/>
              </a:rPr>
              <a:t>La composition de la classe (suite)</a:t>
            </a:r>
          </a:p>
        </p:txBody>
      </p:sp>
      <p:sp>
        <p:nvSpPr>
          <p:cNvPr id="3" name="Subtitle 2">
            <a:extLst>
              <a:ext uri="{FF2B5EF4-FFF2-40B4-BE49-F238E27FC236}">
                <a16:creationId xmlns:a16="http://schemas.microsoft.com/office/drawing/2014/main" id="{51AFD5B3-BD0B-E960-74F8-425913E2CBCF}"/>
              </a:ext>
            </a:extLst>
          </p:cNvPr>
          <p:cNvSpPr>
            <a:spLocks noGrp="1"/>
          </p:cNvSpPr>
          <p:nvPr>
            <p:ph idx="1"/>
            <p:custDataLst>
              <p:tags r:id="rId2"/>
            </p:custDataLst>
          </p:nvPr>
        </p:nvSpPr>
        <p:spPr>
          <a:xfrm>
            <a:off x="473513" y="1665351"/>
            <a:ext cx="11244970" cy="4790080"/>
          </a:xfrm>
        </p:spPr>
        <p:txBody>
          <a:bodyPr vert="horz" lIns="91440" tIns="45720" rIns="91440" bIns="45720" rtlCol="0" anchor="ctr">
            <a:noAutofit/>
          </a:bodyPr>
          <a:lstStyle/>
          <a:p>
            <a:pPr marL="442913" marR="0" lvl="1" indent="-442913" algn="just" defTabSz="914400" rtl="0" eaLnBrk="1" fontAlgn="auto" latinLnBrk="0" hangingPunct="1">
              <a:spcBef>
                <a:spcPts val="0"/>
              </a:spcBef>
              <a:spcAft>
                <a:spcPts val="600"/>
              </a:spcAft>
              <a:buClrTx/>
              <a:buSzTx/>
              <a:buFont typeface="Arial" panose="020B0604020202020204" pitchFamily="34" charset="0"/>
              <a:buNone/>
              <a:tabLst/>
              <a:defRPr/>
            </a:pPr>
            <a:r>
              <a:rPr kumimoji="0" lang="fr-CA" sz="2000" b="1"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11-</a:t>
            </a: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fr-CA" sz="2000" b="1"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Exception à la pondération à priori des élèves présentant un trouble du spectre de l’autisme au secondaire dans certains programmes particuliers sélectifs, soit : </a:t>
            </a:r>
          </a:p>
          <a:p>
            <a:pPr marL="720725" marR="0" lvl="1" indent="-277813" algn="just" defTabSz="914400" rtl="0" eaLnBrk="1" fontAlgn="auto" latinLnBrk="0" hangingPunct="1">
              <a:spcBef>
                <a:spcPts val="0"/>
              </a:spcBef>
              <a:spcAft>
                <a:spcPts val="600"/>
              </a:spcAft>
              <a:buClrTx/>
              <a:buSzTx/>
              <a:buFont typeface="Wingdings" panose="05000000000000000000" pitchFamily="2" charset="2"/>
              <a:buChar char="§"/>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 PEI sélectif reconnu par le baccalauréat international;</a:t>
            </a:r>
          </a:p>
          <a:p>
            <a:pPr marL="720725" marR="0" lvl="1" indent="-277813" algn="just" defTabSz="914400" rtl="0" eaLnBrk="1" fontAlgn="auto" latinLnBrk="0" hangingPunct="1">
              <a:spcBef>
                <a:spcPts val="0"/>
              </a:spcBef>
              <a:spcAft>
                <a:spcPts val="600"/>
              </a:spcAft>
              <a:buClrTx/>
              <a:buSzTx/>
              <a:buFont typeface="Wingdings" panose="05000000000000000000" pitchFamily="2" charset="2"/>
              <a:buChar char="§"/>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Les programmes arts-études et sport-études reconnus par le ministère.</a:t>
            </a:r>
          </a:p>
          <a:p>
            <a:pPr marL="1081088" marR="0" lvl="1" indent="-342900" algn="just" defTabSz="989013" rtl="0" eaLnBrk="1" fontAlgn="auto" latinLnBrk="0" hangingPunct="1">
              <a:spcBef>
                <a:spcPts val="0"/>
              </a:spcBef>
              <a:spcAft>
                <a:spcPts val="600"/>
              </a:spcAft>
              <a:buClrTx/>
              <a:buSzTx/>
              <a:buFont typeface="Wingdings 3" panose="05040102010807070707" pitchFamily="18" charset="2"/>
              <a:buChar char="â"/>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Secondaire</a:t>
            </a:r>
          </a:p>
          <a:p>
            <a:pPr marL="685800" marR="0" lvl="1" indent="-228600" algn="just" defTabSz="914400" rtl="0" eaLnBrk="1" fontAlgn="auto" latinLnBrk="0" hangingPunct="1">
              <a:spcBef>
                <a:spcPts val="0"/>
              </a:spcBef>
              <a:spcAft>
                <a:spcPts val="600"/>
              </a:spcAft>
              <a:buClrTx/>
              <a:buSzTx/>
              <a:buFont typeface="Wingdings" panose="05000000000000000000" pitchFamily="2" charset="2"/>
              <a:buChar char="Ø"/>
              <a:tabLst/>
              <a:defRPr/>
            </a:pPr>
            <a:endPar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42913" marR="0" lvl="0" indent="-442913" algn="just" defTabSz="914400" rtl="0" eaLnBrk="1" fontAlgn="auto" latinLnBrk="0" hangingPunct="1">
              <a:spcBef>
                <a:spcPts val="200"/>
              </a:spcBef>
              <a:spcAft>
                <a:spcPts val="600"/>
              </a:spcAft>
              <a:buClrTx/>
              <a:buSzTx/>
              <a:buFont typeface="Arial" panose="020B0604020202020204" pitchFamily="34" charset="0"/>
              <a:buNone/>
              <a:tabLst/>
              <a:defRPr/>
            </a:pPr>
            <a:r>
              <a:rPr kumimoji="0" lang="fr-CA" sz="2000" b="1"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a:t>
            </a: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fr-CA" sz="2000" b="1"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Possibilité d’utiliser certaines sommes résiduelles aux fins d’autres annexes</a:t>
            </a:r>
          </a:p>
          <a:p>
            <a:pPr marL="806450" marR="0" lvl="1" indent="-342900" algn="just" defTabSz="914400" rtl="0" eaLnBrk="1" fontAlgn="auto" latinLnBrk="0" hangingPunct="1">
              <a:spcBef>
                <a:spcPts val="0"/>
              </a:spcBef>
              <a:spcAft>
                <a:spcPts val="600"/>
              </a:spcAft>
              <a:buClrTx/>
              <a:buSzTx/>
              <a:buFont typeface="Wingdings 3" panose="05040102010807070707" pitchFamily="18" charset="2"/>
              <a:buChar char="â"/>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Préscolaire, primaire et secondaire</a:t>
            </a:r>
          </a:p>
          <a:p>
            <a:pPr marL="528638" marR="0" lvl="1" indent="0" algn="just" defTabSz="914400" rtl="0" eaLnBrk="1" fontAlgn="auto" latinLnBrk="0" hangingPunct="1">
              <a:lnSpc>
                <a:spcPct val="120000"/>
              </a:lnSpc>
              <a:spcBef>
                <a:spcPts val="0"/>
              </a:spcBef>
              <a:spcAft>
                <a:spcPts val="600"/>
              </a:spcAft>
              <a:buClrTx/>
              <a:buSzTx/>
              <a:buNone/>
              <a:tabLst/>
              <a:defRPr/>
            </a:pPr>
            <a:endParaRPr kumimoji="0" lang="fr-CA" sz="2000" b="0" i="0" u="none" strike="noStrike" kern="1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1">
            <a:extLst>
              <a:ext uri="{FF2B5EF4-FFF2-40B4-BE49-F238E27FC236}">
                <a16:creationId xmlns:a16="http://schemas.microsoft.com/office/drawing/2014/main" id="{4863EAF3-A255-6758-D921-EE4D79A680B5}"/>
              </a:ext>
            </a:extLst>
          </p:cNvPr>
          <p:cNvSpPr>
            <a:spLocks noGrp="1"/>
          </p:cNvSpPr>
          <p:nvPr>
            <p:ph type="sldNum" sz="quarter" idx="12"/>
            <p:custDataLst>
              <p:tags r:id="rId3"/>
            </p:custDataLst>
          </p:nvPr>
        </p:nvSpPr>
        <p:spPr>
          <a:xfrm>
            <a:off x="11704320" y="6455431"/>
            <a:ext cx="445913" cy="365125"/>
          </a:xfrm>
          <a:noFill/>
          <a:ln>
            <a:noFill/>
          </a:ln>
        </p:spPr>
        <p:txBody>
          <a:bodyPr vert="horz" lIns="91440" tIns="45720" rIns="91440" bIns="45720" rtlCol="0" anchor="ctr">
            <a:normAutofit/>
          </a:bodyPr>
          <a:lstStyle/>
          <a:p>
            <a:pPr>
              <a:spcAft>
                <a:spcPts val="600"/>
              </a:spcAft>
            </a:pPr>
            <a:fld id="{CB4B3EF7-0E3E-C746-BEA3-A898439CAD76}" type="slidenum">
              <a:rPr lang="en-US" sz="1100">
                <a:solidFill>
                  <a:schemeClr val="tx1">
                    <a:lumMod val="50000"/>
                    <a:lumOff val="50000"/>
                  </a:schemeClr>
                </a:solidFill>
              </a:rPr>
              <a:pPr>
                <a:spcAft>
                  <a:spcPts val="600"/>
                </a:spcAft>
              </a:pPr>
              <a:t>12</a:t>
            </a:fld>
            <a:endParaRPr lang="en-US" sz="1100">
              <a:solidFill>
                <a:schemeClr val="tx1">
                  <a:lumMod val="50000"/>
                  <a:lumOff val="50000"/>
                </a:schemeClr>
              </a:solidFill>
            </a:endParaRPr>
          </a:p>
        </p:txBody>
      </p:sp>
    </p:spTree>
    <p:extLst>
      <p:ext uri="{BB962C8B-B14F-4D97-AF65-F5344CB8AC3E}">
        <p14:creationId xmlns:p14="http://schemas.microsoft.com/office/powerpoint/2010/main" val="92034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Bloc-notes et crayon sur un bureau">
            <a:extLst>
              <a:ext uri="{FF2B5EF4-FFF2-40B4-BE49-F238E27FC236}">
                <a16:creationId xmlns:a16="http://schemas.microsoft.com/office/drawing/2014/main" id="{358D8015-6EA6-2969-54E3-B5D0AACDC652}"/>
              </a:ext>
            </a:extLst>
          </p:cNvPr>
          <p:cNvPicPr>
            <a:picLocks noChangeAspect="1"/>
          </p:cNvPicPr>
          <p:nvPr/>
        </p:nvPicPr>
        <p:blipFill rotWithShape="1">
          <a:blip r:embed="rId4"/>
          <a:srcRect t="14946" b="784"/>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EDBFFD0-2E4B-3DF9-22C1-258A0E14F6A8}"/>
              </a:ext>
            </a:extLst>
          </p:cNvPr>
          <p:cNvSpPr>
            <a:spLocks noGrp="1"/>
          </p:cNvSpPr>
          <p:nvPr>
            <p:ph type="ctrTitle"/>
            <p:custDataLst>
              <p:tags r:id="rId1"/>
            </p:custDataLst>
          </p:nvPr>
        </p:nvSpPr>
        <p:spPr>
          <a:xfrm>
            <a:off x="2276475" y="2247900"/>
            <a:ext cx="7581900" cy="2514600"/>
          </a:xfrm>
        </p:spPr>
        <p:txBody>
          <a:bodyPr vert="horz" lIns="91440" tIns="45720" rIns="91440" bIns="45720" rtlCol="0" anchor="ctr">
            <a:normAutofit/>
          </a:bodyPr>
          <a:lstStyle/>
          <a:p>
            <a:r>
              <a:rPr lang="en-US" sz="6600" b="1" dirty="0"/>
              <a:t> La tâche</a:t>
            </a:r>
          </a:p>
        </p:txBody>
      </p:sp>
    </p:spTree>
    <p:extLst>
      <p:ext uri="{BB962C8B-B14F-4D97-AF65-F5344CB8AC3E}">
        <p14:creationId xmlns:p14="http://schemas.microsoft.com/office/powerpoint/2010/main" val="1038269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numéro de diapositive 3">
            <a:extLst>
              <a:ext uri="{FF2B5EF4-FFF2-40B4-BE49-F238E27FC236}">
                <a16:creationId xmlns:a16="http://schemas.microsoft.com/office/drawing/2014/main" id="{0553D1F9-73D7-F6BF-CB27-C9D090179804}"/>
              </a:ext>
            </a:extLst>
          </p:cNvPr>
          <p:cNvSpPr>
            <a:spLocks noGrp="1"/>
          </p:cNvSpPr>
          <p:nvPr>
            <p:ph type="sldNum" sz="quarter" idx="12"/>
          </p:nvPr>
        </p:nvSpPr>
        <p:spPr>
          <a:xfrm>
            <a:off x="11704320" y="6455664"/>
            <a:ext cx="448056" cy="365125"/>
          </a:xfrm>
        </p:spPr>
        <p:txBody>
          <a:bodyPr>
            <a:normAutofit/>
          </a:bodyPr>
          <a:lstStyle/>
          <a:p>
            <a:pPr>
              <a:spcAft>
                <a:spcPts val="600"/>
              </a:spcAft>
            </a:pPr>
            <a:fld id="{DF35AEC5-E996-0243-BC29-190F9F3BD6DD}" type="slidenum">
              <a:rPr lang="fr-FR" sz="1100">
                <a:solidFill>
                  <a:schemeClr val="tx1">
                    <a:lumMod val="50000"/>
                    <a:lumOff val="50000"/>
                  </a:schemeClr>
                </a:solidFill>
              </a:rPr>
              <a:pPr>
                <a:spcAft>
                  <a:spcPts val="600"/>
                </a:spcAft>
              </a:pPr>
              <a:t>14</a:t>
            </a:fld>
            <a:endParaRPr lang="fr-FR" sz="1100">
              <a:solidFill>
                <a:schemeClr val="tx1">
                  <a:lumMod val="50000"/>
                  <a:lumOff val="50000"/>
                </a:schemeClr>
              </a:solidFill>
            </a:endParaRPr>
          </a:p>
        </p:txBody>
      </p:sp>
      <p:sp>
        <p:nvSpPr>
          <p:cNvPr id="2" name="Title 1">
            <a:extLst>
              <a:ext uri="{FF2B5EF4-FFF2-40B4-BE49-F238E27FC236}">
                <a16:creationId xmlns:a16="http://schemas.microsoft.com/office/drawing/2014/main" id="{B1BF9DEB-BF31-5079-E456-23CB53498A0D}"/>
              </a:ext>
            </a:extLst>
          </p:cNvPr>
          <p:cNvSpPr>
            <a:spLocks noGrp="1"/>
          </p:cNvSpPr>
          <p:nvPr>
            <p:ph type="title"/>
            <p:custDataLst>
              <p:tags r:id="rId1"/>
            </p:custDataLst>
          </p:nvPr>
        </p:nvSpPr>
        <p:spPr>
          <a:xfrm>
            <a:off x="459347" y="294538"/>
            <a:ext cx="10808204" cy="1033669"/>
          </a:xfrm>
        </p:spPr>
        <p:txBody>
          <a:bodyPr vert="horz" lIns="91440" tIns="45720" rIns="91440" bIns="45720" rtlCol="0" anchor="ctr">
            <a:normAutofit/>
          </a:bodyPr>
          <a:lstStyle/>
          <a:p>
            <a:pPr marL="0" indent="0">
              <a:lnSpc>
                <a:spcPct val="90000"/>
              </a:lnSpc>
              <a:spcAft>
                <a:spcPts val="600"/>
              </a:spcAft>
            </a:pPr>
            <a:r>
              <a:rPr lang="en-US" sz="4000" b="1" kern="1200" dirty="0">
                <a:solidFill>
                  <a:srgbClr val="FFFFFF"/>
                </a:solidFill>
                <a:latin typeface="+mj-lt"/>
                <a:ea typeface="+mj-ea"/>
                <a:cs typeface="+mj-cs"/>
              </a:rPr>
              <a:t>La tâche</a:t>
            </a:r>
          </a:p>
        </p:txBody>
      </p:sp>
      <p:sp>
        <p:nvSpPr>
          <p:cNvPr id="6" name="Espace réservé du contenu 5">
            <a:extLst>
              <a:ext uri="{FF2B5EF4-FFF2-40B4-BE49-F238E27FC236}">
                <a16:creationId xmlns:a16="http://schemas.microsoft.com/office/drawing/2014/main" id="{4DFE6CA2-C3A8-C131-972D-79354BEFBFA5}"/>
              </a:ext>
            </a:extLst>
          </p:cNvPr>
          <p:cNvSpPr>
            <a:spLocks noGrp="1"/>
          </p:cNvSpPr>
          <p:nvPr>
            <p:ph idx="1"/>
          </p:nvPr>
        </p:nvSpPr>
        <p:spPr>
          <a:xfrm>
            <a:off x="459347" y="1825624"/>
            <a:ext cx="10894453" cy="4630039"/>
          </a:xfrm>
        </p:spPr>
        <p:txBody>
          <a:bodyPr>
            <a:normAutofit fontScale="92500" lnSpcReduction="10000"/>
          </a:bodyPr>
          <a:lstStyle/>
          <a:p>
            <a:pPr marL="0" indent="0">
              <a:buNone/>
            </a:pPr>
            <a:r>
              <a:rPr lang="fr-CA" sz="2000" b="1" dirty="0">
                <a:latin typeface="Arial" panose="020B0604020202020204" pitchFamily="34" charset="0"/>
                <a:cs typeface="Arial" panose="020B0604020202020204" pitchFamily="34" charset="0"/>
              </a:rPr>
              <a:t>Reculs patronaux</a:t>
            </a:r>
          </a:p>
          <a:p>
            <a:pPr marL="0" indent="0">
              <a:buNone/>
            </a:pPr>
            <a:endParaRPr lang="fr-CA" sz="2000" b="1"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fr-CA" sz="1800" dirty="0">
                <a:effectLst/>
                <a:latin typeface="Arial" panose="020B0604020202020204" pitchFamily="34" charset="0"/>
                <a:ea typeface="Calibri" panose="020F0502020204030204" pitchFamily="34" charset="0"/>
                <a:cs typeface="Arial" panose="020B0604020202020204" pitchFamily="34" charset="0"/>
              </a:rPr>
              <a:t>Revoir le temps moyen au secondaire et à la FP</a:t>
            </a:r>
            <a:r>
              <a:rPr lang="fr-CA" sz="1800" dirty="0">
                <a:latin typeface="Arial" panose="020B0604020202020204" pitchFamily="34" charset="0"/>
                <a:ea typeface="Calibri" panose="020F0502020204030204" pitchFamily="34" charset="0"/>
                <a:cs typeface="Arial" panose="020B0604020202020204" pitchFamily="34" charset="0"/>
              </a:rPr>
              <a:t>.</a:t>
            </a:r>
            <a:endParaRPr lang="fr-CA" sz="1800" dirty="0">
              <a:effectLst/>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
            </a:pPr>
            <a:r>
              <a:rPr lang="x-none" sz="1800" dirty="0">
                <a:effectLst/>
                <a:latin typeface="Arial" panose="020B0604020202020204" pitchFamily="34" charset="0"/>
                <a:ea typeface="Calibri" panose="020F0502020204030204" pitchFamily="34" charset="0"/>
                <a:cs typeface="Arial" panose="020B0604020202020204" pitchFamily="34" charset="0"/>
              </a:rPr>
              <a:t>Retirer l’amplitude en FP</a:t>
            </a:r>
            <a:r>
              <a:rPr lang="fr-CA" sz="1800" dirty="0">
                <a:effectLst/>
                <a:latin typeface="Arial" panose="020B0604020202020204" pitchFamily="34" charset="0"/>
                <a:ea typeface="Calibri" panose="020F0502020204030204" pitchFamily="34" charset="0"/>
                <a:cs typeface="Arial" panose="020B0604020202020204" pitchFamily="34" charset="0"/>
              </a:rPr>
              <a:t>.</a:t>
            </a:r>
          </a:p>
          <a:p>
            <a:pPr algn="just">
              <a:buFont typeface="Wingdings" panose="05000000000000000000" pitchFamily="2" charset="2"/>
              <a:buChar char="§"/>
            </a:pPr>
            <a:r>
              <a:rPr lang="fr-CA" sz="1800" dirty="0">
                <a:effectLst/>
                <a:latin typeface="Arial" panose="020B0604020202020204" pitchFamily="34" charset="0"/>
                <a:ea typeface="Calibri" panose="020F0502020204030204" pitchFamily="34" charset="0"/>
                <a:cs typeface="Arial" panose="020B0604020202020204" pitchFamily="34" charset="0"/>
              </a:rPr>
              <a:t>Élargir la semaine régulière de travail à l’EDA et à la FP.</a:t>
            </a:r>
            <a:endParaRPr lang="fr-CA" sz="1800" dirty="0">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
            </a:pPr>
            <a:r>
              <a:rPr lang="fr-CA" sz="1800" dirty="0">
                <a:effectLst/>
                <a:latin typeface="Arial" panose="020B0604020202020204" pitchFamily="34" charset="0"/>
                <a:ea typeface="Calibri" panose="020F0502020204030204" pitchFamily="34" charset="0"/>
                <a:cs typeface="Arial" panose="020B0604020202020204" pitchFamily="34" charset="0"/>
              </a:rPr>
              <a:t>Introduire un comité de suivi sur la réussite éducative.</a:t>
            </a:r>
          </a:p>
          <a:p>
            <a:pPr algn="just">
              <a:buFont typeface="Wingdings" panose="05000000000000000000" pitchFamily="2" charset="2"/>
              <a:buChar char="§"/>
            </a:pPr>
            <a:r>
              <a:rPr lang="fr-CA" sz="1800" dirty="0">
                <a:effectLst/>
                <a:latin typeface="Arial" panose="020B0604020202020204" pitchFamily="34" charset="0"/>
                <a:ea typeface="Calibri" panose="020F0502020204030204" pitchFamily="34" charset="0"/>
                <a:cs typeface="Arial" panose="020B0604020202020204" pitchFamily="34" charset="0"/>
              </a:rPr>
              <a:t>Prévoir la possibilité d’offrir des formations aux enseignantes et enseignants en début de carrière à l’extérieur de l’année de travail (200 jours) et une rémunération en sus de la tâche régulière.</a:t>
            </a:r>
          </a:p>
          <a:p>
            <a:pPr algn="just">
              <a:buFont typeface="Wingdings" panose="05000000000000000000" pitchFamily="2" charset="2"/>
              <a:buChar char="§"/>
            </a:pPr>
            <a:r>
              <a:rPr lang="x-none" sz="1800" dirty="0">
                <a:effectLst/>
                <a:latin typeface="Arial" panose="020B0604020202020204" pitchFamily="34" charset="0"/>
                <a:ea typeface="Calibri" panose="020F0502020204030204" pitchFamily="34" charset="0"/>
                <a:cs typeface="Arial" panose="020B0604020202020204" pitchFamily="34" charset="0"/>
              </a:rPr>
              <a:t>Clarifier les principes généraux et les attributions caractéristiques afin, notamment d’inclure plus précisément la nécessité pour l’enseignante ou l’enseignant d’adapter son enseignement aux besoins de tous les élèves; et de clarifier que l’enseignante et l’enseignant doit collaborer au sein d’une équipe multidisciplinaire, concertée et collaborative, aux trois axes de la mission de l’école québécoise</a:t>
            </a:r>
            <a:r>
              <a:rPr lang="fr-CA" sz="1800" dirty="0">
                <a:effectLst/>
                <a:latin typeface="Arial" panose="020B0604020202020204" pitchFamily="34" charset="0"/>
                <a:ea typeface="Calibri" panose="020F0502020204030204" pitchFamily="34" charset="0"/>
                <a:cs typeface="Arial" panose="020B0604020202020204" pitchFamily="34" charset="0"/>
              </a:rPr>
              <a:t>.</a:t>
            </a:r>
            <a:endParaRPr lang="fr-CA" sz="1800" dirty="0">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
            </a:pPr>
            <a:r>
              <a:rPr lang="x-none" sz="1800" dirty="0">
                <a:effectLst/>
                <a:latin typeface="Arial" panose="020B0604020202020204" pitchFamily="34" charset="0"/>
                <a:ea typeface="Calibri" panose="020F0502020204030204" pitchFamily="34" charset="0"/>
                <a:cs typeface="Arial" panose="020B0604020202020204" pitchFamily="34" charset="0"/>
              </a:rPr>
              <a:t>Mettre en oeuvre tout</a:t>
            </a:r>
            <a:r>
              <a:rPr lang="fr-CA" sz="1800" dirty="0">
                <a:effectLst/>
                <a:latin typeface="Arial" panose="020B0604020202020204" pitchFamily="34" charset="0"/>
                <a:ea typeface="Calibri" panose="020F0502020204030204" pitchFamily="34" charset="0"/>
                <a:cs typeface="Arial" panose="020B0604020202020204" pitchFamily="34" charset="0"/>
              </a:rPr>
              <a:t>e</a:t>
            </a:r>
            <a:r>
              <a:rPr lang="x-none" sz="1800" dirty="0">
                <a:effectLst/>
                <a:latin typeface="Arial" panose="020B0604020202020204" pitchFamily="34" charset="0"/>
                <a:ea typeface="Calibri" panose="020F0502020204030204" pitchFamily="34" charset="0"/>
                <a:cs typeface="Arial" panose="020B0604020202020204" pitchFamily="34" charset="0"/>
              </a:rPr>
              <a:t> mesure qui favorise le meilleur déploiement possible des enseignantes et enseignants légalement qualifiés tout au long de l’année</a:t>
            </a:r>
            <a:r>
              <a:rPr lang="fr-CA" sz="1800" dirty="0">
                <a:effectLst/>
                <a:latin typeface="Arial" panose="020B0604020202020204" pitchFamily="34" charset="0"/>
                <a:ea typeface="Calibri" panose="020F0502020204030204" pitchFamily="34" charset="0"/>
                <a:cs typeface="Arial" panose="020B0604020202020204" pitchFamily="34" charset="0"/>
              </a:rPr>
              <a:t>.</a:t>
            </a:r>
          </a:p>
          <a:p>
            <a:pPr marL="0" indent="0">
              <a:spcAft>
                <a:spcPts val="800"/>
              </a:spcAft>
              <a:buNone/>
            </a:pP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p>
          <a:p>
            <a:pPr>
              <a:buFont typeface="Wingdings" panose="05000000000000000000" pitchFamily="2" charset="2"/>
              <a:buChar char="§"/>
            </a:pPr>
            <a:endParaRPr lang="fr-CA" sz="2000" b="1" dirty="0">
              <a:latin typeface="Arial" panose="020B0604020202020204" pitchFamily="34" charset="0"/>
              <a:cs typeface="Arial" panose="020B0604020202020204" pitchFamily="34" charset="0"/>
            </a:endParaRPr>
          </a:p>
          <a:p>
            <a:pPr marL="0" indent="0">
              <a:buNone/>
            </a:pPr>
            <a:endParaRPr lang="fr-CA" b="1" dirty="0"/>
          </a:p>
        </p:txBody>
      </p:sp>
    </p:spTree>
    <p:extLst>
      <p:ext uri="{BB962C8B-B14F-4D97-AF65-F5344CB8AC3E}">
        <p14:creationId xmlns:p14="http://schemas.microsoft.com/office/powerpoint/2010/main" val="1679783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1997C-0257-536B-DEFF-B4E72F36260B}"/>
              </a:ext>
            </a:extLst>
          </p:cNvPr>
          <p:cNvSpPr>
            <a:spLocks noGrp="1"/>
          </p:cNvSpPr>
          <p:nvPr>
            <p:ph type="title"/>
            <p:custDataLst>
              <p:tags r:id="rId1"/>
            </p:custDataLst>
          </p:nvPr>
        </p:nvSpPr>
        <p:spPr>
          <a:xfrm>
            <a:off x="591127" y="294538"/>
            <a:ext cx="10676423" cy="1033669"/>
          </a:xfrm>
        </p:spPr>
        <p:txBody>
          <a:bodyPr vert="horz" lIns="91440" tIns="45720" rIns="91440" bIns="45720" rtlCol="0" anchor="ctr">
            <a:normAutofit/>
          </a:bodyPr>
          <a:lstStyle/>
          <a:p>
            <a:pPr marL="0" indent="0">
              <a:lnSpc>
                <a:spcPct val="90000"/>
              </a:lnSpc>
              <a:spcAft>
                <a:spcPts val="600"/>
              </a:spcAft>
            </a:pPr>
            <a:r>
              <a:rPr lang="en-US" sz="4000" b="1" kern="1200" dirty="0">
                <a:solidFill>
                  <a:srgbClr val="FFFFFF"/>
                </a:solidFill>
                <a:latin typeface="+mj-lt"/>
                <a:ea typeface="+mj-ea"/>
                <a:cs typeface="+mj-cs"/>
              </a:rPr>
              <a:t>La tâche (suite)</a:t>
            </a:r>
          </a:p>
        </p:txBody>
      </p:sp>
      <p:sp>
        <p:nvSpPr>
          <p:cNvPr id="3" name="Subtitle 2">
            <a:extLst>
              <a:ext uri="{FF2B5EF4-FFF2-40B4-BE49-F238E27FC236}">
                <a16:creationId xmlns:a16="http://schemas.microsoft.com/office/drawing/2014/main" id="{51AFD5B3-BD0B-E960-74F8-425913E2CBCF}"/>
              </a:ext>
            </a:extLst>
          </p:cNvPr>
          <p:cNvSpPr>
            <a:spLocks noGrp="1"/>
          </p:cNvSpPr>
          <p:nvPr>
            <p:ph idx="1"/>
            <p:custDataLst>
              <p:tags r:id="rId2"/>
            </p:custDataLst>
          </p:nvPr>
        </p:nvSpPr>
        <p:spPr>
          <a:xfrm>
            <a:off x="591126" y="1832676"/>
            <a:ext cx="10773395" cy="4790080"/>
          </a:xfrm>
        </p:spPr>
        <p:txBody>
          <a:bodyPr vert="horz" lIns="91440" tIns="45720" rIns="91440" bIns="45720" rtlCol="0" anchor="ctr">
            <a:noAutofit/>
          </a:bodyPr>
          <a:lstStyle/>
          <a:p>
            <a:pPr marL="527050" lvl="1" indent="-527050" algn="just">
              <a:spcBef>
                <a:spcPts val="0"/>
              </a:spcBef>
              <a:spcAft>
                <a:spcPts val="600"/>
              </a:spcAft>
              <a:buNone/>
              <a:defRPr/>
            </a:pPr>
            <a:r>
              <a:rPr lang="en-US" sz="2000" b="1" kern="100" dirty="0">
                <a:solidFill>
                  <a:prstClr val="black"/>
                </a:solidFill>
                <a:latin typeface="Arial" panose="020B0604020202020204" pitchFamily="34" charset="0"/>
                <a:cs typeface="Arial" panose="020B0604020202020204" pitchFamily="34" charset="0"/>
              </a:rPr>
              <a:t>13- </a:t>
            </a:r>
            <a:r>
              <a:rPr lang="fr-CA" sz="2000" b="1" kern="100" dirty="0">
                <a:solidFill>
                  <a:prstClr val="black"/>
                </a:solidFill>
                <a:latin typeface="Arial" panose="020B0604020202020204" pitchFamily="34" charset="0"/>
                <a:cs typeface="Arial" panose="020B0604020202020204" pitchFamily="34" charset="0"/>
              </a:rPr>
              <a:t>Obtention d’un nombre de journées pédagogiques protégées quant au lieu et augmentation de celles liées au contenu :</a:t>
            </a:r>
          </a:p>
          <a:p>
            <a:pPr marL="982663" lvl="1" indent="-447675" algn="just">
              <a:spcBef>
                <a:spcPts val="0"/>
              </a:spcBef>
              <a:spcAft>
                <a:spcPts val="600"/>
              </a:spcAft>
              <a:buFont typeface="Wingdings" panose="05000000000000000000" pitchFamily="2" charset="2"/>
              <a:buChar char="§"/>
              <a:defRPr/>
            </a:pPr>
            <a:r>
              <a:rPr lang="fr-CA" sz="2000" kern="100" dirty="0">
                <a:solidFill>
                  <a:prstClr val="black"/>
                </a:solidFill>
                <a:latin typeface="Arial" panose="020B0604020202020204" pitchFamily="34" charset="0"/>
                <a:cs typeface="Arial" panose="020B0604020202020204" pitchFamily="34" charset="0"/>
              </a:rPr>
              <a:t>25 % des journées pédagogiques pouvant être effectuées au lieu déterminé par l’enseignante ou l’enseignant (télétravail) (5 jours sur 20);</a:t>
            </a:r>
          </a:p>
          <a:p>
            <a:pPr marL="982663" lvl="1" indent="-447675" algn="just">
              <a:spcBef>
                <a:spcPts val="0"/>
              </a:spcBef>
              <a:spcAft>
                <a:spcPts val="600"/>
              </a:spcAft>
              <a:buFont typeface="Wingdings" panose="05000000000000000000" pitchFamily="2" charset="2"/>
              <a:buChar char="§"/>
              <a:defRPr/>
            </a:pPr>
            <a:r>
              <a:rPr lang="fr-CA" sz="2000" kern="100" dirty="0">
                <a:solidFill>
                  <a:prstClr val="black"/>
                </a:solidFill>
                <a:latin typeface="Arial" panose="020B0604020202020204" pitchFamily="34" charset="0"/>
                <a:cs typeface="Arial" panose="020B0604020202020204" pitchFamily="34" charset="0"/>
              </a:rPr>
              <a:t>Parmi celles-ci, 20 % dont le contenu est déterminé par les enseignantes et enseignants (4 jours sur 20).</a:t>
            </a:r>
          </a:p>
          <a:p>
            <a:pPr marL="1336675" lvl="1" indent="-342900" algn="just">
              <a:spcBef>
                <a:spcPts val="0"/>
              </a:spcBef>
              <a:spcAft>
                <a:spcPts val="600"/>
              </a:spcAft>
              <a:buFont typeface="Wingdings 3" panose="05040102010807070707" pitchFamily="18" charset="2"/>
              <a:buChar char="â"/>
              <a:defRPr/>
            </a:pPr>
            <a:r>
              <a:rPr lang="fr-CA" sz="2000" kern="100" dirty="0">
                <a:solidFill>
                  <a:prstClr val="black"/>
                </a:solidFill>
                <a:latin typeface="Arial" panose="020B0604020202020204" pitchFamily="34" charset="0"/>
                <a:cs typeface="Arial" panose="020B0604020202020204" pitchFamily="34" charset="0"/>
              </a:rPr>
              <a:t>Préscolaire, primaire, secondaire, EDA et FP</a:t>
            </a:r>
          </a:p>
          <a:p>
            <a:pPr marL="360363">
              <a:spcBef>
                <a:spcPts val="0"/>
              </a:spcBef>
              <a:spcAft>
                <a:spcPts val="600"/>
              </a:spcAft>
            </a:pPr>
            <a:endParaRPr lang="en-US" sz="1800" dirty="0">
              <a:effectLst/>
              <a:latin typeface="Arial" panose="020B0604020202020204" pitchFamily="34" charset="0"/>
              <a:cs typeface="Arial" panose="020B0604020202020204" pitchFamily="34" charset="0"/>
            </a:endParaRPr>
          </a:p>
          <a:p>
            <a:pPr marL="528638" marR="0" lvl="1" indent="0" algn="just" defTabSz="914400" rtl="0" eaLnBrk="1" fontAlgn="auto" latinLnBrk="0" hangingPunct="1">
              <a:lnSpc>
                <a:spcPct val="120000"/>
              </a:lnSpc>
              <a:spcBef>
                <a:spcPts val="0"/>
              </a:spcBef>
              <a:spcAft>
                <a:spcPts val="600"/>
              </a:spcAft>
              <a:buClrTx/>
              <a:buSzTx/>
              <a:buNone/>
              <a:tabLst/>
              <a:defRPr/>
            </a:pPr>
            <a:endParaRPr kumimoji="0" lang="fr-CA" sz="2000" b="0" i="0" u="none" strike="noStrike" kern="1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1">
            <a:extLst>
              <a:ext uri="{FF2B5EF4-FFF2-40B4-BE49-F238E27FC236}">
                <a16:creationId xmlns:a16="http://schemas.microsoft.com/office/drawing/2014/main" id="{4863EAF3-A255-6758-D921-EE4D79A680B5}"/>
              </a:ext>
            </a:extLst>
          </p:cNvPr>
          <p:cNvSpPr>
            <a:spLocks noGrp="1"/>
          </p:cNvSpPr>
          <p:nvPr>
            <p:ph type="sldNum" sz="quarter" idx="12"/>
            <p:custDataLst>
              <p:tags r:id="rId3"/>
            </p:custDataLst>
          </p:nvPr>
        </p:nvSpPr>
        <p:spPr>
          <a:xfrm>
            <a:off x="11704320" y="6455431"/>
            <a:ext cx="445913" cy="365125"/>
          </a:xfrm>
          <a:noFill/>
          <a:ln>
            <a:noFill/>
          </a:ln>
        </p:spPr>
        <p:txBody>
          <a:bodyPr vert="horz" lIns="91440" tIns="45720" rIns="91440" bIns="45720" rtlCol="0" anchor="ctr">
            <a:normAutofit/>
          </a:bodyPr>
          <a:lstStyle/>
          <a:p>
            <a:pPr>
              <a:spcAft>
                <a:spcPts val="600"/>
              </a:spcAft>
            </a:pPr>
            <a:fld id="{CB4B3EF7-0E3E-C746-BEA3-A898439CAD76}" type="slidenum">
              <a:rPr lang="en-US" sz="1100">
                <a:solidFill>
                  <a:schemeClr val="tx1">
                    <a:lumMod val="50000"/>
                    <a:lumOff val="50000"/>
                  </a:schemeClr>
                </a:solidFill>
              </a:rPr>
              <a:pPr>
                <a:spcAft>
                  <a:spcPts val="600"/>
                </a:spcAft>
              </a:pPr>
              <a:t>15</a:t>
            </a:fld>
            <a:endParaRPr lang="en-US" sz="1100">
              <a:solidFill>
                <a:schemeClr val="tx1">
                  <a:lumMod val="50000"/>
                  <a:lumOff val="50000"/>
                </a:schemeClr>
              </a:solidFill>
            </a:endParaRPr>
          </a:p>
        </p:txBody>
      </p:sp>
    </p:spTree>
    <p:extLst>
      <p:ext uri="{BB962C8B-B14F-4D97-AF65-F5344CB8AC3E}">
        <p14:creationId xmlns:p14="http://schemas.microsoft.com/office/powerpoint/2010/main" val="144809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1997C-0257-536B-DEFF-B4E72F36260B}"/>
              </a:ext>
            </a:extLst>
          </p:cNvPr>
          <p:cNvSpPr>
            <a:spLocks noGrp="1"/>
          </p:cNvSpPr>
          <p:nvPr>
            <p:ph type="title"/>
            <p:custDataLst>
              <p:tags r:id="rId1"/>
            </p:custDataLst>
          </p:nvPr>
        </p:nvSpPr>
        <p:spPr>
          <a:xfrm>
            <a:off x="591127" y="294538"/>
            <a:ext cx="10676423" cy="1033669"/>
          </a:xfrm>
        </p:spPr>
        <p:txBody>
          <a:bodyPr vert="horz" lIns="91440" tIns="45720" rIns="91440" bIns="45720" rtlCol="0" anchor="ctr">
            <a:normAutofit/>
          </a:bodyPr>
          <a:lstStyle/>
          <a:p>
            <a:pPr marL="0" indent="0">
              <a:lnSpc>
                <a:spcPct val="90000"/>
              </a:lnSpc>
              <a:spcAft>
                <a:spcPts val="600"/>
              </a:spcAft>
            </a:pPr>
            <a:r>
              <a:rPr lang="en-US" sz="4000" b="1" kern="1200" dirty="0">
                <a:solidFill>
                  <a:srgbClr val="FFFFFF"/>
                </a:solidFill>
                <a:latin typeface="+mj-lt"/>
                <a:ea typeface="+mj-ea"/>
                <a:cs typeface="+mj-cs"/>
              </a:rPr>
              <a:t>La tâche (suite)</a:t>
            </a:r>
          </a:p>
        </p:txBody>
      </p:sp>
      <p:sp>
        <p:nvSpPr>
          <p:cNvPr id="3" name="Subtitle 2">
            <a:extLst>
              <a:ext uri="{FF2B5EF4-FFF2-40B4-BE49-F238E27FC236}">
                <a16:creationId xmlns:a16="http://schemas.microsoft.com/office/drawing/2014/main" id="{51AFD5B3-BD0B-E960-74F8-425913E2CBCF}"/>
              </a:ext>
            </a:extLst>
          </p:cNvPr>
          <p:cNvSpPr>
            <a:spLocks noGrp="1"/>
          </p:cNvSpPr>
          <p:nvPr>
            <p:ph idx="1"/>
            <p:custDataLst>
              <p:tags r:id="rId2"/>
            </p:custDataLst>
          </p:nvPr>
        </p:nvSpPr>
        <p:spPr>
          <a:xfrm>
            <a:off x="591126" y="1832676"/>
            <a:ext cx="10773395" cy="4790080"/>
          </a:xfrm>
        </p:spPr>
        <p:txBody>
          <a:bodyPr vert="horz" lIns="91440" tIns="45720" rIns="91440" bIns="45720" rtlCol="0" anchor="ctr">
            <a:noAutofit/>
          </a:bodyPr>
          <a:lstStyle/>
          <a:p>
            <a:pPr marL="0" indent="0">
              <a:spcBef>
                <a:spcPts val="0"/>
              </a:spcBef>
              <a:spcAft>
                <a:spcPts val="600"/>
              </a:spcAft>
              <a:buNone/>
            </a:pPr>
            <a:r>
              <a:rPr lang="fr-CA" sz="2000" b="1" dirty="0">
                <a:latin typeface="Arial" panose="020B0604020202020204" pitchFamily="34" charset="0"/>
                <a:cs typeface="Arial" panose="020B0604020202020204" pitchFamily="34" charset="0"/>
              </a:rPr>
              <a:t>14- Télétravail pendant l’ATP-Perso (anciennement TNP)</a:t>
            </a:r>
          </a:p>
          <a:p>
            <a:pPr marL="717550" lvl="1" indent="-285750" algn="just">
              <a:spcBef>
                <a:spcPts val="0"/>
              </a:spcBef>
              <a:spcAft>
                <a:spcPts val="600"/>
              </a:spcAft>
              <a:buFont typeface="Wingdings" panose="05000000000000000000" pitchFamily="2" charset="2"/>
              <a:buChar char="§"/>
              <a:defRPr/>
            </a:pPr>
            <a:r>
              <a:rPr lang="fr-CA" sz="2000" kern="100" dirty="0">
                <a:solidFill>
                  <a:prstClr val="black"/>
                </a:solidFill>
                <a:latin typeface="Arial" panose="020B0604020202020204" pitchFamily="34" charset="0"/>
                <a:cs typeface="Arial" panose="020B0604020202020204" pitchFamily="34" charset="0"/>
              </a:rPr>
              <a:t>Augmentation progressive du nombre d’heures en télétravail jusqu’à l’atteinte de l’ensemble des 200 h sur une base annuelle :</a:t>
            </a:r>
          </a:p>
          <a:p>
            <a:pPr marL="1039813" lvl="1" indent="-285750" algn="just">
              <a:spcBef>
                <a:spcPts val="0"/>
              </a:spcBef>
              <a:spcAft>
                <a:spcPts val="600"/>
              </a:spcAft>
              <a:buFont typeface="Wingdings" panose="05000000000000000000" pitchFamily="2" charset="2"/>
              <a:buChar char="Ø"/>
              <a:defRPr/>
            </a:pPr>
            <a:r>
              <a:rPr lang="fr-CA" sz="2000" kern="100" dirty="0">
                <a:solidFill>
                  <a:prstClr val="black"/>
                </a:solidFill>
                <a:latin typeface="Arial" panose="020B0604020202020204" pitchFamily="34" charset="0"/>
                <a:cs typeface="Arial" panose="020B0604020202020204" pitchFamily="34" charset="0"/>
              </a:rPr>
              <a:t>Actuellement : </a:t>
            </a:r>
            <a:r>
              <a:rPr lang="fr-CA" sz="2000" b="1" kern="100" dirty="0">
                <a:solidFill>
                  <a:prstClr val="black"/>
                </a:solidFill>
                <a:latin typeface="Arial" panose="020B0604020202020204" pitchFamily="34" charset="0"/>
                <a:cs typeface="Arial" panose="020B0604020202020204" pitchFamily="34" charset="0"/>
              </a:rPr>
              <a:t>2 h en moyenne par semaine (80 h annuellement);</a:t>
            </a:r>
          </a:p>
          <a:p>
            <a:pPr marL="1039813" lvl="1" indent="-285750" algn="just">
              <a:spcBef>
                <a:spcPts val="0"/>
              </a:spcBef>
              <a:spcAft>
                <a:spcPts val="600"/>
              </a:spcAft>
              <a:buFont typeface="Wingdings" panose="05000000000000000000" pitchFamily="2" charset="2"/>
              <a:buChar char="Ø"/>
              <a:defRPr/>
            </a:pPr>
            <a:r>
              <a:rPr lang="fr-CA" sz="2000" kern="100" dirty="0">
                <a:solidFill>
                  <a:prstClr val="black"/>
                </a:solidFill>
                <a:latin typeface="Arial" panose="020B0604020202020204" pitchFamily="34" charset="0"/>
                <a:cs typeface="Arial" panose="020B0604020202020204" pitchFamily="34" charset="0"/>
              </a:rPr>
              <a:t>2024-2025 : </a:t>
            </a:r>
            <a:r>
              <a:rPr lang="fr-CA" sz="2000" b="1" kern="100" dirty="0">
                <a:solidFill>
                  <a:prstClr val="black"/>
                </a:solidFill>
                <a:latin typeface="Arial" panose="020B0604020202020204" pitchFamily="34" charset="0"/>
                <a:cs typeface="Arial" panose="020B0604020202020204" pitchFamily="34" charset="0"/>
              </a:rPr>
              <a:t>3 h en moyenne par semaine (120 h annuellement);</a:t>
            </a:r>
          </a:p>
          <a:p>
            <a:pPr marL="1039813" lvl="1" indent="-285750" algn="just">
              <a:spcBef>
                <a:spcPts val="0"/>
              </a:spcBef>
              <a:spcAft>
                <a:spcPts val="600"/>
              </a:spcAft>
              <a:buFont typeface="Wingdings" panose="05000000000000000000" pitchFamily="2" charset="2"/>
              <a:buChar char="Ø"/>
              <a:defRPr/>
            </a:pPr>
            <a:r>
              <a:rPr lang="fr-CA" sz="2000" kern="100" dirty="0">
                <a:solidFill>
                  <a:prstClr val="black"/>
                </a:solidFill>
                <a:latin typeface="Arial" panose="020B0604020202020204" pitchFamily="34" charset="0"/>
                <a:cs typeface="Arial" panose="020B0604020202020204" pitchFamily="34" charset="0"/>
              </a:rPr>
              <a:t>2025-2026 : </a:t>
            </a:r>
            <a:r>
              <a:rPr lang="fr-CA" sz="2000" b="1" kern="100" dirty="0">
                <a:solidFill>
                  <a:prstClr val="black"/>
                </a:solidFill>
                <a:latin typeface="Arial" panose="020B0604020202020204" pitchFamily="34" charset="0"/>
                <a:cs typeface="Arial" panose="020B0604020202020204" pitchFamily="34" charset="0"/>
              </a:rPr>
              <a:t>4 h en moyenne par semaine (160 h annuellement);</a:t>
            </a:r>
          </a:p>
          <a:p>
            <a:pPr marL="1039813" lvl="1" indent="-285750" algn="just">
              <a:spcBef>
                <a:spcPts val="0"/>
              </a:spcBef>
              <a:spcAft>
                <a:spcPts val="600"/>
              </a:spcAft>
              <a:buFont typeface="Wingdings" panose="05000000000000000000" pitchFamily="2" charset="2"/>
              <a:buChar char="Ø"/>
              <a:defRPr/>
            </a:pPr>
            <a:r>
              <a:rPr lang="fr-CA" sz="2000" kern="100" dirty="0">
                <a:solidFill>
                  <a:prstClr val="black"/>
                </a:solidFill>
                <a:latin typeface="Arial" panose="020B0604020202020204" pitchFamily="34" charset="0"/>
                <a:cs typeface="Arial" panose="020B0604020202020204" pitchFamily="34" charset="0"/>
              </a:rPr>
              <a:t>2026-2027 : </a:t>
            </a:r>
            <a:r>
              <a:rPr lang="fr-CA" sz="2000" b="1" kern="100" dirty="0">
                <a:solidFill>
                  <a:prstClr val="black"/>
                </a:solidFill>
                <a:latin typeface="Arial" panose="020B0604020202020204" pitchFamily="34" charset="0"/>
                <a:cs typeface="Arial" panose="020B0604020202020204" pitchFamily="34" charset="0"/>
              </a:rPr>
              <a:t>5 h en moyenne par semaine (200 h annuellement).</a:t>
            </a:r>
          </a:p>
          <a:p>
            <a:pPr marL="1347788" lvl="1" indent="-285750" algn="just">
              <a:spcBef>
                <a:spcPts val="0"/>
              </a:spcBef>
              <a:spcAft>
                <a:spcPts val="600"/>
              </a:spcAft>
              <a:buFont typeface="Wingdings 3" panose="05040102010807070707" pitchFamily="18" charset="2"/>
              <a:buChar char="â"/>
              <a:defRPr/>
            </a:pPr>
            <a:r>
              <a:rPr lang="fr-CA" sz="2000" kern="100" dirty="0">
                <a:solidFill>
                  <a:prstClr val="black"/>
                </a:solidFill>
                <a:latin typeface="Arial" panose="020B0604020202020204" pitchFamily="34" charset="0"/>
                <a:cs typeface="Arial" panose="020B0604020202020204" pitchFamily="34" charset="0"/>
              </a:rPr>
              <a:t>Préscolaire, primaire, secondaire, EDA et FP</a:t>
            </a:r>
          </a:p>
          <a:p>
            <a:pPr marL="528638" marR="0" lvl="1" indent="0" algn="just" defTabSz="914400" rtl="0" eaLnBrk="1" fontAlgn="auto" latinLnBrk="0" hangingPunct="1">
              <a:lnSpc>
                <a:spcPct val="120000"/>
              </a:lnSpc>
              <a:spcBef>
                <a:spcPts val="0"/>
              </a:spcBef>
              <a:spcAft>
                <a:spcPts val="600"/>
              </a:spcAft>
              <a:buClrTx/>
              <a:buSzTx/>
              <a:buNone/>
              <a:tabLst/>
              <a:defRPr/>
            </a:pPr>
            <a:endParaRPr kumimoji="0" lang="fr-CA" sz="2000" b="0" i="0" u="none" strike="noStrike" kern="1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1">
            <a:extLst>
              <a:ext uri="{FF2B5EF4-FFF2-40B4-BE49-F238E27FC236}">
                <a16:creationId xmlns:a16="http://schemas.microsoft.com/office/drawing/2014/main" id="{4863EAF3-A255-6758-D921-EE4D79A680B5}"/>
              </a:ext>
            </a:extLst>
          </p:cNvPr>
          <p:cNvSpPr>
            <a:spLocks noGrp="1"/>
          </p:cNvSpPr>
          <p:nvPr>
            <p:ph type="sldNum" sz="quarter" idx="12"/>
            <p:custDataLst>
              <p:tags r:id="rId3"/>
            </p:custDataLst>
          </p:nvPr>
        </p:nvSpPr>
        <p:spPr>
          <a:xfrm>
            <a:off x="11704320" y="6455431"/>
            <a:ext cx="445913" cy="365125"/>
          </a:xfrm>
          <a:noFill/>
          <a:ln>
            <a:noFill/>
          </a:ln>
        </p:spPr>
        <p:txBody>
          <a:bodyPr vert="horz" lIns="91440" tIns="45720" rIns="91440" bIns="45720" rtlCol="0" anchor="ctr">
            <a:normAutofit/>
          </a:bodyPr>
          <a:lstStyle/>
          <a:p>
            <a:pPr>
              <a:spcAft>
                <a:spcPts val="600"/>
              </a:spcAft>
            </a:pPr>
            <a:fld id="{CB4B3EF7-0E3E-C746-BEA3-A898439CAD76}" type="slidenum">
              <a:rPr lang="en-US" sz="1100">
                <a:solidFill>
                  <a:schemeClr val="tx1">
                    <a:lumMod val="50000"/>
                    <a:lumOff val="50000"/>
                  </a:schemeClr>
                </a:solidFill>
              </a:rPr>
              <a:pPr>
                <a:spcAft>
                  <a:spcPts val="600"/>
                </a:spcAft>
              </a:pPr>
              <a:t>16</a:t>
            </a:fld>
            <a:endParaRPr lang="en-US" sz="1100">
              <a:solidFill>
                <a:schemeClr val="tx1">
                  <a:lumMod val="50000"/>
                  <a:lumOff val="50000"/>
                </a:schemeClr>
              </a:solidFill>
            </a:endParaRPr>
          </a:p>
        </p:txBody>
      </p:sp>
    </p:spTree>
    <p:extLst>
      <p:ext uri="{BB962C8B-B14F-4D97-AF65-F5344CB8AC3E}">
        <p14:creationId xmlns:p14="http://schemas.microsoft.com/office/powerpoint/2010/main" val="199871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1997C-0257-536B-DEFF-B4E72F36260B}"/>
              </a:ext>
            </a:extLst>
          </p:cNvPr>
          <p:cNvSpPr>
            <a:spLocks noGrp="1"/>
          </p:cNvSpPr>
          <p:nvPr>
            <p:ph type="title"/>
            <p:custDataLst>
              <p:tags r:id="rId1"/>
            </p:custDataLst>
          </p:nvPr>
        </p:nvSpPr>
        <p:spPr>
          <a:xfrm>
            <a:off x="591127" y="294538"/>
            <a:ext cx="10676423" cy="1033669"/>
          </a:xfrm>
        </p:spPr>
        <p:txBody>
          <a:bodyPr vert="horz" lIns="91440" tIns="45720" rIns="91440" bIns="45720" rtlCol="0" anchor="ctr">
            <a:normAutofit/>
          </a:bodyPr>
          <a:lstStyle/>
          <a:p>
            <a:pPr marL="0" indent="0">
              <a:lnSpc>
                <a:spcPct val="90000"/>
              </a:lnSpc>
              <a:spcAft>
                <a:spcPts val="600"/>
              </a:spcAft>
            </a:pPr>
            <a:r>
              <a:rPr lang="en-US" sz="4000" b="1" kern="1200" dirty="0">
                <a:solidFill>
                  <a:srgbClr val="FFFFFF"/>
                </a:solidFill>
                <a:latin typeface="+mj-lt"/>
                <a:ea typeface="+mj-ea"/>
                <a:cs typeface="+mj-cs"/>
              </a:rPr>
              <a:t>La tâche (suite)</a:t>
            </a:r>
          </a:p>
        </p:txBody>
      </p:sp>
      <p:sp>
        <p:nvSpPr>
          <p:cNvPr id="3" name="Subtitle 2">
            <a:extLst>
              <a:ext uri="{FF2B5EF4-FFF2-40B4-BE49-F238E27FC236}">
                <a16:creationId xmlns:a16="http://schemas.microsoft.com/office/drawing/2014/main" id="{51AFD5B3-BD0B-E960-74F8-425913E2CBCF}"/>
              </a:ext>
            </a:extLst>
          </p:cNvPr>
          <p:cNvSpPr>
            <a:spLocks noGrp="1"/>
          </p:cNvSpPr>
          <p:nvPr>
            <p:ph idx="1"/>
            <p:custDataLst>
              <p:tags r:id="rId2"/>
            </p:custDataLst>
          </p:nvPr>
        </p:nvSpPr>
        <p:spPr>
          <a:xfrm>
            <a:off x="591126" y="1832676"/>
            <a:ext cx="10773395" cy="4790080"/>
          </a:xfrm>
        </p:spPr>
        <p:txBody>
          <a:bodyPr vert="horz" lIns="91440" tIns="45720" rIns="91440" bIns="45720" rtlCol="0" anchor="ctr">
            <a:noAutofit/>
          </a:bodyPr>
          <a:lstStyle/>
          <a:p>
            <a:pPr marL="481013" marR="0" lvl="0" indent="-444500" algn="just" defTabSz="914400" rtl="0" eaLnBrk="1" fontAlgn="auto" latinLnBrk="0" hangingPunct="1">
              <a:spcBef>
                <a:spcPts val="0"/>
              </a:spcBef>
              <a:spcAft>
                <a:spcPts val="600"/>
              </a:spcAft>
              <a:buClrTx/>
              <a:buSzTx/>
              <a:buFont typeface="Arial" panose="020B0604020202020204" pitchFamily="34" charset="0"/>
              <a:buNone/>
              <a:tabLst/>
              <a:defRPr/>
            </a:pPr>
            <a:r>
              <a:rPr kumimoji="0" lang="fr-CA" sz="2000" b="1"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15- Ajout de 4000 ETC aide à la classe (réseau) dès l’année scolaire 2024-2025 encadré dans une annexe prévoyant :</a:t>
            </a:r>
          </a:p>
          <a:p>
            <a:pPr marL="708025" marR="0" lvl="0" indent="-212725" algn="just" defTabSz="914400" rtl="0" eaLnBrk="1" fontAlgn="auto" latinLnBrk="0" hangingPunct="1">
              <a:spcBef>
                <a:spcPts val="0"/>
              </a:spcBef>
              <a:spcAft>
                <a:spcPts val="600"/>
              </a:spcAft>
              <a:buClrTx/>
              <a:buSzTx/>
              <a:buFont typeface="Wingdings" panose="05000000000000000000" pitchFamily="2" charset="2"/>
              <a:buChar char="§"/>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Que la répartition des aides à la classe est effectuée par le CSS, après un processus de consultation du syndicat, le tout en portant une attention particulière aux classes à défis particuliers et aux enseignantes et enseignants en insertion professionnelle;</a:t>
            </a:r>
          </a:p>
          <a:p>
            <a:pPr marL="708025" marR="0" lvl="0" indent="-212725" algn="just" defTabSz="914400" rtl="0" eaLnBrk="1" fontAlgn="auto" latinLnBrk="0" hangingPunct="1">
              <a:spcBef>
                <a:spcPts val="0"/>
              </a:spcBef>
              <a:spcAft>
                <a:spcPts val="600"/>
              </a:spcAft>
              <a:buClrTx/>
              <a:buSzTx/>
              <a:buFont typeface="Wingdings" panose="05000000000000000000" pitchFamily="2" charset="2"/>
              <a:buChar char="§"/>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Que 10 à 15 h par semaine pour chacune des classes obtenant le service d’aide à la classe soient prévues.</a:t>
            </a:r>
          </a:p>
          <a:p>
            <a:pPr marL="1071563" marR="0" lvl="1" indent="-342900" algn="just" defTabSz="1081088" rtl="0" eaLnBrk="1" fontAlgn="auto" latinLnBrk="0" hangingPunct="1">
              <a:spcBef>
                <a:spcPts val="0"/>
              </a:spcBef>
              <a:spcAft>
                <a:spcPts val="600"/>
              </a:spcAft>
              <a:buClrTx/>
              <a:buSzTx/>
              <a:buFont typeface="Wingdings 3" panose="05040102010807070707" pitchFamily="18" charset="2"/>
              <a:buChar char="â"/>
              <a:tabLst>
                <a:tab pos="1169988" algn="l"/>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210 M $ (réseau), </a:t>
            </a:r>
            <a:r>
              <a:rPr lang="fr-CA" sz="2000" kern="100" dirty="0">
                <a:solidFill>
                  <a:prstClr val="black"/>
                </a:solidFill>
                <a:latin typeface="Arial" panose="020B0604020202020204" pitchFamily="34" charset="0"/>
                <a:cs typeface="Arial" panose="020B0604020202020204" pitchFamily="34" charset="0"/>
              </a:rPr>
              <a:t>p</a:t>
            </a:r>
            <a:r>
              <a:rPr kumimoji="0" lang="fr-CA" sz="2000" b="0" i="0" u="none" strike="noStrike" kern="1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réscolaire</a:t>
            </a: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5 ans, primaire</a:t>
            </a:r>
          </a:p>
          <a:p>
            <a:pPr marL="360363" marR="0" lvl="0" indent="-323850" algn="just" defTabSz="914400" rtl="0" eaLnBrk="1" fontAlgn="auto" latinLnBrk="0" hangingPunct="1">
              <a:spcBef>
                <a:spcPts val="0"/>
              </a:spcBef>
              <a:spcAft>
                <a:spcPts val="600"/>
              </a:spcAft>
              <a:buClrTx/>
              <a:buSzTx/>
              <a:buFont typeface="Arial" panose="020B0604020202020204" pitchFamily="34" charset="0"/>
              <a:buNone/>
              <a:tabLst/>
              <a:defRPr/>
            </a:pPr>
            <a:endPar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50838" marR="0" lvl="1" indent="-350838" algn="just" defTabSz="914400" rtl="0" eaLnBrk="1" fontAlgn="auto" latinLnBrk="0" hangingPunct="1">
              <a:spcBef>
                <a:spcPts val="0"/>
              </a:spcBef>
              <a:spcAft>
                <a:spcPts val="600"/>
              </a:spcAft>
              <a:buClrTx/>
              <a:buSzTx/>
              <a:buFont typeface="Arial" panose="020B0604020202020204" pitchFamily="34" charset="0"/>
              <a:buNone/>
              <a:tabLst>
                <a:tab pos="452438" algn="l"/>
              </a:tabLst>
              <a:defRPr/>
            </a:pPr>
            <a:r>
              <a:rPr kumimoji="0" lang="fr-CA" sz="2000" b="1"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16-</a:t>
            </a: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fr-CA" sz="2000" b="1"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Retrait de la surveillance collective par l’augmentation progressive du financement 	visant le retrait de l’ensemble de la surveillance effectuée par le personnel 	enseignant d’ici l’année scolaire 2027-2028</a:t>
            </a:r>
          </a:p>
          <a:p>
            <a:pPr marL="806450" marR="0" lvl="1" indent="-342900" algn="just" defTabSz="1081088" rtl="0" eaLnBrk="1" fontAlgn="auto" latinLnBrk="0" hangingPunct="1">
              <a:spcBef>
                <a:spcPts val="0"/>
              </a:spcBef>
              <a:spcAft>
                <a:spcPts val="600"/>
              </a:spcAft>
              <a:buClrTx/>
              <a:buSzTx/>
              <a:buFont typeface="Wingdings 3" panose="05040102010807070707" pitchFamily="18" charset="2"/>
              <a:buChar char="â"/>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Ajout d’au moins 49 M $ (réseau), préscolaire, primaire</a:t>
            </a:r>
          </a:p>
          <a:p>
            <a:pPr marL="528638" marR="0" lvl="1" indent="0" algn="just" defTabSz="914400" rtl="0" eaLnBrk="1" fontAlgn="auto" latinLnBrk="0" hangingPunct="1">
              <a:lnSpc>
                <a:spcPct val="120000"/>
              </a:lnSpc>
              <a:spcBef>
                <a:spcPts val="0"/>
              </a:spcBef>
              <a:spcAft>
                <a:spcPts val="600"/>
              </a:spcAft>
              <a:buClrTx/>
              <a:buSzTx/>
              <a:buNone/>
              <a:tabLst/>
              <a:defRPr/>
            </a:pPr>
            <a:endParaRPr kumimoji="0" lang="fr-CA" sz="2000" b="0" i="0" u="none" strike="noStrike" kern="1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1">
            <a:extLst>
              <a:ext uri="{FF2B5EF4-FFF2-40B4-BE49-F238E27FC236}">
                <a16:creationId xmlns:a16="http://schemas.microsoft.com/office/drawing/2014/main" id="{4863EAF3-A255-6758-D921-EE4D79A680B5}"/>
              </a:ext>
            </a:extLst>
          </p:cNvPr>
          <p:cNvSpPr>
            <a:spLocks noGrp="1"/>
          </p:cNvSpPr>
          <p:nvPr>
            <p:ph type="sldNum" sz="quarter" idx="12"/>
            <p:custDataLst>
              <p:tags r:id="rId3"/>
            </p:custDataLst>
          </p:nvPr>
        </p:nvSpPr>
        <p:spPr>
          <a:xfrm>
            <a:off x="11704320" y="6455431"/>
            <a:ext cx="445913" cy="365125"/>
          </a:xfrm>
          <a:noFill/>
          <a:ln>
            <a:noFill/>
          </a:ln>
        </p:spPr>
        <p:txBody>
          <a:bodyPr vert="horz" lIns="91440" tIns="45720" rIns="91440" bIns="45720" rtlCol="0" anchor="ctr">
            <a:normAutofit/>
          </a:bodyPr>
          <a:lstStyle/>
          <a:p>
            <a:pPr>
              <a:spcAft>
                <a:spcPts val="600"/>
              </a:spcAft>
            </a:pPr>
            <a:fld id="{CB4B3EF7-0E3E-C746-BEA3-A898439CAD76}" type="slidenum">
              <a:rPr lang="en-US" sz="1100">
                <a:solidFill>
                  <a:schemeClr val="tx1">
                    <a:lumMod val="50000"/>
                    <a:lumOff val="50000"/>
                  </a:schemeClr>
                </a:solidFill>
              </a:rPr>
              <a:pPr>
                <a:spcAft>
                  <a:spcPts val="600"/>
                </a:spcAft>
              </a:pPr>
              <a:t>17</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2531608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1997C-0257-536B-DEFF-B4E72F36260B}"/>
              </a:ext>
            </a:extLst>
          </p:cNvPr>
          <p:cNvSpPr>
            <a:spLocks noGrp="1"/>
          </p:cNvSpPr>
          <p:nvPr>
            <p:ph type="title"/>
            <p:custDataLst>
              <p:tags r:id="rId1"/>
            </p:custDataLst>
          </p:nvPr>
        </p:nvSpPr>
        <p:spPr>
          <a:xfrm>
            <a:off x="591127" y="294538"/>
            <a:ext cx="10676423" cy="1033669"/>
          </a:xfrm>
        </p:spPr>
        <p:txBody>
          <a:bodyPr vert="horz" lIns="91440" tIns="45720" rIns="91440" bIns="45720" rtlCol="0" anchor="ctr">
            <a:normAutofit/>
          </a:bodyPr>
          <a:lstStyle/>
          <a:p>
            <a:pPr marL="0" indent="0">
              <a:lnSpc>
                <a:spcPct val="90000"/>
              </a:lnSpc>
              <a:spcAft>
                <a:spcPts val="600"/>
              </a:spcAft>
            </a:pPr>
            <a:r>
              <a:rPr lang="en-US" sz="4000" b="1" kern="1200" dirty="0">
                <a:solidFill>
                  <a:srgbClr val="FFFFFF"/>
                </a:solidFill>
                <a:latin typeface="+mj-lt"/>
                <a:ea typeface="+mj-ea"/>
                <a:cs typeface="+mj-cs"/>
              </a:rPr>
              <a:t>La tâche (suite)</a:t>
            </a:r>
          </a:p>
        </p:txBody>
      </p:sp>
      <p:sp>
        <p:nvSpPr>
          <p:cNvPr id="3" name="Subtitle 2">
            <a:extLst>
              <a:ext uri="{FF2B5EF4-FFF2-40B4-BE49-F238E27FC236}">
                <a16:creationId xmlns:a16="http://schemas.microsoft.com/office/drawing/2014/main" id="{51AFD5B3-BD0B-E960-74F8-425913E2CBCF}"/>
              </a:ext>
            </a:extLst>
          </p:cNvPr>
          <p:cNvSpPr>
            <a:spLocks noGrp="1"/>
          </p:cNvSpPr>
          <p:nvPr>
            <p:ph idx="1"/>
            <p:custDataLst>
              <p:tags r:id="rId2"/>
            </p:custDataLst>
          </p:nvPr>
        </p:nvSpPr>
        <p:spPr>
          <a:xfrm>
            <a:off x="459350" y="1832676"/>
            <a:ext cx="10905172" cy="4790080"/>
          </a:xfrm>
        </p:spPr>
        <p:txBody>
          <a:bodyPr vert="horz" lIns="91440" tIns="45720" rIns="91440" bIns="45720" rtlCol="0" anchor="ctr">
            <a:noAutofit/>
          </a:bodyPr>
          <a:lstStyle/>
          <a:p>
            <a:pPr marL="541338" marR="0" lvl="1" indent="-504825" algn="just" defTabSz="1081088" rtl="0" eaLnBrk="1" fontAlgn="auto" latinLnBrk="0" hangingPunct="1">
              <a:spcBef>
                <a:spcPts val="0"/>
              </a:spcBef>
              <a:spcAft>
                <a:spcPts val="600"/>
              </a:spcAft>
              <a:buClrTx/>
              <a:buSzTx/>
              <a:buFont typeface="Arial" panose="020B0604020202020204" pitchFamily="34" charset="0"/>
              <a:buNone/>
              <a:tabLst>
                <a:tab pos="422275" algn="l"/>
              </a:tabLst>
              <a:defRPr/>
            </a:pPr>
            <a:r>
              <a:rPr kumimoji="0" lang="fr-CA" sz="2000" b="1"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17- Reconnaissance automatique d’une heure d’encadrement minimum par semaine (non fixée à l’horaire) dans la tâche éducative pour tous les enseignantes et enseignants du primaire</a:t>
            </a:r>
          </a:p>
          <a:p>
            <a:pPr marL="890588" marR="0" lvl="1" indent="-342900" algn="just" defTabSz="1081088" rtl="0" eaLnBrk="1" fontAlgn="auto" latinLnBrk="0" hangingPunct="1">
              <a:spcBef>
                <a:spcPts val="0"/>
              </a:spcBef>
              <a:spcAft>
                <a:spcPts val="600"/>
              </a:spcAft>
              <a:buClrTx/>
              <a:buSzTx/>
              <a:buFont typeface="Wingdings 3" panose="05040102010807070707" pitchFamily="18" charset="2"/>
              <a:buChar char="â"/>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Primaire</a:t>
            </a:r>
          </a:p>
          <a:p>
            <a:pPr marL="547688" marR="0" lvl="1" indent="0" algn="just" defTabSz="1081088" rtl="0" eaLnBrk="1" fontAlgn="auto" latinLnBrk="0" hangingPunct="1">
              <a:spcBef>
                <a:spcPts val="0"/>
              </a:spcBef>
              <a:spcAft>
                <a:spcPts val="600"/>
              </a:spcAft>
              <a:buClrTx/>
              <a:buSzTx/>
              <a:buFont typeface="Arial" panose="020B0604020202020204" pitchFamily="34" charset="0"/>
              <a:buNone/>
              <a:tabLst/>
              <a:defRPr/>
            </a:pPr>
            <a:endPar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492125" marR="0" lvl="1" indent="-455613" algn="just" defTabSz="1081088" rtl="0" eaLnBrk="1" fontAlgn="auto" latinLnBrk="0" hangingPunct="1">
              <a:spcBef>
                <a:spcPts val="0"/>
              </a:spcBef>
              <a:spcAft>
                <a:spcPts val="600"/>
              </a:spcAft>
              <a:buClrTx/>
              <a:buSzTx/>
              <a:buFont typeface="Arial" panose="020B0604020202020204" pitchFamily="34" charset="0"/>
              <a:buNone/>
              <a:tabLst/>
              <a:defRPr/>
            </a:pPr>
            <a:r>
              <a:rPr kumimoji="0" lang="fr-CA" sz="2000" b="1"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18- Diminution du nombre de groupes donnant ainsi accès à une réduction de la tâche éducative :</a:t>
            </a:r>
          </a:p>
          <a:p>
            <a:pPr marL="717550" marR="0" lvl="1" indent="-222250" algn="just" defTabSz="1081088" rtl="0" eaLnBrk="1" fontAlgn="auto" latinLnBrk="0" hangingPunct="1">
              <a:spcBef>
                <a:spcPts val="0"/>
              </a:spcBef>
              <a:spcAft>
                <a:spcPts val="600"/>
              </a:spcAft>
              <a:buClrTx/>
              <a:buSzTx/>
              <a:buFont typeface="Wingdings" panose="05000000000000000000" pitchFamily="2" charset="2"/>
              <a:buChar char="§"/>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S’applique aux spécialistes à qui l’on confie 25 groupes ou plus.</a:t>
            </a:r>
          </a:p>
          <a:p>
            <a:pPr marL="1071563" marR="0" lvl="1" indent="-342900" algn="just" defTabSz="1081088" rtl="0" eaLnBrk="1" fontAlgn="auto" latinLnBrk="0" hangingPunct="1">
              <a:spcBef>
                <a:spcPts val="0"/>
              </a:spcBef>
              <a:spcAft>
                <a:spcPts val="600"/>
              </a:spcAft>
              <a:buClrTx/>
              <a:buSzTx/>
              <a:buFont typeface="Wingdings 3" panose="05040102010807070707" pitchFamily="18" charset="2"/>
              <a:buChar char="â"/>
              <a:tabLst>
                <a:tab pos="1071563" algn="l"/>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Spécialistes préscolaire et primaire</a:t>
            </a:r>
          </a:p>
          <a:p>
            <a:pPr marL="528638" marR="0" lvl="1" indent="0" algn="just" defTabSz="914400" rtl="0" eaLnBrk="1" fontAlgn="auto" latinLnBrk="0" hangingPunct="1">
              <a:lnSpc>
                <a:spcPct val="120000"/>
              </a:lnSpc>
              <a:spcBef>
                <a:spcPts val="0"/>
              </a:spcBef>
              <a:spcAft>
                <a:spcPts val="600"/>
              </a:spcAft>
              <a:buClrTx/>
              <a:buSzTx/>
              <a:buNone/>
              <a:tabLst/>
              <a:defRPr/>
            </a:pPr>
            <a:endParaRPr kumimoji="0" lang="fr-CA" sz="2000" b="0" i="0" u="none" strike="noStrike" kern="1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1">
            <a:extLst>
              <a:ext uri="{FF2B5EF4-FFF2-40B4-BE49-F238E27FC236}">
                <a16:creationId xmlns:a16="http://schemas.microsoft.com/office/drawing/2014/main" id="{4863EAF3-A255-6758-D921-EE4D79A680B5}"/>
              </a:ext>
            </a:extLst>
          </p:cNvPr>
          <p:cNvSpPr>
            <a:spLocks noGrp="1"/>
          </p:cNvSpPr>
          <p:nvPr>
            <p:ph type="sldNum" sz="quarter" idx="12"/>
            <p:custDataLst>
              <p:tags r:id="rId3"/>
            </p:custDataLst>
          </p:nvPr>
        </p:nvSpPr>
        <p:spPr>
          <a:xfrm>
            <a:off x="11704320" y="6455431"/>
            <a:ext cx="445913" cy="365125"/>
          </a:xfrm>
          <a:noFill/>
          <a:ln>
            <a:noFill/>
          </a:ln>
        </p:spPr>
        <p:txBody>
          <a:bodyPr vert="horz" lIns="91440" tIns="45720" rIns="91440" bIns="45720" rtlCol="0" anchor="ctr">
            <a:normAutofit/>
          </a:bodyPr>
          <a:lstStyle/>
          <a:p>
            <a:pPr>
              <a:spcAft>
                <a:spcPts val="600"/>
              </a:spcAft>
            </a:pPr>
            <a:fld id="{CB4B3EF7-0E3E-C746-BEA3-A898439CAD76}" type="slidenum">
              <a:rPr lang="en-US" sz="1100">
                <a:solidFill>
                  <a:schemeClr val="tx1">
                    <a:lumMod val="50000"/>
                    <a:lumOff val="50000"/>
                  </a:schemeClr>
                </a:solidFill>
              </a:rPr>
              <a:pPr>
                <a:spcAft>
                  <a:spcPts val="600"/>
                </a:spcAft>
              </a:pPr>
              <a:t>18</a:t>
            </a:fld>
            <a:endParaRPr lang="en-US" sz="1100">
              <a:solidFill>
                <a:schemeClr val="tx1">
                  <a:lumMod val="50000"/>
                  <a:lumOff val="50000"/>
                </a:schemeClr>
              </a:solidFill>
            </a:endParaRPr>
          </a:p>
        </p:txBody>
      </p:sp>
    </p:spTree>
    <p:extLst>
      <p:ext uri="{BB962C8B-B14F-4D97-AF65-F5344CB8AC3E}">
        <p14:creationId xmlns:p14="http://schemas.microsoft.com/office/powerpoint/2010/main" val="25994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Bloc-notes et crayon sur un bureau">
            <a:extLst>
              <a:ext uri="{FF2B5EF4-FFF2-40B4-BE49-F238E27FC236}">
                <a16:creationId xmlns:a16="http://schemas.microsoft.com/office/drawing/2014/main" id="{358D8015-6EA6-2969-54E3-B5D0AACDC652}"/>
              </a:ext>
            </a:extLst>
          </p:cNvPr>
          <p:cNvPicPr>
            <a:picLocks noChangeAspect="1"/>
          </p:cNvPicPr>
          <p:nvPr/>
        </p:nvPicPr>
        <p:blipFill rotWithShape="1">
          <a:blip r:embed="rId4"/>
          <a:srcRect t="14946" b="784"/>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EDBFFD0-2E4B-3DF9-22C1-258A0E14F6A8}"/>
              </a:ext>
            </a:extLst>
          </p:cNvPr>
          <p:cNvSpPr>
            <a:spLocks noGrp="1"/>
          </p:cNvSpPr>
          <p:nvPr>
            <p:ph type="ctrTitle"/>
            <p:custDataLst>
              <p:tags r:id="rId1"/>
            </p:custDataLst>
          </p:nvPr>
        </p:nvSpPr>
        <p:spPr>
          <a:xfrm>
            <a:off x="2276475" y="2247900"/>
            <a:ext cx="7581900" cy="2514600"/>
          </a:xfrm>
        </p:spPr>
        <p:txBody>
          <a:bodyPr vert="horz" lIns="91440" tIns="45720" rIns="91440" bIns="45720" rtlCol="0" anchor="ctr">
            <a:normAutofit/>
          </a:bodyPr>
          <a:lstStyle/>
          <a:p>
            <a:r>
              <a:rPr lang="en-US" sz="6600" b="1" dirty="0"/>
              <a:t> La </a:t>
            </a:r>
            <a:r>
              <a:rPr lang="en-US" sz="6600" b="1" dirty="0" err="1"/>
              <a:t>rémunération</a:t>
            </a:r>
            <a:endParaRPr lang="en-US" sz="6600" b="1" dirty="0"/>
          </a:p>
        </p:txBody>
      </p:sp>
    </p:spTree>
    <p:extLst>
      <p:ext uri="{BB962C8B-B14F-4D97-AF65-F5344CB8AC3E}">
        <p14:creationId xmlns:p14="http://schemas.microsoft.com/office/powerpoint/2010/main" val="280607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EEDBFFD0-2E4B-3DF9-22C1-258A0E14F6A8}"/>
              </a:ext>
            </a:extLst>
          </p:cNvPr>
          <p:cNvSpPr>
            <a:spLocks noGrp="1"/>
          </p:cNvSpPr>
          <p:nvPr>
            <p:ph type="ctrTitle"/>
            <p:custDataLst>
              <p:tags r:id="rId1"/>
            </p:custDataLst>
          </p:nvPr>
        </p:nvSpPr>
        <p:spPr>
          <a:xfrm>
            <a:off x="1069115" y="3154456"/>
            <a:ext cx="10053763" cy="2928470"/>
          </a:xfrm>
        </p:spPr>
        <p:txBody>
          <a:bodyPr vert="horz" lIns="91440" tIns="45720" rIns="91440" bIns="45720" rtlCol="0" anchor="ctr">
            <a:normAutofit/>
          </a:bodyPr>
          <a:lstStyle/>
          <a:p>
            <a:r>
              <a:rPr lang="en-US" sz="4800" b="1" kern="1200" dirty="0">
                <a:solidFill>
                  <a:srgbClr val="FFFFFF"/>
                </a:solidFill>
                <a:latin typeface="+mj-lt"/>
                <a:ea typeface="+mj-ea"/>
                <a:cs typeface="+mj-cs"/>
              </a:rPr>
              <a:t> </a:t>
            </a:r>
            <a:r>
              <a:rPr lang="en-US" sz="6600" b="1" kern="1200" dirty="0">
                <a:solidFill>
                  <a:srgbClr val="FFFFFF"/>
                </a:solidFill>
                <a:effectLst>
                  <a:reflection blurRad="6350" stA="60000" endA="900" endPos="60000" dist="29997" dir="5400000" sy="-100000" algn="bl" rotWithShape="0"/>
                </a:effectLst>
                <a:latin typeface="+mj-lt"/>
                <a:ea typeface="+mj-ea"/>
                <a:cs typeface="+mj-cs"/>
              </a:rPr>
              <a:t>Négociation sectorielle</a:t>
            </a:r>
            <a:endParaRPr lang="en-US" sz="4800" b="1" kern="1200" dirty="0">
              <a:solidFill>
                <a:srgbClr val="FFFFFF"/>
              </a:solidFill>
              <a:effectLst>
                <a:reflection blurRad="6350" stA="60000" endA="900" endPos="60000" dist="29997" dir="5400000" sy="-100000" algn="bl" rotWithShape="0"/>
              </a:effectLst>
              <a:latin typeface="+mj-lt"/>
              <a:ea typeface="+mj-ea"/>
              <a:cs typeface="+mj-cs"/>
            </a:endParaRPr>
          </a:p>
        </p:txBody>
      </p:sp>
    </p:spTree>
    <p:extLst>
      <p:ext uri="{BB962C8B-B14F-4D97-AF65-F5344CB8AC3E}">
        <p14:creationId xmlns:p14="http://schemas.microsoft.com/office/powerpoint/2010/main" val="12342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A2AA-75C5-C043-9235-A0D034E00E76}"/>
              </a:ext>
            </a:extLst>
          </p:cNvPr>
          <p:cNvSpPr>
            <a:spLocks noGrp="1"/>
          </p:cNvSpPr>
          <p:nvPr>
            <p:ph type="title"/>
          </p:nvPr>
        </p:nvSpPr>
        <p:spPr>
          <a:xfrm>
            <a:off x="717755" y="294538"/>
            <a:ext cx="10549795" cy="1033669"/>
          </a:xfrm>
        </p:spPr>
        <p:txBody>
          <a:bodyPr>
            <a:normAutofit/>
          </a:bodyPr>
          <a:lstStyle/>
          <a:p>
            <a:pPr marL="712788" indent="-712788"/>
            <a:r>
              <a:rPr lang="fr-CA" sz="4000" b="1" dirty="0">
                <a:solidFill>
                  <a:srgbClr val="FFFFFF"/>
                </a:solidFill>
              </a:rPr>
              <a:t>La rémunération</a:t>
            </a:r>
            <a:endParaRPr lang="en-US" sz="4000" b="1" dirty="0">
              <a:solidFill>
                <a:srgbClr val="FFFFFF"/>
              </a:solidFill>
            </a:endParaRPr>
          </a:p>
        </p:txBody>
      </p:sp>
      <p:sp>
        <p:nvSpPr>
          <p:cNvPr id="5" name="Espace réservé du contenu 4">
            <a:extLst>
              <a:ext uri="{FF2B5EF4-FFF2-40B4-BE49-F238E27FC236}">
                <a16:creationId xmlns:a16="http://schemas.microsoft.com/office/drawing/2014/main" id="{0E420F9E-54C9-16DC-08E0-1561D4ADA1B0}"/>
              </a:ext>
            </a:extLst>
          </p:cNvPr>
          <p:cNvSpPr>
            <a:spLocks noGrp="1"/>
          </p:cNvSpPr>
          <p:nvPr>
            <p:ph idx="1"/>
          </p:nvPr>
        </p:nvSpPr>
        <p:spPr>
          <a:xfrm>
            <a:off x="717755" y="1772049"/>
            <a:ext cx="10377875" cy="3683358"/>
          </a:xfrm>
        </p:spPr>
        <p:txBody>
          <a:bodyPr anchor="ctr">
            <a:normAutofit/>
          </a:bodyPr>
          <a:lstStyle/>
          <a:p>
            <a:pPr marL="0" marR="0" lvl="0" indent="0" algn="just" defTabSz="914400" rtl="0" eaLnBrk="1" fontAlgn="auto" latinLnBrk="0" hangingPunct="1">
              <a:lnSpc>
                <a:spcPct val="100000"/>
              </a:lnSpc>
              <a:spcBef>
                <a:spcPts val="0"/>
              </a:spcBef>
              <a:spcAft>
                <a:spcPts val="600"/>
              </a:spcAft>
              <a:buClr>
                <a:srgbClr val="E58818"/>
              </a:buClr>
              <a:buSzTx/>
              <a:buNone/>
              <a:tabLst/>
              <a:defRPr/>
            </a:pPr>
            <a:r>
              <a:rPr lang="fr-CA" sz="2000" b="1" dirty="0">
                <a:latin typeface="Arial" panose="020B0604020202020204" pitchFamily="34" charset="0"/>
                <a:cs typeface="Arial" panose="020B0604020202020204" pitchFamily="34" charset="0"/>
              </a:rPr>
              <a:t>Reculs patronaux</a:t>
            </a:r>
          </a:p>
          <a:p>
            <a:pPr marL="0" marR="0" lvl="0" indent="0" algn="just" defTabSz="914400" rtl="0" eaLnBrk="1" fontAlgn="auto" latinLnBrk="0" hangingPunct="1">
              <a:lnSpc>
                <a:spcPct val="100000"/>
              </a:lnSpc>
              <a:spcBef>
                <a:spcPts val="0"/>
              </a:spcBef>
              <a:spcAft>
                <a:spcPts val="600"/>
              </a:spcAft>
              <a:buClr>
                <a:srgbClr val="E58818"/>
              </a:buClr>
              <a:buSzTx/>
              <a:buNone/>
              <a:tabLst/>
              <a:defRPr/>
            </a:pPr>
            <a:endParaRPr lang="fr-CA" sz="2000" b="1" dirty="0">
              <a:latin typeface="Arial" panose="020B0604020202020204" pitchFamily="34" charset="0"/>
              <a:cs typeface="Arial" panose="020B0604020202020204" pitchFamily="34" charset="0"/>
            </a:endParaRPr>
          </a:p>
          <a:p>
            <a:pPr marR="0" lvl="0" algn="just" defTabSz="914400" rtl="0" eaLnBrk="1" fontAlgn="auto" latinLnBrk="0" hangingPunct="1">
              <a:lnSpc>
                <a:spcPct val="100000"/>
              </a:lnSpc>
              <a:spcBef>
                <a:spcPts val="0"/>
              </a:spcBef>
              <a:spcAft>
                <a:spcPts val="600"/>
              </a:spcAft>
              <a:buSzTx/>
              <a:buFont typeface="Wingdings" panose="05000000000000000000" pitchFamily="2" charset="2"/>
              <a:buChar char="§"/>
              <a:tabLst/>
              <a:defRPr/>
            </a:pPr>
            <a:r>
              <a:rPr lang="fr-CA" sz="2000" dirty="0">
                <a:latin typeface="Arial" panose="020B0604020202020204" pitchFamily="34" charset="0"/>
                <a:cs typeface="Arial" panose="020B0604020202020204" pitchFamily="34" charset="0"/>
              </a:rPr>
              <a:t>Considérer qu’une période de suppléance occasionnelle inclut le paiement des accueils et déplacements associés à cette période.</a:t>
            </a:r>
          </a:p>
          <a:p>
            <a:pPr marR="0" lvl="0" algn="just" defTabSz="914400" rtl="0" eaLnBrk="1" fontAlgn="auto" latinLnBrk="0" hangingPunct="1">
              <a:lnSpc>
                <a:spcPct val="100000"/>
              </a:lnSpc>
              <a:spcBef>
                <a:spcPts val="0"/>
              </a:spcBef>
              <a:spcAft>
                <a:spcPts val="600"/>
              </a:spcAft>
              <a:buSzTx/>
              <a:buFont typeface="Wingdings" panose="05000000000000000000" pitchFamily="2" charset="2"/>
              <a:buChar char="§"/>
              <a:tabLst/>
              <a:defRPr/>
            </a:pPr>
            <a:r>
              <a:rPr lang="fr-CA" sz="2000" dirty="0">
                <a:latin typeface="Arial" panose="020B0604020202020204" pitchFamily="34" charset="0"/>
                <a:cs typeface="Arial" panose="020B0604020202020204" pitchFamily="34" charset="0"/>
              </a:rPr>
              <a:t>Abolir le contrat à la leçon.</a:t>
            </a:r>
          </a:p>
          <a:p>
            <a:pPr marR="0" lvl="0" algn="just" defTabSz="914400" rtl="0" eaLnBrk="1" fontAlgn="auto" latinLnBrk="0" hangingPunct="1">
              <a:lnSpc>
                <a:spcPct val="100000"/>
              </a:lnSpc>
              <a:spcBef>
                <a:spcPts val="0"/>
              </a:spcBef>
              <a:spcAft>
                <a:spcPts val="600"/>
              </a:spcAft>
              <a:buSzTx/>
              <a:buFont typeface="Wingdings" panose="05000000000000000000" pitchFamily="2" charset="2"/>
              <a:buChar char="§"/>
              <a:tabLst/>
              <a:defRPr/>
            </a:pPr>
            <a:r>
              <a:rPr lang="fr-CA" sz="2000" dirty="0">
                <a:latin typeface="Arial" panose="020B0604020202020204" pitchFamily="34" charset="0"/>
                <a:cs typeface="Arial" panose="020B0604020202020204" pitchFamily="34" charset="0"/>
              </a:rPr>
              <a:t>Obliger une disponibilité minimale de deux heures pour tout suppléant occasionnel avec la possibilité de faire d’autres tâches que la suppléance.</a:t>
            </a:r>
          </a:p>
          <a:p>
            <a:pPr marR="0" lvl="0" algn="just" defTabSz="914400" rtl="0" eaLnBrk="1" fontAlgn="auto" latinLnBrk="0" hangingPunct="1">
              <a:lnSpc>
                <a:spcPct val="100000"/>
              </a:lnSpc>
              <a:spcBef>
                <a:spcPts val="0"/>
              </a:spcBef>
              <a:spcAft>
                <a:spcPts val="600"/>
              </a:spcAft>
              <a:buSzTx/>
              <a:buFont typeface="Wingdings" panose="05000000000000000000" pitchFamily="2" charset="2"/>
              <a:buChar char="§"/>
              <a:tabLst/>
              <a:defRPr/>
            </a:pPr>
            <a:r>
              <a:rPr lang="fr-CA" sz="2000" dirty="0">
                <a:latin typeface="Arial" panose="020B0604020202020204" pitchFamily="34" charset="0"/>
                <a:cs typeface="Arial" panose="020B0604020202020204" pitchFamily="34" charset="0"/>
              </a:rPr>
              <a:t>Réclamer des retraits de griefs sur divers sujets comme la coupure de traitement et les accueils et déplacements. </a:t>
            </a:r>
          </a:p>
        </p:txBody>
      </p:sp>
      <p:sp>
        <p:nvSpPr>
          <p:cNvPr id="4" name="Espace réservé du numéro de diapositive 3">
            <a:extLst>
              <a:ext uri="{FF2B5EF4-FFF2-40B4-BE49-F238E27FC236}">
                <a16:creationId xmlns:a16="http://schemas.microsoft.com/office/drawing/2014/main" id="{780CE754-681A-C762-B7E3-FAA027F99B9D}"/>
              </a:ext>
            </a:extLst>
          </p:cNvPr>
          <p:cNvSpPr>
            <a:spLocks noGrp="1"/>
          </p:cNvSpPr>
          <p:nvPr>
            <p:ph type="sldNum" sz="quarter" idx="12"/>
          </p:nvPr>
        </p:nvSpPr>
        <p:spPr/>
        <p:txBody>
          <a:bodyPr/>
          <a:lstStyle/>
          <a:p>
            <a:fld id="{DF35AEC5-E996-0243-BC29-190F9F3BD6DD}" type="slidenum">
              <a:rPr lang="fr-FR" smtClean="0"/>
              <a:t>20</a:t>
            </a:fld>
            <a:endParaRPr lang="fr-FR"/>
          </a:p>
        </p:txBody>
      </p:sp>
    </p:spTree>
    <p:extLst>
      <p:ext uri="{BB962C8B-B14F-4D97-AF65-F5344CB8AC3E}">
        <p14:creationId xmlns:p14="http://schemas.microsoft.com/office/powerpoint/2010/main" val="701891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A2AA-75C5-C043-9235-A0D034E00E76}"/>
              </a:ext>
            </a:extLst>
          </p:cNvPr>
          <p:cNvSpPr>
            <a:spLocks noGrp="1"/>
          </p:cNvSpPr>
          <p:nvPr>
            <p:ph type="title"/>
          </p:nvPr>
        </p:nvSpPr>
        <p:spPr>
          <a:xfrm>
            <a:off x="717755" y="294538"/>
            <a:ext cx="10549795" cy="1033669"/>
          </a:xfrm>
        </p:spPr>
        <p:txBody>
          <a:bodyPr>
            <a:normAutofit/>
          </a:bodyPr>
          <a:lstStyle/>
          <a:p>
            <a:pPr marL="712788" indent="-712788"/>
            <a:r>
              <a:rPr lang="fr-CA" sz="4000" b="1" dirty="0">
                <a:solidFill>
                  <a:srgbClr val="FFFFFF"/>
                </a:solidFill>
              </a:rPr>
              <a:t>La rémunération (suite)</a:t>
            </a:r>
            <a:endParaRPr lang="en-US" sz="4000" b="1" dirty="0">
              <a:solidFill>
                <a:srgbClr val="FFFFFF"/>
              </a:solidFill>
            </a:endParaRPr>
          </a:p>
        </p:txBody>
      </p:sp>
      <p:sp>
        <p:nvSpPr>
          <p:cNvPr id="5" name="Espace réservé du contenu 4">
            <a:extLst>
              <a:ext uri="{FF2B5EF4-FFF2-40B4-BE49-F238E27FC236}">
                <a16:creationId xmlns:a16="http://schemas.microsoft.com/office/drawing/2014/main" id="{0E420F9E-54C9-16DC-08E0-1561D4ADA1B0}"/>
              </a:ext>
            </a:extLst>
          </p:cNvPr>
          <p:cNvSpPr>
            <a:spLocks noGrp="1"/>
          </p:cNvSpPr>
          <p:nvPr>
            <p:ph idx="1"/>
          </p:nvPr>
        </p:nvSpPr>
        <p:spPr>
          <a:xfrm>
            <a:off x="717755" y="1772049"/>
            <a:ext cx="10377875" cy="3683358"/>
          </a:xfrm>
        </p:spPr>
        <p:txBody>
          <a:bodyPr anchor="ctr">
            <a:normAutofit/>
          </a:bodyPr>
          <a:lstStyle/>
          <a:p>
            <a:pPr marL="622300" marR="0" lvl="0" indent="-622300" algn="just" defTabSz="914400" rtl="0" eaLnBrk="1" fontAlgn="auto" latinLnBrk="0" hangingPunct="1">
              <a:lnSpc>
                <a:spcPct val="100000"/>
              </a:lnSpc>
              <a:spcBef>
                <a:spcPts val="0"/>
              </a:spcBef>
              <a:spcAft>
                <a:spcPts val="600"/>
              </a:spcAft>
              <a:buSzTx/>
              <a:buFont typeface="Arial" panose="020B0604020202020204" pitchFamily="34" charset="0"/>
              <a:buAutoNum type="arabicPeriod" startAt="19"/>
              <a:tabLst/>
              <a:defRPr/>
            </a:pPr>
            <a:r>
              <a:rPr kumimoji="0" lang="fr-CA"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Augmentation salariale spécifique au personnel enseignant par une bonification moyenne de 4 % des échelons (130 M $ réseau)</a:t>
            </a:r>
          </a:p>
          <a:p>
            <a:pPr marL="1081088" marR="0" lvl="2" indent="-452438" algn="just" fontAlgn="auto">
              <a:spcAft>
                <a:spcPts val="600"/>
              </a:spcAft>
              <a:buClr>
                <a:schemeClr val="tx1"/>
              </a:buClr>
              <a:buSzTx/>
              <a:buFont typeface="Wingdings 3" panose="05040102010807070707" pitchFamily="18" charset="2"/>
              <a:buChar char="â"/>
              <a:tabLst/>
              <a:defRPr/>
            </a:pPr>
            <a:r>
              <a:rPr lang="fr-CA" dirty="0">
                <a:latin typeface="Arial" panose="020B0604020202020204" pitchFamily="34" charset="0"/>
                <a:cs typeface="Arial" panose="020B0604020202020204" pitchFamily="34" charset="0"/>
              </a:rPr>
              <a:t>Préscolaire, primaire, secondaire, EDA, FP</a:t>
            </a:r>
          </a:p>
          <a:p>
            <a:pPr marL="542925" marR="0" lvl="0" indent="-542925" algn="just" defTabSz="914400" rtl="0" eaLnBrk="1" fontAlgn="auto" latinLnBrk="0" hangingPunct="1">
              <a:lnSpc>
                <a:spcPct val="100000"/>
              </a:lnSpc>
              <a:spcBef>
                <a:spcPts val="0"/>
              </a:spcBef>
              <a:spcAft>
                <a:spcPts val="600"/>
              </a:spcAft>
              <a:buClr>
                <a:srgbClr val="E58818"/>
              </a:buClr>
              <a:buSzTx/>
              <a:buFont typeface="Arial" panose="020B0604020202020204" pitchFamily="34" charset="0"/>
              <a:buChar char="•"/>
              <a:tabLst/>
              <a:defRPr/>
            </a:pPr>
            <a:endParaRPr kumimoji="0" lang="fr-CA" sz="2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622300" marR="0" lvl="0" indent="-622300" algn="just" defTabSz="914400" rtl="0" eaLnBrk="1" fontAlgn="auto" latinLnBrk="0" hangingPunct="1">
              <a:lnSpc>
                <a:spcPct val="100000"/>
              </a:lnSpc>
              <a:spcBef>
                <a:spcPts val="0"/>
              </a:spcBef>
              <a:spcAft>
                <a:spcPts val="600"/>
              </a:spcAft>
              <a:buClr>
                <a:schemeClr val="tx1"/>
              </a:buClr>
              <a:buSzTx/>
              <a:buFont typeface="Arial" panose="020B0604020202020204" pitchFamily="34" charset="0"/>
              <a:buAutoNum type="arabicPeriod" startAt="20"/>
              <a:tabLst/>
              <a:defRPr/>
            </a:pPr>
            <a:r>
              <a:rPr kumimoji="0" lang="fr-CA"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Illustration de l’échelle salariale enseignante en intégrant les paramètres généraux (voir diapositive suivante)</a:t>
            </a:r>
          </a:p>
          <a:p>
            <a:pPr marL="0" marR="0" lvl="0" indent="0" algn="just" defTabSz="914400" rtl="0" eaLnBrk="1" fontAlgn="auto" latinLnBrk="0" hangingPunct="1">
              <a:lnSpc>
                <a:spcPct val="100000"/>
              </a:lnSpc>
              <a:spcBef>
                <a:spcPts val="0"/>
              </a:spcBef>
              <a:spcAft>
                <a:spcPts val="600"/>
              </a:spcAft>
              <a:buClr>
                <a:srgbClr val="E58818"/>
              </a:buClr>
              <a:buSzTx/>
              <a:buNone/>
              <a:tabLst/>
              <a:defRPr/>
            </a:pPr>
            <a:endParaRPr lang="fr-CA" sz="200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6AC6D178-836F-FE91-A135-19E3037F310F}"/>
              </a:ext>
            </a:extLst>
          </p:cNvPr>
          <p:cNvSpPr>
            <a:spLocks noGrp="1"/>
          </p:cNvSpPr>
          <p:nvPr>
            <p:ph type="sldNum" sz="quarter" idx="12"/>
          </p:nvPr>
        </p:nvSpPr>
        <p:spPr/>
        <p:txBody>
          <a:bodyPr/>
          <a:lstStyle/>
          <a:p>
            <a:fld id="{DF35AEC5-E996-0243-BC29-190F9F3BD6DD}" type="slidenum">
              <a:rPr lang="fr-FR" smtClean="0"/>
              <a:t>21</a:t>
            </a:fld>
            <a:endParaRPr lang="fr-FR"/>
          </a:p>
        </p:txBody>
      </p:sp>
    </p:spTree>
    <p:extLst>
      <p:ext uri="{BB962C8B-B14F-4D97-AF65-F5344CB8AC3E}">
        <p14:creationId xmlns:p14="http://schemas.microsoft.com/office/powerpoint/2010/main" val="4184435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33">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50" name="Freeform: Shape 35">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Espace réservé du contenu 4">
            <a:extLst>
              <a:ext uri="{FF2B5EF4-FFF2-40B4-BE49-F238E27FC236}">
                <a16:creationId xmlns:a16="http://schemas.microsoft.com/office/drawing/2014/main" id="{CCFE610A-FEAB-1137-4A1B-58443A8608A9}"/>
              </a:ext>
            </a:extLst>
          </p:cNvPr>
          <p:cNvGraphicFramePr>
            <a:graphicFrameLocks noGrp="1"/>
          </p:cNvGraphicFramePr>
          <p:nvPr>
            <p:ph idx="1"/>
            <p:extLst>
              <p:ext uri="{D42A27DB-BD31-4B8C-83A1-F6EECF244321}">
                <p14:modId xmlns:p14="http://schemas.microsoft.com/office/powerpoint/2010/main" val="1600618486"/>
              </p:ext>
            </p:extLst>
          </p:nvPr>
        </p:nvGraphicFramePr>
        <p:xfrm>
          <a:off x="601611" y="346364"/>
          <a:ext cx="11106904" cy="5967126"/>
        </p:xfrm>
        <a:graphic>
          <a:graphicData uri="http://schemas.openxmlformats.org/drawingml/2006/table">
            <a:tbl>
              <a:tblPr firstRow="1" firstCol="1" bandRow="1">
                <a:tableStyleId>{616DA210-FB5B-4158-B5E0-FEB733F419BA}</a:tableStyleId>
              </a:tblPr>
              <a:tblGrid>
                <a:gridCol w="894680">
                  <a:extLst>
                    <a:ext uri="{9D8B030D-6E8A-4147-A177-3AD203B41FA5}">
                      <a16:colId xmlns:a16="http://schemas.microsoft.com/office/drawing/2014/main" val="3497563436"/>
                    </a:ext>
                  </a:extLst>
                </a:gridCol>
                <a:gridCol w="1385454">
                  <a:extLst>
                    <a:ext uri="{9D8B030D-6E8A-4147-A177-3AD203B41FA5}">
                      <a16:colId xmlns:a16="http://schemas.microsoft.com/office/drawing/2014/main" val="1606431543"/>
                    </a:ext>
                  </a:extLst>
                </a:gridCol>
                <a:gridCol w="1330037">
                  <a:extLst>
                    <a:ext uri="{9D8B030D-6E8A-4147-A177-3AD203B41FA5}">
                      <a16:colId xmlns:a16="http://schemas.microsoft.com/office/drawing/2014/main" val="1595968395"/>
                    </a:ext>
                  </a:extLst>
                </a:gridCol>
                <a:gridCol w="1320800">
                  <a:extLst>
                    <a:ext uri="{9D8B030D-6E8A-4147-A177-3AD203B41FA5}">
                      <a16:colId xmlns:a16="http://schemas.microsoft.com/office/drawing/2014/main" val="533541515"/>
                    </a:ext>
                  </a:extLst>
                </a:gridCol>
                <a:gridCol w="1302327">
                  <a:extLst>
                    <a:ext uri="{9D8B030D-6E8A-4147-A177-3AD203B41FA5}">
                      <a16:colId xmlns:a16="http://schemas.microsoft.com/office/drawing/2014/main" val="1615440655"/>
                    </a:ext>
                  </a:extLst>
                </a:gridCol>
                <a:gridCol w="1200727">
                  <a:extLst>
                    <a:ext uri="{9D8B030D-6E8A-4147-A177-3AD203B41FA5}">
                      <a16:colId xmlns:a16="http://schemas.microsoft.com/office/drawing/2014/main" val="1668309345"/>
                    </a:ext>
                  </a:extLst>
                </a:gridCol>
                <a:gridCol w="1330037">
                  <a:extLst>
                    <a:ext uri="{9D8B030D-6E8A-4147-A177-3AD203B41FA5}">
                      <a16:colId xmlns:a16="http://schemas.microsoft.com/office/drawing/2014/main" val="1981664785"/>
                    </a:ext>
                  </a:extLst>
                </a:gridCol>
                <a:gridCol w="1145007">
                  <a:extLst>
                    <a:ext uri="{9D8B030D-6E8A-4147-A177-3AD203B41FA5}">
                      <a16:colId xmlns:a16="http://schemas.microsoft.com/office/drawing/2014/main" val="150359394"/>
                    </a:ext>
                  </a:extLst>
                </a:gridCol>
                <a:gridCol w="1197835">
                  <a:extLst>
                    <a:ext uri="{9D8B030D-6E8A-4147-A177-3AD203B41FA5}">
                      <a16:colId xmlns:a16="http://schemas.microsoft.com/office/drawing/2014/main" val="641244083"/>
                    </a:ext>
                  </a:extLst>
                </a:gridCol>
              </a:tblGrid>
              <a:tr h="517284">
                <a:tc gridSpan="7">
                  <a:txBody>
                    <a:bodyPr/>
                    <a:lstStyle/>
                    <a:p>
                      <a:pPr algn="ctr">
                        <a:lnSpc>
                          <a:spcPct val="107000"/>
                        </a:lnSpc>
                        <a:spcAft>
                          <a:spcPts val="800"/>
                        </a:spcAft>
                      </a:pPr>
                      <a:r>
                        <a:rPr lang="fr-CA" sz="1400" kern="0" dirty="0">
                          <a:solidFill>
                            <a:schemeClr val="bg1"/>
                          </a:solidFill>
                          <a:effectLst/>
                          <a:latin typeface="Arial" panose="020B0604020202020204" pitchFamily="34" charset="0"/>
                          <a:cs typeface="Arial" panose="020B0604020202020204" pitchFamily="34" charset="0"/>
                        </a:rPr>
                        <a:t>Illustration avec les paramètres généraux</a:t>
                      </a:r>
                      <a:endParaRPr lang="fr-CA"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rgbClr val="C00000"/>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gridSpan="2">
                  <a:txBody>
                    <a:bodyPr/>
                    <a:lstStyle/>
                    <a:p>
                      <a:pPr algn="ctr">
                        <a:lnSpc>
                          <a:spcPct val="100000"/>
                        </a:lnSpc>
                        <a:spcAft>
                          <a:spcPts val="600"/>
                        </a:spcAft>
                      </a:pPr>
                      <a:r>
                        <a:rPr lang="fr-CA" sz="1400" kern="0" dirty="0">
                          <a:solidFill>
                            <a:schemeClr val="bg1"/>
                          </a:solidFill>
                          <a:effectLst/>
                          <a:latin typeface="Arial" panose="020B0604020202020204" pitchFamily="34" charset="0"/>
                          <a:cs typeface="Arial" panose="020B0604020202020204" pitchFamily="34" charset="0"/>
                        </a:rPr>
                        <a:t>Paramètres généraux</a:t>
                      </a:r>
                    </a:p>
                    <a:p>
                      <a:pPr algn="ctr">
                        <a:lnSpc>
                          <a:spcPct val="100000"/>
                        </a:lnSpc>
                        <a:spcAft>
                          <a:spcPts val="600"/>
                        </a:spcAft>
                      </a:pPr>
                      <a:r>
                        <a:rPr lang="en-CA" sz="1400" b="1" kern="0" dirty="0">
                          <a:solidFill>
                            <a:schemeClr val="bg1"/>
                          </a:solidFill>
                          <a:effectLst/>
                          <a:latin typeface="Arial" panose="020B0604020202020204" pitchFamily="34" charset="0"/>
                          <a:cs typeface="Arial" panose="020B0604020202020204" pitchFamily="34" charset="0"/>
                        </a:rPr>
                        <a:t>17,4 %</a:t>
                      </a:r>
                      <a:endParaRPr lang="fr-CA" sz="1400" b="1" kern="100" dirty="0">
                        <a:solidFill>
                          <a:schemeClr val="bg1"/>
                        </a:solidFill>
                        <a:effectLst/>
                        <a:latin typeface="Arial" panose="020B0604020202020204" pitchFamily="34" charset="0"/>
                        <a:cs typeface="Arial" panose="020B0604020202020204" pitchFamily="34" charset="0"/>
                      </a:endParaRPr>
                    </a:p>
                  </a:txBody>
                  <a:tcPr marL="37366" marR="37366" marT="0" marB="0" anchor="b">
                    <a:solidFill>
                      <a:srgbClr val="C00000"/>
                    </a:solidFill>
                  </a:tcPr>
                </a:tc>
                <a:tc hMerge="1">
                  <a:txBody>
                    <a:bodyPr/>
                    <a:lstStyle/>
                    <a:p>
                      <a:endParaRPr lang="fr-CA"/>
                    </a:p>
                  </a:txBody>
                  <a:tcPr/>
                </a:tc>
                <a:extLst>
                  <a:ext uri="{0D108BD9-81ED-4DB2-BD59-A6C34878D82A}">
                    <a16:rowId xmlns:a16="http://schemas.microsoft.com/office/drawing/2014/main" val="507706371"/>
                  </a:ext>
                </a:extLst>
              </a:tr>
              <a:tr h="540376">
                <a:tc>
                  <a:txBody>
                    <a:bodyPr/>
                    <a:lstStyle/>
                    <a:p>
                      <a:pPr algn="ctr">
                        <a:lnSpc>
                          <a:spcPct val="107000"/>
                        </a:lnSpc>
                        <a:spcAft>
                          <a:spcPts val="800"/>
                        </a:spcAft>
                      </a:pPr>
                      <a:r>
                        <a:rPr lang="en-CA" sz="1400" kern="0" dirty="0" err="1">
                          <a:solidFill>
                            <a:schemeClr val="tx1"/>
                          </a:solidFill>
                          <a:effectLst/>
                          <a:latin typeface="Arial" panose="020B0604020202020204" pitchFamily="34" charset="0"/>
                          <a:cs typeface="Arial" panose="020B0604020202020204" pitchFamily="34" charset="0"/>
                        </a:rPr>
                        <a:t>Échelon</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b="1" kern="0" dirty="0">
                          <a:solidFill>
                            <a:schemeClr val="tx1"/>
                          </a:solidFill>
                          <a:effectLst/>
                          <a:latin typeface="Arial" panose="020B0604020202020204" pitchFamily="34" charset="0"/>
                          <a:cs typeface="Arial" panose="020B0604020202020204" pitchFamily="34" charset="0"/>
                        </a:rPr>
                        <a:t>En </a:t>
                      </a:r>
                      <a:r>
                        <a:rPr lang="fr-CA" sz="1400" b="1" kern="0">
                          <a:solidFill>
                            <a:schemeClr val="tx1"/>
                          </a:solidFill>
                          <a:effectLst/>
                          <a:latin typeface="Arial" panose="020B0604020202020204" pitchFamily="34" charset="0"/>
                          <a:cs typeface="Arial" panose="020B0604020202020204" pitchFamily="34" charset="0"/>
                        </a:rPr>
                        <a:t>vigueur pendant  </a:t>
                      </a:r>
                      <a:r>
                        <a:rPr lang="fr-CA" sz="1400" b="1" kern="0" dirty="0">
                          <a:solidFill>
                            <a:schemeClr val="tx1"/>
                          </a:solidFill>
                          <a:effectLst/>
                          <a:latin typeface="Arial" panose="020B0604020202020204" pitchFamily="34" charset="0"/>
                          <a:cs typeface="Arial" panose="020B0604020202020204" pitchFamily="34" charset="0"/>
                        </a:rPr>
                        <a:t>l’année scolaire</a:t>
                      </a:r>
                      <a:br>
                        <a:rPr lang="fr-CA" sz="1400" b="1" kern="0" dirty="0">
                          <a:solidFill>
                            <a:schemeClr val="tx1"/>
                          </a:solidFill>
                          <a:effectLst/>
                          <a:latin typeface="Arial" panose="020B0604020202020204" pitchFamily="34" charset="0"/>
                          <a:cs typeface="Arial" panose="020B0604020202020204" pitchFamily="34" charset="0"/>
                        </a:rPr>
                      </a:br>
                      <a:r>
                        <a:rPr lang="fr-CA" sz="1400" b="1" kern="0" dirty="0">
                          <a:solidFill>
                            <a:schemeClr val="tx1"/>
                          </a:solidFill>
                          <a:effectLst/>
                          <a:latin typeface="Arial" panose="020B0604020202020204" pitchFamily="34" charset="0"/>
                          <a:cs typeface="Arial" panose="020B0604020202020204" pitchFamily="34" charset="0"/>
                        </a:rPr>
                        <a:t>2022-2023</a:t>
                      </a:r>
                      <a:endParaRPr lang="fr-CA" sz="14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b="1" kern="0" dirty="0">
                          <a:solidFill>
                            <a:schemeClr val="tx1"/>
                          </a:solidFill>
                          <a:effectLst/>
                          <a:latin typeface="Arial" panose="020B0604020202020204" pitchFamily="34" charset="0"/>
                          <a:cs typeface="Arial" panose="020B0604020202020204" pitchFamily="34" charset="0"/>
                        </a:rPr>
                        <a:t>À compter du 141</a:t>
                      </a:r>
                      <a:r>
                        <a:rPr lang="fr-CA" sz="1400" b="1" kern="0" baseline="30000" dirty="0">
                          <a:solidFill>
                            <a:schemeClr val="tx1"/>
                          </a:solidFill>
                          <a:effectLst/>
                          <a:latin typeface="Arial" panose="020B0604020202020204" pitchFamily="34" charset="0"/>
                          <a:cs typeface="Arial" panose="020B0604020202020204" pitchFamily="34" charset="0"/>
                        </a:rPr>
                        <a:t>e</a:t>
                      </a:r>
                      <a:r>
                        <a:rPr lang="fr-CA" sz="1400" b="1" kern="0" dirty="0">
                          <a:solidFill>
                            <a:schemeClr val="tx1"/>
                          </a:solidFill>
                          <a:effectLst/>
                          <a:latin typeface="Arial" panose="020B0604020202020204" pitchFamily="34" charset="0"/>
                          <a:cs typeface="Arial" panose="020B0604020202020204" pitchFamily="34" charset="0"/>
                        </a:rPr>
                        <a:t> jour de travail de l’année scolaire</a:t>
                      </a:r>
                      <a:br>
                        <a:rPr lang="fr-CA" sz="1400" b="1" kern="0" dirty="0">
                          <a:solidFill>
                            <a:schemeClr val="tx1"/>
                          </a:solidFill>
                          <a:effectLst/>
                          <a:latin typeface="Arial" panose="020B0604020202020204" pitchFamily="34" charset="0"/>
                          <a:cs typeface="Arial" panose="020B0604020202020204" pitchFamily="34" charset="0"/>
                        </a:rPr>
                      </a:br>
                      <a:r>
                        <a:rPr lang="fr-CA" sz="1400" b="1" kern="0" dirty="0">
                          <a:solidFill>
                            <a:schemeClr val="tx1"/>
                          </a:solidFill>
                          <a:effectLst/>
                          <a:latin typeface="Arial" panose="020B0604020202020204" pitchFamily="34" charset="0"/>
                          <a:cs typeface="Arial" panose="020B0604020202020204" pitchFamily="34" charset="0"/>
                        </a:rPr>
                        <a:t>2022-2023</a:t>
                      </a:r>
                      <a:endParaRPr lang="fr-CA" sz="14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b="1" kern="0" dirty="0">
                          <a:solidFill>
                            <a:schemeClr val="tx1"/>
                          </a:solidFill>
                          <a:effectLst/>
                          <a:latin typeface="Arial" panose="020B0604020202020204" pitchFamily="34" charset="0"/>
                          <a:cs typeface="Arial" panose="020B0604020202020204" pitchFamily="34" charset="0"/>
                        </a:rPr>
                        <a:t>À compter du 141</a:t>
                      </a:r>
                      <a:r>
                        <a:rPr lang="fr-CA" sz="1400" b="1" kern="0" baseline="30000" dirty="0">
                          <a:solidFill>
                            <a:schemeClr val="tx1"/>
                          </a:solidFill>
                          <a:effectLst/>
                          <a:latin typeface="Arial" panose="020B0604020202020204" pitchFamily="34" charset="0"/>
                          <a:cs typeface="Arial" panose="020B0604020202020204" pitchFamily="34" charset="0"/>
                        </a:rPr>
                        <a:t>e</a:t>
                      </a:r>
                      <a:r>
                        <a:rPr lang="fr-CA" sz="1400" b="1" kern="0" dirty="0">
                          <a:solidFill>
                            <a:schemeClr val="tx1"/>
                          </a:solidFill>
                          <a:effectLst/>
                          <a:latin typeface="Arial" panose="020B0604020202020204" pitchFamily="34" charset="0"/>
                          <a:cs typeface="Arial" panose="020B0604020202020204" pitchFamily="34" charset="0"/>
                        </a:rPr>
                        <a:t> jour de travail de l’année scolaire</a:t>
                      </a:r>
                      <a:br>
                        <a:rPr lang="fr-CA" sz="1400" b="1" kern="0" dirty="0">
                          <a:solidFill>
                            <a:schemeClr val="tx1"/>
                          </a:solidFill>
                          <a:effectLst/>
                          <a:latin typeface="Arial" panose="020B0604020202020204" pitchFamily="34" charset="0"/>
                          <a:cs typeface="Arial" panose="020B0604020202020204" pitchFamily="34" charset="0"/>
                        </a:rPr>
                      </a:br>
                      <a:r>
                        <a:rPr lang="fr-CA" sz="1400" b="1" kern="0" dirty="0">
                          <a:solidFill>
                            <a:schemeClr val="tx1"/>
                          </a:solidFill>
                          <a:effectLst/>
                          <a:latin typeface="Arial" panose="020B0604020202020204" pitchFamily="34" charset="0"/>
                          <a:cs typeface="Arial" panose="020B0604020202020204" pitchFamily="34" charset="0"/>
                        </a:rPr>
                        <a:t>2023-2024</a:t>
                      </a:r>
                      <a:endParaRPr lang="fr-CA" sz="14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b="1" kern="0" dirty="0">
                          <a:solidFill>
                            <a:schemeClr val="tx1"/>
                          </a:solidFill>
                          <a:effectLst/>
                          <a:latin typeface="Arial" panose="020B0604020202020204" pitchFamily="34" charset="0"/>
                          <a:cs typeface="Arial" panose="020B0604020202020204" pitchFamily="34" charset="0"/>
                        </a:rPr>
                        <a:t>À compter du 141</a:t>
                      </a:r>
                      <a:r>
                        <a:rPr lang="fr-CA" sz="1400" b="1" kern="0" baseline="30000" dirty="0">
                          <a:solidFill>
                            <a:schemeClr val="tx1"/>
                          </a:solidFill>
                          <a:effectLst/>
                          <a:latin typeface="Arial" panose="020B0604020202020204" pitchFamily="34" charset="0"/>
                          <a:cs typeface="Arial" panose="020B0604020202020204" pitchFamily="34" charset="0"/>
                        </a:rPr>
                        <a:t>e</a:t>
                      </a:r>
                      <a:r>
                        <a:rPr lang="fr-CA" sz="1400" b="1" kern="0" dirty="0">
                          <a:solidFill>
                            <a:schemeClr val="tx1"/>
                          </a:solidFill>
                          <a:effectLst/>
                          <a:latin typeface="Arial" panose="020B0604020202020204" pitchFamily="34" charset="0"/>
                          <a:cs typeface="Arial" panose="020B0604020202020204" pitchFamily="34" charset="0"/>
                        </a:rPr>
                        <a:t> jour de travail de l’année scolaire</a:t>
                      </a:r>
                      <a:br>
                        <a:rPr lang="fr-CA" sz="1400" b="1" kern="0" dirty="0">
                          <a:solidFill>
                            <a:schemeClr val="tx1"/>
                          </a:solidFill>
                          <a:effectLst/>
                          <a:latin typeface="Arial" panose="020B0604020202020204" pitchFamily="34" charset="0"/>
                          <a:cs typeface="Arial" panose="020B0604020202020204" pitchFamily="34" charset="0"/>
                        </a:rPr>
                      </a:br>
                      <a:r>
                        <a:rPr lang="fr-CA" sz="1400" b="1" kern="0" dirty="0">
                          <a:solidFill>
                            <a:schemeClr val="tx1"/>
                          </a:solidFill>
                          <a:effectLst/>
                          <a:latin typeface="Arial" panose="020B0604020202020204" pitchFamily="34" charset="0"/>
                          <a:cs typeface="Arial" panose="020B0604020202020204" pitchFamily="34" charset="0"/>
                        </a:rPr>
                        <a:t>2024-2025</a:t>
                      </a:r>
                      <a:endParaRPr lang="fr-CA" sz="14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b="1" kern="0" dirty="0">
                          <a:solidFill>
                            <a:schemeClr val="tx1"/>
                          </a:solidFill>
                          <a:effectLst/>
                          <a:latin typeface="Arial" panose="020B0604020202020204" pitchFamily="34" charset="0"/>
                          <a:cs typeface="Arial" panose="020B0604020202020204" pitchFamily="34" charset="0"/>
                        </a:rPr>
                        <a:t>À compter du 141</a:t>
                      </a:r>
                      <a:r>
                        <a:rPr lang="fr-CA" sz="1400" b="1" kern="0" baseline="30000" dirty="0">
                          <a:solidFill>
                            <a:schemeClr val="tx1"/>
                          </a:solidFill>
                          <a:effectLst/>
                          <a:latin typeface="Arial" panose="020B0604020202020204" pitchFamily="34" charset="0"/>
                          <a:cs typeface="Arial" panose="020B0604020202020204" pitchFamily="34" charset="0"/>
                        </a:rPr>
                        <a:t>e</a:t>
                      </a:r>
                      <a:r>
                        <a:rPr lang="fr-CA" sz="1400" b="1" kern="0" dirty="0">
                          <a:solidFill>
                            <a:schemeClr val="tx1"/>
                          </a:solidFill>
                          <a:effectLst/>
                          <a:latin typeface="Arial" panose="020B0604020202020204" pitchFamily="34" charset="0"/>
                          <a:cs typeface="Arial" panose="020B0604020202020204" pitchFamily="34" charset="0"/>
                        </a:rPr>
                        <a:t> jour de travail de l’année scolaire 2025-2026</a:t>
                      </a:r>
                      <a:endParaRPr lang="fr-CA" sz="14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b="1" kern="0" dirty="0">
                          <a:solidFill>
                            <a:schemeClr val="tx1"/>
                          </a:solidFill>
                          <a:effectLst/>
                          <a:latin typeface="Arial" panose="020B0604020202020204" pitchFamily="34" charset="0"/>
                          <a:cs typeface="Arial" panose="020B0604020202020204" pitchFamily="34" charset="0"/>
                        </a:rPr>
                        <a:t>À compter du 141</a:t>
                      </a:r>
                      <a:r>
                        <a:rPr lang="fr-CA" sz="1400" b="1" kern="0" baseline="30000" dirty="0">
                          <a:solidFill>
                            <a:schemeClr val="tx1"/>
                          </a:solidFill>
                          <a:effectLst/>
                          <a:latin typeface="Arial" panose="020B0604020202020204" pitchFamily="34" charset="0"/>
                          <a:cs typeface="Arial" panose="020B0604020202020204" pitchFamily="34" charset="0"/>
                        </a:rPr>
                        <a:t>e</a:t>
                      </a:r>
                      <a:r>
                        <a:rPr lang="fr-CA" sz="1400" b="1" kern="0" dirty="0">
                          <a:solidFill>
                            <a:schemeClr val="tx1"/>
                          </a:solidFill>
                          <a:effectLst/>
                          <a:latin typeface="Arial" panose="020B0604020202020204" pitchFamily="34" charset="0"/>
                          <a:cs typeface="Arial" panose="020B0604020202020204" pitchFamily="34" charset="0"/>
                        </a:rPr>
                        <a:t> jour de travail de l’année scolaire</a:t>
                      </a:r>
                      <a:br>
                        <a:rPr lang="fr-CA" sz="1400" b="1" kern="0" dirty="0">
                          <a:solidFill>
                            <a:schemeClr val="tx1"/>
                          </a:solidFill>
                          <a:effectLst/>
                          <a:latin typeface="Arial" panose="020B0604020202020204" pitchFamily="34" charset="0"/>
                          <a:cs typeface="Arial" panose="020B0604020202020204" pitchFamily="34" charset="0"/>
                        </a:rPr>
                      </a:br>
                      <a:r>
                        <a:rPr lang="fr-CA" sz="1400" b="1" kern="0" dirty="0">
                          <a:solidFill>
                            <a:schemeClr val="tx1"/>
                          </a:solidFill>
                          <a:effectLst/>
                          <a:latin typeface="Arial" panose="020B0604020202020204" pitchFamily="34" charset="0"/>
                          <a:cs typeface="Arial" panose="020B0604020202020204" pitchFamily="34" charset="0"/>
                        </a:rPr>
                        <a:t>2026-2027</a:t>
                      </a:r>
                      <a:endParaRPr lang="fr-CA" sz="14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b="1" kern="0" dirty="0">
                          <a:solidFill>
                            <a:schemeClr val="tx1"/>
                          </a:solidFill>
                          <a:effectLst/>
                          <a:latin typeface="Arial" panose="020B0604020202020204" pitchFamily="34" charset="0"/>
                          <a:cs typeface="Arial" panose="020B0604020202020204" pitchFamily="34" charset="0"/>
                        </a:rPr>
                        <a:t>Total des % des majora-</a:t>
                      </a:r>
                      <a:br>
                        <a:rPr lang="fr-CA" sz="1400" b="1" kern="0" dirty="0">
                          <a:solidFill>
                            <a:schemeClr val="tx1"/>
                          </a:solidFill>
                          <a:effectLst/>
                          <a:latin typeface="Arial" panose="020B0604020202020204" pitchFamily="34" charset="0"/>
                          <a:cs typeface="Arial" panose="020B0604020202020204" pitchFamily="34" charset="0"/>
                        </a:rPr>
                      </a:br>
                      <a:r>
                        <a:rPr lang="fr-CA" sz="1400" b="1" kern="0" dirty="0" err="1">
                          <a:solidFill>
                            <a:schemeClr val="tx1"/>
                          </a:solidFill>
                          <a:effectLst/>
                          <a:latin typeface="Arial" panose="020B0604020202020204" pitchFamily="34" charset="0"/>
                          <a:cs typeface="Arial" panose="020B0604020202020204" pitchFamily="34" charset="0"/>
                        </a:rPr>
                        <a:t>tions</a:t>
                      </a:r>
                      <a:endParaRPr lang="fr-CA" sz="14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b="1" kern="0" dirty="0">
                          <a:solidFill>
                            <a:schemeClr val="tx1"/>
                          </a:solidFill>
                          <a:effectLst/>
                          <a:latin typeface="Arial" panose="020B0604020202020204" pitchFamily="34" charset="0"/>
                          <a:cs typeface="Arial" panose="020B0604020202020204" pitchFamily="34" charset="0"/>
                        </a:rPr>
                        <a:t>Effet réel composé sur 5 ans</a:t>
                      </a:r>
                      <a:endParaRPr lang="fr-CA" sz="14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extLst>
                  <a:ext uri="{0D108BD9-81ED-4DB2-BD59-A6C34878D82A}">
                    <a16:rowId xmlns:a16="http://schemas.microsoft.com/office/drawing/2014/main" val="2255906659"/>
                  </a:ext>
                </a:extLst>
              </a:tr>
              <a:tr h="256045">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1</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46527</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49319</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51461</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52799</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54119</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56013</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18,9 %</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accent5">
                        <a:lumMod val="40000"/>
                        <a:lumOff val="60000"/>
                      </a:schemeClr>
                    </a:solidFill>
                  </a:tcPr>
                </a:tc>
                <a:tc>
                  <a:txBody>
                    <a:bodyPr/>
                    <a:lstStyle/>
                    <a:p>
                      <a:pPr algn="ctr">
                        <a:lnSpc>
                          <a:spcPct val="107000"/>
                        </a:lnSpc>
                        <a:spcAft>
                          <a:spcPts val="800"/>
                        </a:spcAft>
                      </a:pPr>
                      <a:r>
                        <a:rPr lang="fr-CA" sz="1400" b="1" kern="0" dirty="0">
                          <a:solidFill>
                            <a:schemeClr val="bg1"/>
                          </a:solidFill>
                          <a:effectLst/>
                          <a:latin typeface="Arial" panose="020B0604020202020204" pitchFamily="34" charset="0"/>
                          <a:cs typeface="Arial" panose="020B0604020202020204" pitchFamily="34" charset="0"/>
                        </a:rPr>
                        <a:t>20,39 %</a:t>
                      </a:r>
                      <a:endParaRPr lang="fr-CA" sz="1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rgbClr val="C00000"/>
                    </a:solidFill>
                  </a:tcPr>
                </a:tc>
                <a:extLst>
                  <a:ext uri="{0D108BD9-81ED-4DB2-BD59-A6C34878D82A}">
                    <a16:rowId xmlns:a16="http://schemas.microsoft.com/office/drawing/2014/main" val="1389237193"/>
                  </a:ext>
                </a:extLst>
              </a:tr>
              <a:tr h="256045">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2</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49636</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52614</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54899</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56326</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57734</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59755</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18,9 %</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accent5">
                        <a:lumMod val="40000"/>
                        <a:lumOff val="60000"/>
                      </a:schemeClr>
                    </a:solidFill>
                  </a:tcPr>
                </a:tc>
                <a:tc>
                  <a:txBody>
                    <a:bodyPr/>
                    <a:lstStyle/>
                    <a:p>
                      <a:pPr algn="ctr">
                        <a:lnSpc>
                          <a:spcPct val="107000"/>
                        </a:lnSpc>
                        <a:spcAft>
                          <a:spcPts val="800"/>
                        </a:spcAft>
                      </a:pPr>
                      <a:r>
                        <a:rPr lang="fr-CA" sz="1400" b="1" kern="0" dirty="0">
                          <a:solidFill>
                            <a:schemeClr val="bg1"/>
                          </a:solidFill>
                          <a:effectLst/>
                          <a:latin typeface="Arial" panose="020B0604020202020204" pitchFamily="34" charset="0"/>
                          <a:cs typeface="Arial" panose="020B0604020202020204" pitchFamily="34" charset="0"/>
                        </a:rPr>
                        <a:t>20,39 %</a:t>
                      </a:r>
                      <a:endParaRPr lang="fr-CA" sz="1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rgbClr val="C00000"/>
                    </a:solidFill>
                  </a:tcPr>
                </a:tc>
                <a:extLst>
                  <a:ext uri="{0D108BD9-81ED-4DB2-BD59-A6C34878D82A}">
                    <a16:rowId xmlns:a16="http://schemas.microsoft.com/office/drawing/2014/main" val="3597587895"/>
                  </a:ext>
                </a:extLst>
              </a:tr>
              <a:tr h="256045">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3</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53541</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56753</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60041</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61602</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63142</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65352</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20,3 %</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accent5">
                        <a:lumMod val="40000"/>
                        <a:lumOff val="60000"/>
                      </a:schemeClr>
                    </a:solidFill>
                  </a:tcPr>
                </a:tc>
                <a:tc>
                  <a:txBody>
                    <a:bodyPr/>
                    <a:lstStyle/>
                    <a:p>
                      <a:pPr algn="ctr">
                        <a:lnSpc>
                          <a:spcPct val="107000"/>
                        </a:lnSpc>
                        <a:spcAft>
                          <a:spcPts val="800"/>
                        </a:spcAft>
                      </a:pPr>
                      <a:r>
                        <a:rPr lang="fr-CA" sz="1400" b="1" kern="0" dirty="0">
                          <a:solidFill>
                            <a:schemeClr val="bg1"/>
                          </a:solidFill>
                          <a:effectLst/>
                          <a:latin typeface="Arial" panose="020B0604020202020204" pitchFamily="34" charset="0"/>
                          <a:cs typeface="Arial" panose="020B0604020202020204" pitchFamily="34" charset="0"/>
                        </a:rPr>
                        <a:t>22,06 %</a:t>
                      </a:r>
                      <a:endParaRPr lang="fr-CA" sz="1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rgbClr val="C00000"/>
                    </a:solidFill>
                  </a:tcPr>
                </a:tc>
                <a:extLst>
                  <a:ext uri="{0D108BD9-81ED-4DB2-BD59-A6C34878D82A}">
                    <a16:rowId xmlns:a16="http://schemas.microsoft.com/office/drawing/2014/main" val="3816346430"/>
                  </a:ext>
                </a:extLst>
              </a:tr>
              <a:tr h="256045">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4</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55326</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58646</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62409</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64032</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65633</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67930</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20,9 %</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accent5">
                        <a:lumMod val="40000"/>
                        <a:lumOff val="60000"/>
                      </a:schemeClr>
                    </a:solidFill>
                  </a:tcPr>
                </a:tc>
                <a:tc>
                  <a:txBody>
                    <a:bodyPr/>
                    <a:lstStyle/>
                    <a:p>
                      <a:pPr algn="ctr">
                        <a:lnSpc>
                          <a:spcPct val="107000"/>
                        </a:lnSpc>
                        <a:spcAft>
                          <a:spcPts val="800"/>
                        </a:spcAft>
                      </a:pPr>
                      <a:r>
                        <a:rPr lang="fr-CA" sz="1400" b="1" kern="0" dirty="0">
                          <a:solidFill>
                            <a:schemeClr val="bg1"/>
                          </a:solidFill>
                          <a:effectLst/>
                          <a:latin typeface="Arial" panose="020B0604020202020204" pitchFamily="34" charset="0"/>
                          <a:cs typeface="Arial" panose="020B0604020202020204" pitchFamily="34" charset="0"/>
                        </a:rPr>
                        <a:t>22,78 %</a:t>
                      </a:r>
                      <a:endParaRPr lang="fr-CA" sz="1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rgbClr val="C00000"/>
                    </a:solidFill>
                  </a:tcPr>
                </a:tc>
                <a:extLst>
                  <a:ext uri="{0D108BD9-81ED-4DB2-BD59-A6C34878D82A}">
                    <a16:rowId xmlns:a16="http://schemas.microsoft.com/office/drawing/2014/main" val="215519706"/>
                  </a:ext>
                </a:extLst>
              </a:tr>
              <a:tr h="256045">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5</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56550</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59943</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64871</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66558</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68222</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70610</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22,7 %</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accent5">
                        <a:lumMod val="40000"/>
                        <a:lumOff val="60000"/>
                      </a:schemeClr>
                    </a:solidFill>
                  </a:tcPr>
                </a:tc>
                <a:tc>
                  <a:txBody>
                    <a:bodyPr/>
                    <a:lstStyle/>
                    <a:p>
                      <a:pPr algn="ctr">
                        <a:lnSpc>
                          <a:spcPct val="107000"/>
                        </a:lnSpc>
                        <a:spcAft>
                          <a:spcPts val="800"/>
                        </a:spcAft>
                      </a:pPr>
                      <a:r>
                        <a:rPr lang="fr-CA" sz="1400" b="1" kern="0" dirty="0">
                          <a:solidFill>
                            <a:schemeClr val="bg1"/>
                          </a:solidFill>
                          <a:effectLst/>
                          <a:latin typeface="Arial" panose="020B0604020202020204" pitchFamily="34" charset="0"/>
                          <a:cs typeface="Arial" panose="020B0604020202020204" pitchFamily="34" charset="0"/>
                        </a:rPr>
                        <a:t>24,86 %</a:t>
                      </a:r>
                      <a:endParaRPr lang="fr-CA" sz="1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rgbClr val="C00000"/>
                    </a:solidFill>
                  </a:tcPr>
                </a:tc>
                <a:extLst>
                  <a:ext uri="{0D108BD9-81ED-4DB2-BD59-A6C34878D82A}">
                    <a16:rowId xmlns:a16="http://schemas.microsoft.com/office/drawing/2014/main" val="1674060223"/>
                  </a:ext>
                </a:extLst>
              </a:tr>
              <a:tr h="256045">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6</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57801</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61269</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67429</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69182</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70912</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73394</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24,5 %</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accent5">
                        <a:lumMod val="40000"/>
                        <a:lumOff val="60000"/>
                      </a:schemeClr>
                    </a:solidFill>
                  </a:tcPr>
                </a:tc>
                <a:tc>
                  <a:txBody>
                    <a:bodyPr/>
                    <a:lstStyle/>
                    <a:p>
                      <a:pPr algn="ctr">
                        <a:lnSpc>
                          <a:spcPct val="107000"/>
                        </a:lnSpc>
                        <a:spcAft>
                          <a:spcPts val="800"/>
                        </a:spcAft>
                      </a:pPr>
                      <a:r>
                        <a:rPr lang="fr-CA" sz="1400" b="1" kern="0">
                          <a:solidFill>
                            <a:schemeClr val="bg1"/>
                          </a:solidFill>
                          <a:effectLst/>
                          <a:latin typeface="Arial" panose="020B0604020202020204" pitchFamily="34" charset="0"/>
                          <a:cs typeface="Arial" panose="020B0604020202020204" pitchFamily="34" charset="0"/>
                        </a:rPr>
                        <a:t>26,98 %</a:t>
                      </a:r>
                      <a:endParaRPr lang="fr-CA" sz="1400" b="1"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rgbClr val="C00000"/>
                    </a:solidFill>
                  </a:tcPr>
                </a:tc>
                <a:extLst>
                  <a:ext uri="{0D108BD9-81ED-4DB2-BD59-A6C34878D82A}">
                    <a16:rowId xmlns:a16="http://schemas.microsoft.com/office/drawing/2014/main" val="2104766893"/>
                  </a:ext>
                </a:extLst>
              </a:tr>
              <a:tr h="256045">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7</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60259</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63875</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70088</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71910</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73708</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76288</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24,1 %</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accent5">
                        <a:lumMod val="40000"/>
                        <a:lumOff val="60000"/>
                      </a:schemeClr>
                    </a:solidFill>
                  </a:tcPr>
                </a:tc>
                <a:tc>
                  <a:txBody>
                    <a:bodyPr/>
                    <a:lstStyle/>
                    <a:p>
                      <a:pPr algn="ctr">
                        <a:lnSpc>
                          <a:spcPct val="107000"/>
                        </a:lnSpc>
                        <a:spcAft>
                          <a:spcPts val="800"/>
                        </a:spcAft>
                      </a:pPr>
                      <a:r>
                        <a:rPr lang="fr-CA" sz="1400" b="1" kern="0">
                          <a:solidFill>
                            <a:schemeClr val="bg1"/>
                          </a:solidFill>
                          <a:effectLst/>
                          <a:latin typeface="Arial" panose="020B0604020202020204" pitchFamily="34" charset="0"/>
                          <a:cs typeface="Arial" panose="020B0604020202020204" pitchFamily="34" charset="0"/>
                        </a:rPr>
                        <a:t>26,60 %</a:t>
                      </a:r>
                      <a:endParaRPr lang="fr-CA" sz="1400" b="1"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rgbClr val="C00000"/>
                    </a:solidFill>
                  </a:tcPr>
                </a:tc>
                <a:extLst>
                  <a:ext uri="{0D108BD9-81ED-4DB2-BD59-A6C34878D82A}">
                    <a16:rowId xmlns:a16="http://schemas.microsoft.com/office/drawing/2014/main" val="4284366709"/>
                  </a:ext>
                </a:extLst>
              </a:tr>
              <a:tr h="256045">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8</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62820</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66589</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72851</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74745</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76614</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79295</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23,8 %</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accent5">
                        <a:lumMod val="40000"/>
                        <a:lumOff val="60000"/>
                      </a:schemeClr>
                    </a:solidFill>
                  </a:tcPr>
                </a:tc>
                <a:tc>
                  <a:txBody>
                    <a:bodyPr/>
                    <a:lstStyle/>
                    <a:p>
                      <a:pPr algn="ctr">
                        <a:lnSpc>
                          <a:spcPct val="107000"/>
                        </a:lnSpc>
                        <a:spcAft>
                          <a:spcPts val="800"/>
                        </a:spcAft>
                      </a:pPr>
                      <a:r>
                        <a:rPr lang="fr-CA" sz="1400" b="1" kern="0" dirty="0">
                          <a:solidFill>
                            <a:schemeClr val="bg1"/>
                          </a:solidFill>
                          <a:effectLst/>
                          <a:latin typeface="Arial" panose="020B0604020202020204" pitchFamily="34" charset="0"/>
                          <a:cs typeface="Arial" panose="020B0604020202020204" pitchFamily="34" charset="0"/>
                        </a:rPr>
                        <a:t>26,23 %</a:t>
                      </a:r>
                      <a:endParaRPr lang="fr-CA" sz="1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rgbClr val="C00000"/>
                    </a:solidFill>
                  </a:tcPr>
                </a:tc>
                <a:extLst>
                  <a:ext uri="{0D108BD9-81ED-4DB2-BD59-A6C34878D82A}">
                    <a16:rowId xmlns:a16="http://schemas.microsoft.com/office/drawing/2014/main" val="1113810640"/>
                  </a:ext>
                </a:extLst>
              </a:tr>
              <a:tr h="256045">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9</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65489</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69418</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75726</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77695</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79637</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82424</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23,5 %</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accent5">
                        <a:lumMod val="40000"/>
                        <a:lumOff val="60000"/>
                      </a:schemeClr>
                    </a:solidFill>
                  </a:tcPr>
                </a:tc>
                <a:tc>
                  <a:txBody>
                    <a:bodyPr/>
                    <a:lstStyle/>
                    <a:p>
                      <a:pPr algn="ctr">
                        <a:lnSpc>
                          <a:spcPct val="107000"/>
                        </a:lnSpc>
                        <a:spcAft>
                          <a:spcPts val="800"/>
                        </a:spcAft>
                      </a:pPr>
                      <a:r>
                        <a:rPr lang="fr-CA" sz="1400" b="1" kern="0" dirty="0">
                          <a:solidFill>
                            <a:schemeClr val="bg1"/>
                          </a:solidFill>
                          <a:effectLst/>
                          <a:latin typeface="Arial" panose="020B0604020202020204" pitchFamily="34" charset="0"/>
                          <a:cs typeface="Arial" panose="020B0604020202020204" pitchFamily="34" charset="0"/>
                        </a:rPr>
                        <a:t>25,86 %</a:t>
                      </a:r>
                      <a:endParaRPr lang="fr-CA" sz="1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rgbClr val="C00000"/>
                    </a:solidFill>
                  </a:tcPr>
                </a:tc>
                <a:extLst>
                  <a:ext uri="{0D108BD9-81ED-4DB2-BD59-A6C34878D82A}">
                    <a16:rowId xmlns:a16="http://schemas.microsoft.com/office/drawing/2014/main" val="1684655132"/>
                  </a:ext>
                </a:extLst>
              </a:tr>
              <a:tr h="256045">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10</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68273</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72369</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78711</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80757</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82776</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85673</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23,2 %</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accent5">
                        <a:lumMod val="40000"/>
                        <a:lumOff val="60000"/>
                      </a:schemeClr>
                    </a:solidFill>
                  </a:tcPr>
                </a:tc>
                <a:tc>
                  <a:txBody>
                    <a:bodyPr/>
                    <a:lstStyle/>
                    <a:p>
                      <a:pPr algn="ctr">
                        <a:lnSpc>
                          <a:spcPct val="107000"/>
                        </a:lnSpc>
                        <a:spcAft>
                          <a:spcPts val="800"/>
                        </a:spcAft>
                      </a:pPr>
                      <a:r>
                        <a:rPr lang="fr-CA" sz="1400" b="1" kern="0">
                          <a:solidFill>
                            <a:schemeClr val="bg1"/>
                          </a:solidFill>
                          <a:effectLst/>
                          <a:latin typeface="Arial" panose="020B0604020202020204" pitchFamily="34" charset="0"/>
                          <a:cs typeface="Arial" panose="020B0604020202020204" pitchFamily="34" charset="0"/>
                        </a:rPr>
                        <a:t>25,49 %</a:t>
                      </a:r>
                      <a:endParaRPr lang="fr-CA" sz="1400" b="1"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rgbClr val="C00000"/>
                    </a:solidFill>
                  </a:tcPr>
                </a:tc>
                <a:extLst>
                  <a:ext uri="{0D108BD9-81ED-4DB2-BD59-A6C34878D82A}">
                    <a16:rowId xmlns:a16="http://schemas.microsoft.com/office/drawing/2014/main" val="1733504774"/>
                  </a:ext>
                </a:extLst>
              </a:tr>
              <a:tr h="256045">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11</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71174</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75444</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80426</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82517</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84580</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87540</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21,1 %</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accent5">
                        <a:lumMod val="40000"/>
                        <a:lumOff val="60000"/>
                      </a:schemeClr>
                    </a:solidFill>
                  </a:tcPr>
                </a:tc>
                <a:tc>
                  <a:txBody>
                    <a:bodyPr/>
                    <a:lstStyle/>
                    <a:p>
                      <a:pPr algn="ctr">
                        <a:lnSpc>
                          <a:spcPct val="107000"/>
                        </a:lnSpc>
                        <a:spcAft>
                          <a:spcPts val="800"/>
                        </a:spcAft>
                      </a:pPr>
                      <a:r>
                        <a:rPr lang="fr-CA" sz="1400" b="1" kern="0" dirty="0">
                          <a:solidFill>
                            <a:schemeClr val="bg1"/>
                          </a:solidFill>
                          <a:effectLst/>
                          <a:latin typeface="Arial" panose="020B0604020202020204" pitchFamily="34" charset="0"/>
                          <a:cs typeface="Arial" panose="020B0604020202020204" pitchFamily="34" charset="0"/>
                        </a:rPr>
                        <a:t>22,99 %</a:t>
                      </a:r>
                      <a:endParaRPr lang="fr-CA" sz="1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rgbClr val="C00000"/>
                    </a:solidFill>
                  </a:tcPr>
                </a:tc>
                <a:extLst>
                  <a:ext uri="{0D108BD9-81ED-4DB2-BD59-A6C34878D82A}">
                    <a16:rowId xmlns:a16="http://schemas.microsoft.com/office/drawing/2014/main" val="3028113709"/>
                  </a:ext>
                </a:extLst>
              </a:tr>
              <a:tr h="256045">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12</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74199</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78651</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83845</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86025</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88176</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91262</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21,1 %</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accent5">
                        <a:lumMod val="40000"/>
                        <a:lumOff val="60000"/>
                      </a:schemeClr>
                    </a:solidFill>
                  </a:tcPr>
                </a:tc>
                <a:tc>
                  <a:txBody>
                    <a:bodyPr/>
                    <a:lstStyle/>
                    <a:p>
                      <a:pPr algn="ctr">
                        <a:lnSpc>
                          <a:spcPct val="107000"/>
                        </a:lnSpc>
                        <a:spcAft>
                          <a:spcPts val="800"/>
                        </a:spcAft>
                      </a:pPr>
                      <a:r>
                        <a:rPr lang="fr-CA" sz="1400" b="1" kern="0" dirty="0">
                          <a:solidFill>
                            <a:schemeClr val="bg1"/>
                          </a:solidFill>
                          <a:effectLst/>
                          <a:latin typeface="Arial" panose="020B0604020202020204" pitchFamily="34" charset="0"/>
                          <a:cs typeface="Arial" panose="020B0604020202020204" pitchFamily="34" charset="0"/>
                        </a:rPr>
                        <a:t>23,00 %</a:t>
                      </a:r>
                      <a:endParaRPr lang="fr-CA" sz="1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rgbClr val="C00000"/>
                    </a:solidFill>
                  </a:tcPr>
                </a:tc>
                <a:extLst>
                  <a:ext uri="{0D108BD9-81ED-4DB2-BD59-A6C34878D82A}">
                    <a16:rowId xmlns:a16="http://schemas.microsoft.com/office/drawing/2014/main" val="2237242235"/>
                  </a:ext>
                </a:extLst>
              </a:tr>
              <a:tr h="256045">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13</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77353</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81994</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87409</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89682</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91924</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95141</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21,1 %</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accent5">
                        <a:lumMod val="40000"/>
                        <a:lumOff val="60000"/>
                      </a:schemeClr>
                    </a:solidFill>
                  </a:tcPr>
                </a:tc>
                <a:tc>
                  <a:txBody>
                    <a:bodyPr/>
                    <a:lstStyle/>
                    <a:p>
                      <a:pPr algn="ctr">
                        <a:lnSpc>
                          <a:spcPct val="107000"/>
                        </a:lnSpc>
                        <a:spcAft>
                          <a:spcPts val="800"/>
                        </a:spcAft>
                      </a:pPr>
                      <a:r>
                        <a:rPr lang="fr-CA" sz="1400" b="1" kern="0" dirty="0">
                          <a:solidFill>
                            <a:schemeClr val="bg1"/>
                          </a:solidFill>
                          <a:effectLst/>
                          <a:latin typeface="Arial" panose="020B0604020202020204" pitchFamily="34" charset="0"/>
                          <a:cs typeface="Arial" panose="020B0604020202020204" pitchFamily="34" charset="0"/>
                        </a:rPr>
                        <a:t>23,00 %</a:t>
                      </a:r>
                      <a:endParaRPr lang="fr-CA" sz="1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rgbClr val="C00000"/>
                    </a:solidFill>
                  </a:tcPr>
                </a:tc>
                <a:extLst>
                  <a:ext uri="{0D108BD9-81ED-4DB2-BD59-A6C34878D82A}">
                    <a16:rowId xmlns:a16="http://schemas.microsoft.com/office/drawing/2014/main" val="703248737"/>
                  </a:ext>
                </a:extLst>
              </a:tr>
              <a:tr h="256045">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14</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80640</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85478</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91123</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93492</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95829</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99183</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21,1 %</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accent5">
                        <a:lumMod val="40000"/>
                        <a:lumOff val="60000"/>
                      </a:schemeClr>
                    </a:solidFill>
                  </a:tcPr>
                </a:tc>
                <a:tc>
                  <a:txBody>
                    <a:bodyPr/>
                    <a:lstStyle/>
                    <a:p>
                      <a:pPr algn="ctr">
                        <a:lnSpc>
                          <a:spcPct val="107000"/>
                        </a:lnSpc>
                        <a:spcAft>
                          <a:spcPts val="800"/>
                        </a:spcAft>
                      </a:pPr>
                      <a:r>
                        <a:rPr lang="fr-CA" sz="1400" b="1" kern="0" dirty="0">
                          <a:solidFill>
                            <a:schemeClr val="bg1"/>
                          </a:solidFill>
                          <a:effectLst/>
                          <a:latin typeface="Arial" panose="020B0604020202020204" pitchFamily="34" charset="0"/>
                          <a:cs typeface="Arial" panose="020B0604020202020204" pitchFamily="34" charset="0"/>
                        </a:rPr>
                        <a:t>22,99 %</a:t>
                      </a:r>
                      <a:endParaRPr lang="fr-CA" sz="1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rgbClr val="C00000"/>
                    </a:solidFill>
                  </a:tcPr>
                </a:tc>
                <a:extLst>
                  <a:ext uri="{0D108BD9-81ED-4DB2-BD59-A6C34878D82A}">
                    <a16:rowId xmlns:a16="http://schemas.microsoft.com/office/drawing/2014/main" val="1230718480"/>
                  </a:ext>
                </a:extLst>
              </a:tr>
              <a:tr h="256045">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15</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84066</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89110</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94994</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97464</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99901</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103398</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21,1 %</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accent5">
                        <a:lumMod val="40000"/>
                        <a:lumOff val="60000"/>
                      </a:schemeClr>
                    </a:solidFill>
                  </a:tcPr>
                </a:tc>
                <a:tc>
                  <a:txBody>
                    <a:bodyPr/>
                    <a:lstStyle/>
                    <a:p>
                      <a:pPr algn="ctr">
                        <a:lnSpc>
                          <a:spcPct val="107000"/>
                        </a:lnSpc>
                        <a:spcAft>
                          <a:spcPts val="800"/>
                        </a:spcAft>
                      </a:pPr>
                      <a:r>
                        <a:rPr lang="fr-CA" sz="1400" b="1" kern="0" dirty="0">
                          <a:solidFill>
                            <a:schemeClr val="bg1"/>
                          </a:solidFill>
                          <a:effectLst/>
                          <a:latin typeface="Arial" panose="020B0604020202020204" pitchFamily="34" charset="0"/>
                          <a:cs typeface="Arial" panose="020B0604020202020204" pitchFamily="34" charset="0"/>
                        </a:rPr>
                        <a:t>23,00 %</a:t>
                      </a:r>
                      <a:endParaRPr lang="fr-CA" sz="1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rgbClr val="C00000"/>
                    </a:solidFill>
                  </a:tcPr>
                </a:tc>
                <a:extLst>
                  <a:ext uri="{0D108BD9-81ED-4DB2-BD59-A6C34878D82A}">
                    <a16:rowId xmlns:a16="http://schemas.microsoft.com/office/drawing/2014/main" val="1141207931"/>
                  </a:ext>
                </a:extLst>
              </a:tr>
              <a:tr h="256045">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16</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92027</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97524</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a:solidFill>
                            <a:schemeClr val="tx1"/>
                          </a:solidFill>
                          <a:effectLst/>
                          <a:latin typeface="Arial" panose="020B0604020202020204" pitchFamily="34" charset="0"/>
                          <a:cs typeface="Arial" panose="020B0604020202020204" pitchFamily="34" charset="0"/>
                        </a:rPr>
                        <a:t>100246</a:t>
                      </a:r>
                      <a:endParaRPr lang="fr-CA"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102857</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105432</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109121</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bg1">
                        <a:lumMod val="85000"/>
                      </a:schemeClr>
                    </a:solidFill>
                  </a:tcPr>
                </a:tc>
                <a:tc>
                  <a:txBody>
                    <a:bodyPr/>
                    <a:lstStyle/>
                    <a:p>
                      <a:pPr algn="ctr">
                        <a:lnSpc>
                          <a:spcPct val="107000"/>
                        </a:lnSpc>
                        <a:spcAft>
                          <a:spcPts val="800"/>
                        </a:spcAft>
                      </a:pPr>
                      <a:r>
                        <a:rPr lang="fr-CA" sz="1400" kern="0" dirty="0">
                          <a:solidFill>
                            <a:schemeClr val="tx1"/>
                          </a:solidFill>
                          <a:effectLst/>
                          <a:latin typeface="Arial" panose="020B0604020202020204" pitchFamily="34" charset="0"/>
                          <a:cs typeface="Arial" panose="020B0604020202020204" pitchFamily="34" charset="0"/>
                        </a:rPr>
                        <a:t>17,4 %</a:t>
                      </a:r>
                      <a:endParaRPr lang="fr-CA" sz="14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chemeClr val="accent5">
                        <a:lumMod val="40000"/>
                        <a:lumOff val="60000"/>
                      </a:schemeClr>
                    </a:solidFill>
                  </a:tcPr>
                </a:tc>
                <a:tc>
                  <a:txBody>
                    <a:bodyPr/>
                    <a:lstStyle/>
                    <a:p>
                      <a:pPr algn="ctr">
                        <a:lnSpc>
                          <a:spcPct val="107000"/>
                        </a:lnSpc>
                        <a:spcAft>
                          <a:spcPts val="800"/>
                        </a:spcAft>
                      </a:pPr>
                      <a:r>
                        <a:rPr lang="fr-CA" sz="1400" b="1" kern="0" dirty="0">
                          <a:solidFill>
                            <a:schemeClr val="bg1"/>
                          </a:solidFill>
                          <a:effectLst/>
                          <a:latin typeface="Arial" panose="020B0604020202020204" pitchFamily="34" charset="0"/>
                          <a:cs typeface="Arial" panose="020B0604020202020204" pitchFamily="34" charset="0"/>
                        </a:rPr>
                        <a:t>18,57 %</a:t>
                      </a:r>
                      <a:endParaRPr lang="fr-CA" sz="14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7366" marR="37366" marT="0" marB="0" anchor="ctr">
                    <a:solidFill>
                      <a:srgbClr val="C00000"/>
                    </a:solidFill>
                  </a:tcPr>
                </a:tc>
                <a:extLst>
                  <a:ext uri="{0D108BD9-81ED-4DB2-BD59-A6C34878D82A}">
                    <a16:rowId xmlns:a16="http://schemas.microsoft.com/office/drawing/2014/main" val="1210754653"/>
                  </a:ext>
                </a:extLst>
              </a:tr>
            </a:tbl>
          </a:graphicData>
        </a:graphic>
      </p:graphicFrame>
      <p:sp>
        <p:nvSpPr>
          <p:cNvPr id="3" name="Espace réservé du numéro de diapositive 2">
            <a:extLst>
              <a:ext uri="{FF2B5EF4-FFF2-40B4-BE49-F238E27FC236}">
                <a16:creationId xmlns:a16="http://schemas.microsoft.com/office/drawing/2014/main" id="{8254A46A-7547-EEDA-70ED-1CC802B1E95D}"/>
              </a:ext>
            </a:extLst>
          </p:cNvPr>
          <p:cNvSpPr>
            <a:spLocks noGrp="1"/>
          </p:cNvSpPr>
          <p:nvPr>
            <p:ph type="sldNum" sz="quarter" idx="12"/>
          </p:nvPr>
        </p:nvSpPr>
        <p:spPr/>
        <p:txBody>
          <a:bodyPr/>
          <a:lstStyle/>
          <a:p>
            <a:fld id="{DF35AEC5-E996-0243-BC29-190F9F3BD6DD}" type="slidenum">
              <a:rPr lang="fr-FR" smtClean="0"/>
              <a:t>22</a:t>
            </a:fld>
            <a:endParaRPr lang="fr-FR"/>
          </a:p>
        </p:txBody>
      </p:sp>
    </p:spTree>
    <p:extLst>
      <p:ext uri="{BB962C8B-B14F-4D97-AF65-F5344CB8AC3E}">
        <p14:creationId xmlns:p14="http://schemas.microsoft.com/office/powerpoint/2010/main" val="194314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A2AA-75C5-C043-9235-A0D034E00E76}"/>
              </a:ext>
            </a:extLst>
          </p:cNvPr>
          <p:cNvSpPr>
            <a:spLocks noGrp="1"/>
          </p:cNvSpPr>
          <p:nvPr>
            <p:ph type="title"/>
          </p:nvPr>
        </p:nvSpPr>
        <p:spPr>
          <a:xfrm>
            <a:off x="717755" y="294538"/>
            <a:ext cx="10549795" cy="1033669"/>
          </a:xfrm>
        </p:spPr>
        <p:txBody>
          <a:bodyPr>
            <a:normAutofit/>
          </a:bodyPr>
          <a:lstStyle/>
          <a:p>
            <a:pPr marL="712788" indent="-712788"/>
            <a:r>
              <a:rPr lang="fr-CA" sz="4000" b="1" dirty="0">
                <a:solidFill>
                  <a:srgbClr val="FFFFFF"/>
                </a:solidFill>
              </a:rPr>
              <a:t>La rémunération (suite)</a:t>
            </a:r>
            <a:endParaRPr lang="en-US" sz="4000" b="1" dirty="0">
              <a:solidFill>
                <a:srgbClr val="FFFFFF"/>
              </a:solidFill>
            </a:endParaRPr>
          </a:p>
        </p:txBody>
      </p:sp>
      <p:sp>
        <p:nvSpPr>
          <p:cNvPr id="5" name="Espace réservé du contenu 4">
            <a:extLst>
              <a:ext uri="{FF2B5EF4-FFF2-40B4-BE49-F238E27FC236}">
                <a16:creationId xmlns:a16="http://schemas.microsoft.com/office/drawing/2014/main" id="{0E420F9E-54C9-16DC-08E0-1561D4ADA1B0}"/>
              </a:ext>
            </a:extLst>
          </p:cNvPr>
          <p:cNvSpPr>
            <a:spLocks noGrp="1"/>
          </p:cNvSpPr>
          <p:nvPr>
            <p:ph idx="1"/>
          </p:nvPr>
        </p:nvSpPr>
        <p:spPr>
          <a:xfrm>
            <a:off x="803714" y="2052726"/>
            <a:ext cx="10377875" cy="3683358"/>
          </a:xfrm>
        </p:spPr>
        <p:txBody>
          <a:bodyPr anchor="ctr">
            <a:normAutofit/>
          </a:bodyPr>
          <a:lstStyle/>
          <a:p>
            <a:pPr marL="712788" indent="-712788" algn="just">
              <a:buAutoNum type="arabicPeriod" startAt="21"/>
              <a:tabLst>
                <a:tab pos="2330450" algn="l"/>
              </a:tabLst>
            </a:pPr>
            <a:r>
              <a:rPr lang="fr-CA" sz="2000" b="1" dirty="0">
                <a:latin typeface="Arial" panose="020B0604020202020204" pitchFamily="34" charset="0"/>
                <a:cs typeface="Arial" panose="020B0604020202020204" pitchFamily="34" charset="0"/>
              </a:rPr>
              <a:t>BLOC 1 –	Suppléance occasionnelle (sans détenir un contrat)</a:t>
            </a:r>
          </a:p>
          <a:p>
            <a:pPr marL="1255713" lvl="2" indent="-534988" algn="just">
              <a:buFont typeface="Wingdings 3" panose="05040102010807070707" pitchFamily="18" charset="2"/>
              <a:buChar char="â"/>
              <a:tabLst>
                <a:tab pos="2330450" algn="l"/>
              </a:tabLst>
            </a:pPr>
            <a:r>
              <a:rPr lang="fr-CA" dirty="0">
                <a:latin typeface="Arial" panose="020B0604020202020204" pitchFamily="34" charset="0"/>
                <a:cs typeface="Arial" panose="020B0604020202020204" pitchFamily="34" charset="0"/>
              </a:rPr>
              <a:t>Préscolaire, primaire, secondaire</a:t>
            </a:r>
          </a:p>
          <a:p>
            <a:pPr marL="0" indent="0" algn="just">
              <a:buNone/>
              <a:tabLst>
                <a:tab pos="2330450" algn="l"/>
              </a:tabLst>
            </a:pPr>
            <a:endParaRPr lang="fr-CA" sz="2000" b="1" dirty="0">
              <a:latin typeface="Arial" panose="020B0604020202020204" pitchFamily="34" charset="0"/>
              <a:cs typeface="Arial" panose="020B0604020202020204" pitchFamily="34" charset="0"/>
            </a:endParaRPr>
          </a:p>
          <a:p>
            <a:pPr marL="982663" lvl="1" indent="-265113" algn="just">
              <a:buFont typeface="Wingdings" panose="05000000000000000000" pitchFamily="2" charset="2"/>
              <a:buChar char="§"/>
            </a:pPr>
            <a:r>
              <a:rPr lang="fr-CA" sz="2000" dirty="0">
                <a:latin typeface="Arial" panose="020B0604020202020204" pitchFamily="34" charset="0"/>
                <a:cs typeface="Arial" panose="020B0604020202020204" pitchFamily="34" charset="0"/>
              </a:rPr>
              <a:t>Chaque heure payée</a:t>
            </a:r>
          </a:p>
          <a:p>
            <a:pPr marL="1435100" lvl="2" indent="-452438" algn="just">
              <a:buFont typeface="Wingdings 3" panose="05040102010807070707" pitchFamily="18" charset="2"/>
              <a:buChar char="â"/>
            </a:pPr>
            <a:r>
              <a:rPr lang="fr-CA" dirty="0">
                <a:latin typeface="Arial" panose="020B0604020202020204" pitchFamily="34" charset="0"/>
                <a:cs typeface="Arial" panose="020B0604020202020204" pitchFamily="34" charset="0"/>
              </a:rPr>
              <a:t>1/1000 échelon 1 NLQ;</a:t>
            </a:r>
          </a:p>
          <a:p>
            <a:pPr marL="1435100" lvl="2" indent="-452438" algn="just">
              <a:buFont typeface="Wingdings 3" panose="05040102010807070707" pitchFamily="18" charset="2"/>
              <a:buChar char="â"/>
            </a:pPr>
            <a:r>
              <a:rPr lang="fr-CA" dirty="0">
                <a:latin typeface="Arial" panose="020B0604020202020204" pitchFamily="34" charset="0"/>
                <a:cs typeface="Arial" panose="020B0604020202020204" pitchFamily="34" charset="0"/>
              </a:rPr>
              <a:t>1/1000 échelon 3 LQ;</a:t>
            </a:r>
          </a:p>
          <a:p>
            <a:pPr marL="982663" lvl="1" indent="-265113" algn="just">
              <a:spcBef>
                <a:spcPts val="2400"/>
              </a:spcBef>
              <a:buFont typeface="Wingdings" panose="05000000000000000000" pitchFamily="2" charset="2"/>
              <a:buChar char="§"/>
            </a:pPr>
            <a:r>
              <a:rPr lang="fr-CA" sz="2000" dirty="0">
                <a:latin typeface="Arial" panose="020B0604020202020204" pitchFamily="34" charset="0"/>
                <a:cs typeface="Arial" panose="020B0604020202020204" pitchFamily="34" charset="0"/>
              </a:rPr>
              <a:t>Accueils et déplacements rémunérés si l’enseignante ou l’enseignant ne détient aucun autre contrat;</a:t>
            </a:r>
          </a:p>
          <a:p>
            <a:pPr marL="982663" lvl="1" indent="-265113" algn="just">
              <a:spcBef>
                <a:spcPts val="2400"/>
              </a:spcBef>
              <a:buFont typeface="Wingdings" panose="05000000000000000000" pitchFamily="2" charset="2"/>
              <a:buChar char="§"/>
            </a:pPr>
            <a:r>
              <a:rPr lang="fr-CA" sz="2000" dirty="0">
                <a:latin typeface="Arial" panose="020B0604020202020204" pitchFamily="34" charset="0"/>
                <a:cs typeface="Arial" panose="020B0604020202020204" pitchFamily="34" charset="0"/>
              </a:rPr>
              <a:t>Fin du plafond du nombre de minutes rémunérées par jour.</a:t>
            </a:r>
          </a:p>
        </p:txBody>
      </p:sp>
      <p:sp>
        <p:nvSpPr>
          <p:cNvPr id="4" name="Espace réservé du numéro de diapositive 3">
            <a:extLst>
              <a:ext uri="{FF2B5EF4-FFF2-40B4-BE49-F238E27FC236}">
                <a16:creationId xmlns:a16="http://schemas.microsoft.com/office/drawing/2014/main" id="{3ED148A8-F674-7E3A-7FDA-87F0072473CD}"/>
              </a:ext>
            </a:extLst>
          </p:cNvPr>
          <p:cNvSpPr>
            <a:spLocks noGrp="1"/>
          </p:cNvSpPr>
          <p:nvPr>
            <p:ph type="sldNum" sz="quarter" idx="12"/>
          </p:nvPr>
        </p:nvSpPr>
        <p:spPr/>
        <p:txBody>
          <a:bodyPr/>
          <a:lstStyle/>
          <a:p>
            <a:fld id="{DF35AEC5-E996-0243-BC29-190F9F3BD6DD}" type="slidenum">
              <a:rPr lang="fr-FR" smtClean="0"/>
              <a:t>23</a:t>
            </a:fld>
            <a:endParaRPr lang="fr-FR"/>
          </a:p>
        </p:txBody>
      </p:sp>
    </p:spTree>
    <p:extLst>
      <p:ext uri="{BB962C8B-B14F-4D97-AF65-F5344CB8AC3E}">
        <p14:creationId xmlns:p14="http://schemas.microsoft.com/office/powerpoint/2010/main" val="192648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A2AA-75C5-C043-9235-A0D034E00E76}"/>
              </a:ext>
            </a:extLst>
          </p:cNvPr>
          <p:cNvSpPr>
            <a:spLocks noGrp="1"/>
          </p:cNvSpPr>
          <p:nvPr>
            <p:ph type="title"/>
          </p:nvPr>
        </p:nvSpPr>
        <p:spPr>
          <a:xfrm>
            <a:off x="668595" y="294538"/>
            <a:ext cx="10598955" cy="1033669"/>
          </a:xfrm>
        </p:spPr>
        <p:txBody>
          <a:bodyPr>
            <a:normAutofit/>
          </a:bodyPr>
          <a:lstStyle/>
          <a:p>
            <a:pPr marL="712788" indent="-712788"/>
            <a:r>
              <a:rPr lang="fr-CA" sz="4000" b="1" dirty="0">
                <a:solidFill>
                  <a:srgbClr val="FFFFFF"/>
                </a:solidFill>
              </a:rPr>
              <a:t>La rémunération (suite)</a:t>
            </a:r>
            <a:endParaRPr lang="en-US" sz="4000" b="1" dirty="0">
              <a:solidFill>
                <a:srgbClr val="FFFFFF"/>
              </a:solidFill>
            </a:endParaRPr>
          </a:p>
        </p:txBody>
      </p:sp>
      <p:sp>
        <p:nvSpPr>
          <p:cNvPr id="5" name="Espace réservé du contenu 4">
            <a:extLst>
              <a:ext uri="{FF2B5EF4-FFF2-40B4-BE49-F238E27FC236}">
                <a16:creationId xmlns:a16="http://schemas.microsoft.com/office/drawing/2014/main" id="{0E420F9E-54C9-16DC-08E0-1561D4ADA1B0}"/>
              </a:ext>
            </a:extLst>
          </p:cNvPr>
          <p:cNvSpPr>
            <a:spLocks noGrp="1"/>
          </p:cNvSpPr>
          <p:nvPr>
            <p:ph idx="1"/>
          </p:nvPr>
        </p:nvSpPr>
        <p:spPr>
          <a:xfrm>
            <a:off x="776747" y="1622745"/>
            <a:ext cx="10490803" cy="4290742"/>
          </a:xfrm>
        </p:spPr>
        <p:txBody>
          <a:bodyPr anchor="ctr">
            <a:normAutofit/>
          </a:bodyPr>
          <a:lstStyle/>
          <a:p>
            <a:pPr marL="712788" indent="-712788" algn="just">
              <a:lnSpc>
                <a:spcPct val="100000"/>
              </a:lnSpc>
              <a:spcAft>
                <a:spcPts val="600"/>
              </a:spcAft>
              <a:buAutoNum type="arabicPeriod" startAt="21"/>
              <a:tabLst>
                <a:tab pos="2330450" algn="l"/>
              </a:tabLst>
            </a:pPr>
            <a:r>
              <a:rPr lang="fr-CA" sz="2000" b="1" dirty="0">
                <a:latin typeface="Arial" panose="020B0604020202020204" pitchFamily="34" charset="0"/>
                <a:cs typeface="Arial" panose="020B0604020202020204" pitchFamily="34" charset="0"/>
              </a:rPr>
              <a:t>BLOC 2 – 	Suppléance lorsque sous contrat</a:t>
            </a:r>
          </a:p>
          <a:p>
            <a:pPr marL="1163638" lvl="1" indent="-442913" algn="just">
              <a:lnSpc>
                <a:spcPct val="100000"/>
              </a:lnSpc>
              <a:spcAft>
                <a:spcPts val="600"/>
              </a:spcAft>
              <a:buFont typeface="Wingdings 3" panose="05040102010807070707" pitchFamily="18" charset="2"/>
              <a:buChar char="â"/>
              <a:tabLst>
                <a:tab pos="2330450" algn="l"/>
              </a:tabLst>
            </a:pPr>
            <a:r>
              <a:rPr lang="fr-CA" sz="2000" dirty="0">
                <a:latin typeface="Arial" panose="020B0604020202020204" pitchFamily="34" charset="0"/>
                <a:cs typeface="Arial" panose="020B0604020202020204" pitchFamily="34" charset="0"/>
              </a:rPr>
              <a:t>Préscolaire, primaire, secondaire, EDA, FP </a:t>
            </a:r>
          </a:p>
          <a:p>
            <a:pPr marL="982663" algn="just">
              <a:lnSpc>
                <a:spcPct val="100000"/>
              </a:lnSpc>
              <a:spcBef>
                <a:spcPts val="2400"/>
              </a:spcBef>
              <a:spcAft>
                <a:spcPts val="600"/>
              </a:spcAft>
              <a:buFont typeface="Wingdings" panose="05000000000000000000" pitchFamily="2" charset="2"/>
              <a:buChar char="§"/>
            </a:pPr>
            <a:r>
              <a:rPr lang="fr-CA" sz="2000" dirty="0">
                <a:latin typeface="Arial" panose="020B0604020202020204" pitchFamily="34" charset="0"/>
                <a:cs typeface="Arial" panose="020B0604020202020204" pitchFamily="34" charset="0"/>
              </a:rPr>
              <a:t>À temps partiel ou à temps plein</a:t>
            </a:r>
          </a:p>
          <a:p>
            <a:pPr marL="1347788" lvl="1" indent="-342900" algn="just">
              <a:lnSpc>
                <a:spcPct val="100000"/>
              </a:lnSpc>
              <a:spcAft>
                <a:spcPts val="600"/>
              </a:spcAft>
              <a:buFont typeface="Wingdings 3" panose="05040102010807070707" pitchFamily="18" charset="2"/>
              <a:buChar char="â"/>
            </a:pPr>
            <a:r>
              <a:rPr lang="fr-CA" sz="2000" dirty="0">
                <a:latin typeface="Arial" panose="020B0604020202020204" pitchFamily="34" charset="0"/>
                <a:cs typeface="Arial" panose="020B0604020202020204" pitchFamily="34" charset="0"/>
              </a:rPr>
              <a:t>Dont la tâche effective est de moins de 100 % et qui effectue de la suppléance volontairement ou de dépannage;</a:t>
            </a:r>
          </a:p>
          <a:p>
            <a:pPr marL="982663" indent="-234950" algn="just">
              <a:lnSpc>
                <a:spcPct val="100000"/>
              </a:lnSpc>
              <a:spcBef>
                <a:spcPts val="2400"/>
              </a:spcBef>
              <a:spcAft>
                <a:spcPts val="600"/>
              </a:spcAft>
              <a:buFont typeface="Wingdings" panose="05000000000000000000" pitchFamily="2" charset="2"/>
              <a:buChar char="§"/>
            </a:pPr>
            <a:r>
              <a:rPr lang="fr-CA" sz="2000" dirty="0">
                <a:latin typeface="Arial" panose="020B0604020202020204" pitchFamily="34" charset="0"/>
                <a:cs typeface="Arial" panose="020B0604020202020204" pitchFamily="34" charset="0"/>
              </a:rPr>
              <a:t>Chaque heure de suppléance payée 1/1000 de son échelon.</a:t>
            </a:r>
          </a:p>
        </p:txBody>
      </p:sp>
      <p:sp>
        <p:nvSpPr>
          <p:cNvPr id="4" name="Espace réservé du numéro de diapositive 3">
            <a:extLst>
              <a:ext uri="{FF2B5EF4-FFF2-40B4-BE49-F238E27FC236}">
                <a16:creationId xmlns:a16="http://schemas.microsoft.com/office/drawing/2014/main" id="{55464255-F1BB-3276-642C-82A1B77B6BA0}"/>
              </a:ext>
            </a:extLst>
          </p:cNvPr>
          <p:cNvSpPr>
            <a:spLocks noGrp="1"/>
          </p:cNvSpPr>
          <p:nvPr>
            <p:ph type="sldNum" sz="quarter" idx="12"/>
          </p:nvPr>
        </p:nvSpPr>
        <p:spPr/>
        <p:txBody>
          <a:bodyPr/>
          <a:lstStyle/>
          <a:p>
            <a:fld id="{DF35AEC5-E996-0243-BC29-190F9F3BD6DD}" type="slidenum">
              <a:rPr lang="fr-FR" smtClean="0"/>
              <a:t>24</a:t>
            </a:fld>
            <a:endParaRPr lang="fr-FR"/>
          </a:p>
        </p:txBody>
      </p:sp>
    </p:spTree>
    <p:extLst>
      <p:ext uri="{BB962C8B-B14F-4D97-AF65-F5344CB8AC3E}">
        <p14:creationId xmlns:p14="http://schemas.microsoft.com/office/powerpoint/2010/main" val="593677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A2AA-75C5-C043-9235-A0D034E00E76}"/>
              </a:ext>
            </a:extLst>
          </p:cNvPr>
          <p:cNvSpPr>
            <a:spLocks noGrp="1"/>
          </p:cNvSpPr>
          <p:nvPr>
            <p:ph type="title"/>
          </p:nvPr>
        </p:nvSpPr>
        <p:spPr>
          <a:xfrm>
            <a:off x="668595" y="294538"/>
            <a:ext cx="10598955" cy="1033669"/>
          </a:xfrm>
        </p:spPr>
        <p:txBody>
          <a:bodyPr>
            <a:normAutofit/>
          </a:bodyPr>
          <a:lstStyle/>
          <a:p>
            <a:pPr marL="712788" indent="-712788"/>
            <a:r>
              <a:rPr lang="fr-CA" sz="4000" b="1" dirty="0">
                <a:solidFill>
                  <a:srgbClr val="FFFFFF"/>
                </a:solidFill>
              </a:rPr>
              <a:t>La rémunération (suite)</a:t>
            </a:r>
            <a:endParaRPr lang="en-US" sz="4000" b="1" dirty="0">
              <a:solidFill>
                <a:srgbClr val="FFFFFF"/>
              </a:solidFill>
            </a:endParaRPr>
          </a:p>
        </p:txBody>
      </p:sp>
      <p:sp>
        <p:nvSpPr>
          <p:cNvPr id="5" name="Espace réservé du contenu 4">
            <a:extLst>
              <a:ext uri="{FF2B5EF4-FFF2-40B4-BE49-F238E27FC236}">
                <a16:creationId xmlns:a16="http://schemas.microsoft.com/office/drawing/2014/main" id="{0E420F9E-54C9-16DC-08E0-1561D4ADA1B0}"/>
              </a:ext>
            </a:extLst>
          </p:cNvPr>
          <p:cNvSpPr>
            <a:spLocks noGrp="1"/>
          </p:cNvSpPr>
          <p:nvPr>
            <p:ph idx="1"/>
          </p:nvPr>
        </p:nvSpPr>
        <p:spPr>
          <a:xfrm>
            <a:off x="776747" y="1622745"/>
            <a:ext cx="10490803" cy="4290742"/>
          </a:xfrm>
        </p:spPr>
        <p:txBody>
          <a:bodyPr anchor="ctr">
            <a:normAutofit/>
          </a:bodyPr>
          <a:lstStyle/>
          <a:p>
            <a:pPr marL="712788" indent="-712788" algn="just">
              <a:lnSpc>
                <a:spcPct val="100000"/>
              </a:lnSpc>
              <a:spcAft>
                <a:spcPts val="600"/>
              </a:spcAft>
              <a:buAutoNum type="arabicPeriod" startAt="21"/>
              <a:tabLst>
                <a:tab pos="2330450" algn="l"/>
              </a:tabLst>
            </a:pPr>
            <a:r>
              <a:rPr lang="fr-CA" sz="2000" b="1" dirty="0">
                <a:latin typeface="Arial" panose="020B0604020202020204" pitchFamily="34" charset="0"/>
                <a:cs typeface="Arial" panose="020B0604020202020204" pitchFamily="34" charset="0"/>
              </a:rPr>
              <a:t>BLOC 3 – 	Suppléance lorsque sous contrat</a:t>
            </a:r>
          </a:p>
          <a:p>
            <a:pPr marL="1163638" lvl="1" indent="-442913" algn="just">
              <a:lnSpc>
                <a:spcPct val="100000"/>
              </a:lnSpc>
              <a:spcAft>
                <a:spcPts val="600"/>
              </a:spcAft>
              <a:buFont typeface="Wingdings 3" panose="05040102010807070707" pitchFamily="18" charset="2"/>
              <a:buChar char="â"/>
              <a:tabLst>
                <a:tab pos="2330450" algn="l"/>
              </a:tabLst>
            </a:pPr>
            <a:r>
              <a:rPr lang="fr-CA" sz="2000" dirty="0">
                <a:latin typeface="Arial" panose="020B0604020202020204" pitchFamily="34" charset="0"/>
                <a:cs typeface="Arial" panose="020B0604020202020204" pitchFamily="34" charset="0"/>
              </a:rPr>
              <a:t>Préscolaire, primaire, secondaire, EDA, FP </a:t>
            </a:r>
          </a:p>
          <a:p>
            <a:pPr marL="982663" algn="just">
              <a:lnSpc>
                <a:spcPct val="100000"/>
              </a:lnSpc>
              <a:spcBef>
                <a:spcPts val="2400"/>
              </a:spcBef>
              <a:spcAft>
                <a:spcPts val="600"/>
              </a:spcAft>
              <a:buFont typeface="Wingdings" panose="05000000000000000000" pitchFamily="2" charset="2"/>
              <a:buChar char="§"/>
            </a:pPr>
            <a:r>
              <a:rPr lang="fr-CA" sz="2000" dirty="0">
                <a:latin typeface="Arial" panose="020B0604020202020204" pitchFamily="34" charset="0"/>
                <a:cs typeface="Arial" panose="020B0604020202020204" pitchFamily="34" charset="0"/>
              </a:rPr>
              <a:t>À temps partiel ou à temps plein</a:t>
            </a:r>
          </a:p>
          <a:p>
            <a:pPr marL="1347788" lvl="1" indent="-342900" algn="just">
              <a:lnSpc>
                <a:spcPct val="100000"/>
              </a:lnSpc>
              <a:spcAft>
                <a:spcPts val="600"/>
              </a:spcAft>
              <a:buFont typeface="Wingdings 3" panose="05040102010807070707" pitchFamily="18" charset="2"/>
              <a:buChar char="â"/>
            </a:pPr>
            <a:r>
              <a:rPr lang="fr-CA" sz="2000" dirty="0">
                <a:latin typeface="Arial" panose="020B0604020202020204" pitchFamily="34" charset="0"/>
                <a:cs typeface="Arial" panose="020B0604020202020204" pitchFamily="34" charset="0"/>
              </a:rPr>
              <a:t>Dont la tâche effective est de 100 % et qui effectue de la suppléance volontairement ou de dépannage;</a:t>
            </a:r>
          </a:p>
          <a:p>
            <a:pPr marL="982663" indent="-234950" algn="just">
              <a:lnSpc>
                <a:spcPct val="100000"/>
              </a:lnSpc>
              <a:spcBef>
                <a:spcPts val="2400"/>
              </a:spcBef>
              <a:spcAft>
                <a:spcPts val="600"/>
              </a:spcAft>
              <a:buFont typeface="Wingdings" panose="05000000000000000000" pitchFamily="2" charset="2"/>
              <a:buChar char="§"/>
            </a:pPr>
            <a:r>
              <a:rPr lang="fr-CA" sz="2000" dirty="0">
                <a:latin typeface="Arial" panose="020B0604020202020204" pitchFamily="34" charset="0"/>
                <a:cs typeface="Arial" panose="020B0604020202020204" pitchFamily="34" charset="0"/>
              </a:rPr>
              <a:t>Chaque heure de suppléance payée 1/1000 de son échelon + 33 %.</a:t>
            </a:r>
          </a:p>
        </p:txBody>
      </p:sp>
      <p:sp>
        <p:nvSpPr>
          <p:cNvPr id="4" name="Espace réservé du numéro de diapositive 3">
            <a:extLst>
              <a:ext uri="{FF2B5EF4-FFF2-40B4-BE49-F238E27FC236}">
                <a16:creationId xmlns:a16="http://schemas.microsoft.com/office/drawing/2014/main" id="{55464255-F1BB-3276-642C-82A1B77B6BA0}"/>
              </a:ext>
            </a:extLst>
          </p:cNvPr>
          <p:cNvSpPr>
            <a:spLocks noGrp="1"/>
          </p:cNvSpPr>
          <p:nvPr>
            <p:ph type="sldNum" sz="quarter" idx="12"/>
          </p:nvPr>
        </p:nvSpPr>
        <p:spPr/>
        <p:txBody>
          <a:bodyPr/>
          <a:lstStyle/>
          <a:p>
            <a:fld id="{DF35AEC5-E996-0243-BC29-190F9F3BD6DD}" type="slidenum">
              <a:rPr lang="fr-FR" smtClean="0"/>
              <a:t>25</a:t>
            </a:fld>
            <a:endParaRPr lang="fr-FR"/>
          </a:p>
        </p:txBody>
      </p:sp>
    </p:spTree>
    <p:extLst>
      <p:ext uri="{BB962C8B-B14F-4D97-AF65-F5344CB8AC3E}">
        <p14:creationId xmlns:p14="http://schemas.microsoft.com/office/powerpoint/2010/main" val="2328534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A2AA-75C5-C043-9235-A0D034E00E76}"/>
              </a:ext>
            </a:extLst>
          </p:cNvPr>
          <p:cNvSpPr>
            <a:spLocks noGrp="1"/>
          </p:cNvSpPr>
          <p:nvPr>
            <p:ph type="title"/>
          </p:nvPr>
        </p:nvSpPr>
        <p:spPr>
          <a:xfrm>
            <a:off x="717755" y="294538"/>
            <a:ext cx="10549795" cy="1033669"/>
          </a:xfrm>
        </p:spPr>
        <p:txBody>
          <a:bodyPr>
            <a:normAutofit/>
          </a:bodyPr>
          <a:lstStyle/>
          <a:p>
            <a:pPr marL="712788" indent="-712788"/>
            <a:r>
              <a:rPr lang="fr-CA" sz="4000" b="1" dirty="0">
                <a:solidFill>
                  <a:srgbClr val="FFFFFF"/>
                </a:solidFill>
              </a:rPr>
              <a:t>La rémunération (suite)</a:t>
            </a:r>
            <a:endParaRPr lang="en-US" sz="4000" b="1" dirty="0">
              <a:solidFill>
                <a:srgbClr val="FFFFFF"/>
              </a:solidFill>
            </a:endParaRPr>
          </a:p>
        </p:txBody>
      </p:sp>
      <p:sp>
        <p:nvSpPr>
          <p:cNvPr id="5" name="Espace réservé du contenu 4">
            <a:extLst>
              <a:ext uri="{FF2B5EF4-FFF2-40B4-BE49-F238E27FC236}">
                <a16:creationId xmlns:a16="http://schemas.microsoft.com/office/drawing/2014/main" id="{0E420F9E-54C9-16DC-08E0-1561D4ADA1B0}"/>
              </a:ext>
            </a:extLst>
          </p:cNvPr>
          <p:cNvSpPr>
            <a:spLocks noGrp="1"/>
          </p:cNvSpPr>
          <p:nvPr>
            <p:ph idx="1"/>
          </p:nvPr>
        </p:nvSpPr>
        <p:spPr>
          <a:xfrm>
            <a:off x="717755" y="2379346"/>
            <a:ext cx="10309049" cy="3683358"/>
          </a:xfrm>
        </p:spPr>
        <p:txBody>
          <a:bodyPr anchor="ctr">
            <a:normAutofit/>
          </a:bodyPr>
          <a:lstStyle/>
          <a:p>
            <a:pPr marL="712788" indent="-712788" algn="just">
              <a:lnSpc>
                <a:spcPct val="100000"/>
              </a:lnSpc>
              <a:spcAft>
                <a:spcPts val="600"/>
              </a:spcAft>
              <a:buNone/>
              <a:tabLst>
                <a:tab pos="2330450" algn="l"/>
              </a:tabLst>
            </a:pPr>
            <a:r>
              <a:rPr lang="fr-CA" sz="2000" b="1" dirty="0">
                <a:latin typeface="Arial" panose="020B0604020202020204" pitchFamily="34" charset="0"/>
                <a:cs typeface="Arial" panose="020B0604020202020204" pitchFamily="34" charset="0"/>
              </a:rPr>
              <a:t>21. 	BLOC 4 –	Paiement supplémentaire pour prise en charge volontaire d’un groupe en plus de sa tâche éducative à 100 %</a:t>
            </a:r>
          </a:p>
          <a:p>
            <a:pPr marL="982663" algn="just" defTabSz="982663">
              <a:lnSpc>
                <a:spcPct val="100000"/>
              </a:lnSpc>
              <a:spcBef>
                <a:spcPts val="1800"/>
              </a:spcBef>
              <a:spcAft>
                <a:spcPts val="600"/>
              </a:spcAft>
              <a:buFont typeface="Wingdings" panose="05000000000000000000" pitchFamily="2" charset="2"/>
              <a:buChar char="§"/>
            </a:pPr>
            <a:r>
              <a:rPr lang="fr-CA" sz="2000" dirty="0">
                <a:latin typeface="Arial" panose="020B0604020202020204" pitchFamily="34" charset="0"/>
                <a:cs typeface="Arial" panose="020B0604020202020204" pitchFamily="34" charset="0"/>
              </a:rPr>
              <a:t>Applicable au secondaire et principalement pour les spécialistes du préscolaire et du primaire;</a:t>
            </a:r>
          </a:p>
          <a:p>
            <a:pPr marL="982663" algn="just" defTabSz="982663">
              <a:lnSpc>
                <a:spcPct val="100000"/>
              </a:lnSpc>
              <a:spcBef>
                <a:spcPts val="2400"/>
              </a:spcBef>
              <a:spcAft>
                <a:spcPts val="600"/>
              </a:spcAft>
              <a:buFont typeface="Wingdings" panose="05000000000000000000" pitchFamily="2" charset="2"/>
              <a:buChar char="§"/>
            </a:pPr>
            <a:r>
              <a:rPr lang="fr-CA" sz="2000" dirty="0">
                <a:latin typeface="Arial" panose="020B0604020202020204" pitchFamily="34" charset="0"/>
                <a:cs typeface="Arial" panose="020B0604020202020204" pitchFamily="34" charset="0"/>
              </a:rPr>
              <a:t>Prise en charge minimale de trois mois;</a:t>
            </a:r>
          </a:p>
          <a:p>
            <a:pPr marL="982663" algn="just" defTabSz="982663">
              <a:lnSpc>
                <a:spcPct val="100000"/>
              </a:lnSpc>
              <a:spcBef>
                <a:spcPts val="2400"/>
              </a:spcBef>
              <a:spcAft>
                <a:spcPts val="600"/>
              </a:spcAft>
              <a:buFont typeface="Wingdings" panose="05000000000000000000" pitchFamily="2" charset="2"/>
              <a:buChar char="§"/>
            </a:pPr>
            <a:r>
              <a:rPr lang="fr-CA" sz="2000" dirty="0">
                <a:latin typeface="Arial" panose="020B0604020202020204" pitchFamily="34" charset="0"/>
                <a:cs typeface="Arial" panose="020B0604020202020204" pitchFamily="34" charset="0"/>
              </a:rPr>
              <a:t>Compensation : pourcentage de la tâche éducative annuelle effectuée en sus du 100 % multiplié par le traitement annuel + 33 %.</a:t>
            </a:r>
          </a:p>
        </p:txBody>
      </p:sp>
      <p:sp>
        <p:nvSpPr>
          <p:cNvPr id="4" name="Espace réservé du numéro de diapositive 3">
            <a:extLst>
              <a:ext uri="{FF2B5EF4-FFF2-40B4-BE49-F238E27FC236}">
                <a16:creationId xmlns:a16="http://schemas.microsoft.com/office/drawing/2014/main" id="{124984A2-C2A3-A7FE-DE6E-11E972965AC9}"/>
              </a:ext>
            </a:extLst>
          </p:cNvPr>
          <p:cNvSpPr>
            <a:spLocks noGrp="1"/>
          </p:cNvSpPr>
          <p:nvPr>
            <p:ph type="sldNum" sz="quarter" idx="12"/>
          </p:nvPr>
        </p:nvSpPr>
        <p:spPr/>
        <p:txBody>
          <a:bodyPr/>
          <a:lstStyle/>
          <a:p>
            <a:fld id="{DF35AEC5-E996-0243-BC29-190F9F3BD6DD}" type="slidenum">
              <a:rPr lang="fr-FR" smtClean="0"/>
              <a:t>26</a:t>
            </a:fld>
            <a:endParaRPr lang="fr-FR"/>
          </a:p>
        </p:txBody>
      </p:sp>
    </p:spTree>
    <p:extLst>
      <p:ext uri="{BB962C8B-B14F-4D97-AF65-F5344CB8AC3E}">
        <p14:creationId xmlns:p14="http://schemas.microsoft.com/office/powerpoint/2010/main" val="1176707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A2AA-75C5-C043-9235-A0D034E00E76}"/>
              </a:ext>
            </a:extLst>
          </p:cNvPr>
          <p:cNvSpPr>
            <a:spLocks noGrp="1"/>
          </p:cNvSpPr>
          <p:nvPr>
            <p:ph type="title"/>
          </p:nvPr>
        </p:nvSpPr>
        <p:spPr>
          <a:xfrm>
            <a:off x="668595" y="294538"/>
            <a:ext cx="10598955" cy="1033669"/>
          </a:xfrm>
        </p:spPr>
        <p:txBody>
          <a:bodyPr>
            <a:normAutofit/>
          </a:bodyPr>
          <a:lstStyle/>
          <a:p>
            <a:pPr marL="712788" indent="-712788"/>
            <a:r>
              <a:rPr lang="fr-CA" sz="4000" b="1" dirty="0">
                <a:solidFill>
                  <a:srgbClr val="FFFFFF"/>
                </a:solidFill>
              </a:rPr>
              <a:t>La rémunération (suite)</a:t>
            </a:r>
            <a:endParaRPr lang="en-US" sz="4000" b="1" dirty="0">
              <a:solidFill>
                <a:srgbClr val="FFFFFF"/>
              </a:solidFill>
            </a:endParaRPr>
          </a:p>
        </p:txBody>
      </p:sp>
      <p:sp>
        <p:nvSpPr>
          <p:cNvPr id="5" name="Espace réservé du contenu 4">
            <a:extLst>
              <a:ext uri="{FF2B5EF4-FFF2-40B4-BE49-F238E27FC236}">
                <a16:creationId xmlns:a16="http://schemas.microsoft.com/office/drawing/2014/main" id="{0E420F9E-54C9-16DC-08E0-1561D4ADA1B0}"/>
              </a:ext>
            </a:extLst>
          </p:cNvPr>
          <p:cNvSpPr>
            <a:spLocks noGrp="1"/>
          </p:cNvSpPr>
          <p:nvPr>
            <p:ph idx="1"/>
          </p:nvPr>
        </p:nvSpPr>
        <p:spPr>
          <a:xfrm>
            <a:off x="668594" y="2379346"/>
            <a:ext cx="10598955" cy="3683358"/>
          </a:xfrm>
        </p:spPr>
        <p:txBody>
          <a:bodyPr anchor="ctr">
            <a:normAutofit lnSpcReduction="10000"/>
          </a:bodyPr>
          <a:lstStyle/>
          <a:p>
            <a:pPr marL="712788" indent="-712788">
              <a:lnSpc>
                <a:spcPct val="100000"/>
              </a:lnSpc>
              <a:spcAft>
                <a:spcPts val="600"/>
              </a:spcAft>
              <a:buAutoNum type="arabicPeriod" startAt="21"/>
              <a:tabLst>
                <a:tab pos="2330450" algn="l"/>
              </a:tabLst>
            </a:pPr>
            <a:r>
              <a:rPr lang="fr-CA" sz="2000" b="1" dirty="0">
                <a:latin typeface="Arial" panose="020B0604020202020204" pitchFamily="34" charset="0"/>
                <a:cs typeface="Arial" panose="020B0604020202020204" pitchFamily="34" charset="0"/>
              </a:rPr>
              <a:t>BLOC 5 –	Déclencheur de contrats et de paiement à l’échelle</a:t>
            </a:r>
          </a:p>
          <a:p>
            <a:pPr marL="1081088" lvl="1" indent="-342900" algn="just">
              <a:lnSpc>
                <a:spcPct val="110000"/>
              </a:lnSpc>
              <a:spcAft>
                <a:spcPts val="600"/>
              </a:spcAft>
              <a:buFont typeface="Wingdings 3" panose="05040102010807070707" pitchFamily="18" charset="2"/>
              <a:buChar char="â"/>
              <a:tabLst>
                <a:tab pos="2330450" algn="l"/>
              </a:tabLst>
            </a:pPr>
            <a:r>
              <a:rPr lang="fr-CA" sz="2000" dirty="0">
                <a:latin typeface="Arial" panose="020B0604020202020204" pitchFamily="34" charset="0"/>
                <a:cs typeface="Arial" panose="020B0604020202020204" pitchFamily="34" charset="0"/>
              </a:rPr>
              <a:t>Préscolaire, primaire, secondaire</a:t>
            </a:r>
          </a:p>
          <a:p>
            <a:pPr marL="1071563" lvl="1" indent="-342900" algn="just">
              <a:lnSpc>
                <a:spcPct val="100000"/>
              </a:lnSpc>
              <a:spcBef>
                <a:spcPts val="2400"/>
              </a:spcBef>
              <a:spcAft>
                <a:spcPts val="600"/>
              </a:spcAft>
              <a:buFont typeface="Wingdings" panose="05000000000000000000" pitchFamily="2" charset="2"/>
              <a:buChar char="§"/>
              <a:tabLst>
                <a:tab pos="982663" algn="l"/>
              </a:tabLst>
            </a:pPr>
            <a:r>
              <a:rPr lang="fr-CA" sz="2000" dirty="0">
                <a:latin typeface="Arial" panose="020B0604020202020204" pitchFamily="34" charset="0"/>
                <a:cs typeface="Arial" panose="020B0604020202020204" pitchFamily="34" charset="0"/>
              </a:rPr>
              <a:t>Réduction de deux mois à un mois lors d’un remplacement lié à une absence prédéterminée ou non;</a:t>
            </a:r>
          </a:p>
          <a:p>
            <a:pPr marL="1071563" lvl="1" indent="-342900" algn="just">
              <a:lnSpc>
                <a:spcPct val="100000"/>
              </a:lnSpc>
              <a:spcBef>
                <a:spcPts val="2400"/>
              </a:spcBef>
              <a:spcAft>
                <a:spcPts val="600"/>
              </a:spcAft>
              <a:buFont typeface="Wingdings" panose="05000000000000000000" pitchFamily="2" charset="2"/>
              <a:buChar char="§"/>
              <a:tabLst>
                <a:tab pos="982663" algn="l"/>
              </a:tabLst>
            </a:pPr>
            <a:r>
              <a:rPr lang="fr-CA" sz="2000" dirty="0">
                <a:latin typeface="Arial" panose="020B0604020202020204" pitchFamily="34" charset="0"/>
                <a:cs typeface="Arial" panose="020B0604020202020204" pitchFamily="34" charset="0"/>
              </a:rPr>
              <a:t>Réduction de 21 à 11 jours avant le paiement à l’échelle lors d’un remplacement lié à une absence indéterminée;</a:t>
            </a:r>
          </a:p>
          <a:p>
            <a:pPr marL="1071563" lvl="1" indent="-342900" algn="just">
              <a:lnSpc>
                <a:spcPct val="100000"/>
              </a:lnSpc>
              <a:spcBef>
                <a:spcPts val="2400"/>
              </a:spcBef>
              <a:spcAft>
                <a:spcPts val="600"/>
              </a:spcAft>
              <a:buFont typeface="Wingdings" panose="05000000000000000000" pitchFamily="2" charset="2"/>
              <a:buChar char="§"/>
              <a:tabLst>
                <a:tab pos="982663" algn="l"/>
              </a:tabLst>
            </a:pPr>
            <a:r>
              <a:rPr lang="fr-CA" sz="2000" dirty="0">
                <a:latin typeface="Arial" panose="020B0604020202020204" pitchFamily="34" charset="0"/>
                <a:cs typeface="Arial" panose="020B0604020202020204" pitchFamily="34" charset="0"/>
              </a:rPr>
              <a:t>Ajout d’un principe permettant le paiement à l’échelle lorsqu’un remplacement est lié à une absence préalablement déterminée entre 11 jours et 1 mois.</a:t>
            </a:r>
          </a:p>
        </p:txBody>
      </p:sp>
      <p:sp>
        <p:nvSpPr>
          <p:cNvPr id="4" name="Espace réservé du numéro de diapositive 3">
            <a:extLst>
              <a:ext uri="{FF2B5EF4-FFF2-40B4-BE49-F238E27FC236}">
                <a16:creationId xmlns:a16="http://schemas.microsoft.com/office/drawing/2014/main" id="{EFFCBC96-7CA5-BAEC-ED49-4D973EB98B86}"/>
              </a:ext>
            </a:extLst>
          </p:cNvPr>
          <p:cNvSpPr>
            <a:spLocks noGrp="1"/>
          </p:cNvSpPr>
          <p:nvPr>
            <p:ph type="sldNum" sz="quarter" idx="12"/>
          </p:nvPr>
        </p:nvSpPr>
        <p:spPr/>
        <p:txBody>
          <a:bodyPr/>
          <a:lstStyle/>
          <a:p>
            <a:fld id="{DF35AEC5-E996-0243-BC29-190F9F3BD6DD}" type="slidenum">
              <a:rPr lang="fr-FR" smtClean="0"/>
              <a:t>27</a:t>
            </a:fld>
            <a:endParaRPr lang="fr-FR"/>
          </a:p>
        </p:txBody>
      </p:sp>
    </p:spTree>
    <p:extLst>
      <p:ext uri="{BB962C8B-B14F-4D97-AF65-F5344CB8AC3E}">
        <p14:creationId xmlns:p14="http://schemas.microsoft.com/office/powerpoint/2010/main" val="231530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A2AA-75C5-C043-9235-A0D034E00E76}"/>
              </a:ext>
            </a:extLst>
          </p:cNvPr>
          <p:cNvSpPr>
            <a:spLocks noGrp="1"/>
          </p:cNvSpPr>
          <p:nvPr>
            <p:ph type="title"/>
          </p:nvPr>
        </p:nvSpPr>
        <p:spPr>
          <a:xfrm>
            <a:off x="698091" y="294538"/>
            <a:ext cx="10569460" cy="1033669"/>
          </a:xfrm>
        </p:spPr>
        <p:txBody>
          <a:bodyPr>
            <a:normAutofit/>
          </a:bodyPr>
          <a:lstStyle/>
          <a:p>
            <a:pPr marL="712788" indent="-712788"/>
            <a:r>
              <a:rPr lang="fr-CA" sz="4000" b="1" dirty="0">
                <a:solidFill>
                  <a:srgbClr val="FFFFFF"/>
                </a:solidFill>
              </a:rPr>
              <a:t>La rémunération (suite)</a:t>
            </a:r>
            <a:endParaRPr lang="en-US" sz="4000" b="1" dirty="0">
              <a:solidFill>
                <a:srgbClr val="FFFFFF"/>
              </a:solidFill>
            </a:endParaRPr>
          </a:p>
        </p:txBody>
      </p:sp>
      <p:sp>
        <p:nvSpPr>
          <p:cNvPr id="5" name="Espace réservé du contenu 4">
            <a:extLst>
              <a:ext uri="{FF2B5EF4-FFF2-40B4-BE49-F238E27FC236}">
                <a16:creationId xmlns:a16="http://schemas.microsoft.com/office/drawing/2014/main" id="{0E420F9E-54C9-16DC-08E0-1561D4ADA1B0}"/>
              </a:ext>
            </a:extLst>
          </p:cNvPr>
          <p:cNvSpPr>
            <a:spLocks noGrp="1"/>
          </p:cNvSpPr>
          <p:nvPr>
            <p:ph idx="1"/>
          </p:nvPr>
        </p:nvSpPr>
        <p:spPr>
          <a:xfrm>
            <a:off x="698091" y="1891970"/>
            <a:ext cx="10658167" cy="3683358"/>
          </a:xfrm>
        </p:spPr>
        <p:txBody>
          <a:bodyPr anchor="ctr">
            <a:normAutofit/>
          </a:bodyPr>
          <a:lstStyle/>
          <a:p>
            <a:pPr marL="712788" indent="-712788" algn="just">
              <a:lnSpc>
                <a:spcPct val="100000"/>
              </a:lnSpc>
              <a:spcAft>
                <a:spcPts val="600"/>
              </a:spcAft>
              <a:buNone/>
              <a:tabLst>
                <a:tab pos="2330450" algn="l"/>
              </a:tabLst>
            </a:pPr>
            <a:r>
              <a:rPr lang="fr-CA" sz="2000" b="1" dirty="0">
                <a:latin typeface="Arial" panose="020B0604020202020204" pitchFamily="34" charset="0"/>
                <a:cs typeface="Arial" panose="020B0604020202020204" pitchFamily="34" charset="0"/>
              </a:rPr>
              <a:t>21.	BLOC 6 –	Ajustement des possibilités d’absence dans le cadre du Bloc 5</a:t>
            </a:r>
          </a:p>
          <a:p>
            <a:pPr marL="982663" algn="just">
              <a:lnSpc>
                <a:spcPct val="100000"/>
              </a:lnSpc>
              <a:spcBef>
                <a:spcPts val="1800"/>
              </a:spcBef>
              <a:spcAft>
                <a:spcPts val="600"/>
              </a:spcAft>
              <a:buFont typeface="Wingdings" panose="05000000000000000000" pitchFamily="2" charset="2"/>
              <a:buChar char="§"/>
            </a:pPr>
            <a:r>
              <a:rPr lang="fr-CA" sz="2000" dirty="0">
                <a:latin typeface="Arial" panose="020B0604020202020204" pitchFamily="34" charset="0"/>
                <a:cs typeface="Arial" panose="020B0604020202020204" pitchFamily="34" charset="0"/>
              </a:rPr>
              <a:t>Une absence du suppléant de deux jours (au lieu de trois) ou moins pendant l’accumulation du 1 mois n’interrompt pas cette accumulation pour le déclenchement d’un contrat à temps partiel;</a:t>
            </a:r>
          </a:p>
          <a:p>
            <a:pPr marL="982663" algn="just">
              <a:lnSpc>
                <a:spcPct val="100000"/>
              </a:lnSpc>
              <a:spcBef>
                <a:spcPts val="1800"/>
              </a:spcBef>
              <a:spcAft>
                <a:spcPts val="600"/>
              </a:spcAft>
              <a:buFont typeface="Wingdings" panose="05000000000000000000" pitchFamily="2" charset="2"/>
              <a:buChar char="§"/>
            </a:pPr>
            <a:r>
              <a:rPr lang="fr-CA" sz="2000" dirty="0">
                <a:latin typeface="Arial" panose="020B0604020202020204" pitchFamily="34" charset="0"/>
                <a:cs typeface="Arial" panose="020B0604020202020204" pitchFamily="34" charset="0"/>
              </a:rPr>
              <a:t>Une seule journée d’absence du suppléant (au lieu d’un maximum de trois) pendant l’accumulation des 10 jours pour le paiement à l’échelle n’interrompt pas cette accumulation.</a:t>
            </a:r>
          </a:p>
        </p:txBody>
      </p:sp>
      <p:sp>
        <p:nvSpPr>
          <p:cNvPr id="4" name="Espace réservé du numéro de diapositive 3">
            <a:extLst>
              <a:ext uri="{FF2B5EF4-FFF2-40B4-BE49-F238E27FC236}">
                <a16:creationId xmlns:a16="http://schemas.microsoft.com/office/drawing/2014/main" id="{C9FD5832-EC82-60D4-27E6-19BB4A941E1B}"/>
              </a:ext>
            </a:extLst>
          </p:cNvPr>
          <p:cNvSpPr>
            <a:spLocks noGrp="1"/>
          </p:cNvSpPr>
          <p:nvPr>
            <p:ph type="sldNum" sz="quarter" idx="12"/>
          </p:nvPr>
        </p:nvSpPr>
        <p:spPr/>
        <p:txBody>
          <a:bodyPr/>
          <a:lstStyle/>
          <a:p>
            <a:fld id="{DF35AEC5-E996-0243-BC29-190F9F3BD6DD}" type="slidenum">
              <a:rPr lang="fr-FR" smtClean="0"/>
              <a:t>28</a:t>
            </a:fld>
            <a:endParaRPr lang="fr-FR"/>
          </a:p>
        </p:txBody>
      </p:sp>
    </p:spTree>
    <p:extLst>
      <p:ext uri="{BB962C8B-B14F-4D97-AF65-F5344CB8AC3E}">
        <p14:creationId xmlns:p14="http://schemas.microsoft.com/office/powerpoint/2010/main" val="2540862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A2AA-75C5-C043-9235-A0D034E00E76}"/>
              </a:ext>
            </a:extLst>
          </p:cNvPr>
          <p:cNvSpPr>
            <a:spLocks noGrp="1"/>
          </p:cNvSpPr>
          <p:nvPr>
            <p:ph type="title"/>
          </p:nvPr>
        </p:nvSpPr>
        <p:spPr>
          <a:xfrm>
            <a:off x="698091" y="294538"/>
            <a:ext cx="10569460" cy="1033669"/>
          </a:xfrm>
        </p:spPr>
        <p:txBody>
          <a:bodyPr>
            <a:normAutofit/>
          </a:bodyPr>
          <a:lstStyle/>
          <a:p>
            <a:pPr marL="712788" indent="-712788"/>
            <a:r>
              <a:rPr lang="fr-CA" sz="4000" b="1" dirty="0">
                <a:solidFill>
                  <a:srgbClr val="FFFFFF"/>
                </a:solidFill>
              </a:rPr>
              <a:t>La rémunération (suite)</a:t>
            </a:r>
            <a:endParaRPr lang="en-US" sz="4000" b="1" dirty="0">
              <a:solidFill>
                <a:srgbClr val="FFFFFF"/>
              </a:solidFill>
            </a:endParaRPr>
          </a:p>
        </p:txBody>
      </p:sp>
      <p:sp>
        <p:nvSpPr>
          <p:cNvPr id="5" name="Espace réservé du contenu 4">
            <a:extLst>
              <a:ext uri="{FF2B5EF4-FFF2-40B4-BE49-F238E27FC236}">
                <a16:creationId xmlns:a16="http://schemas.microsoft.com/office/drawing/2014/main" id="{0E420F9E-54C9-16DC-08E0-1561D4ADA1B0}"/>
              </a:ext>
            </a:extLst>
          </p:cNvPr>
          <p:cNvSpPr>
            <a:spLocks noGrp="1"/>
          </p:cNvSpPr>
          <p:nvPr>
            <p:ph idx="1"/>
          </p:nvPr>
        </p:nvSpPr>
        <p:spPr>
          <a:xfrm>
            <a:off x="698092" y="1891970"/>
            <a:ext cx="10439254" cy="3683358"/>
          </a:xfrm>
        </p:spPr>
        <p:txBody>
          <a:bodyPr anchor="ctr">
            <a:normAutofit/>
          </a:bodyPr>
          <a:lstStyle/>
          <a:p>
            <a:pPr marL="712788" indent="-712788" algn="just">
              <a:lnSpc>
                <a:spcPct val="100000"/>
              </a:lnSpc>
              <a:spcAft>
                <a:spcPts val="600"/>
              </a:spcAft>
              <a:buAutoNum type="arabicPeriod" startAt="21"/>
              <a:tabLst>
                <a:tab pos="2330450" algn="l"/>
              </a:tabLst>
            </a:pPr>
            <a:r>
              <a:rPr lang="fr-CA" sz="2000" b="1" dirty="0">
                <a:latin typeface="Arial" panose="020B0604020202020204" pitchFamily="34" charset="0"/>
                <a:cs typeface="Arial" panose="020B0604020202020204" pitchFamily="34" charset="0"/>
              </a:rPr>
              <a:t>BLOC 7 –	Compensation pour autres tâches éducatives</a:t>
            </a:r>
          </a:p>
          <a:p>
            <a:pPr marL="1081088" lvl="1" indent="-342900" algn="just">
              <a:lnSpc>
                <a:spcPct val="100000"/>
              </a:lnSpc>
              <a:spcAft>
                <a:spcPts val="600"/>
              </a:spcAft>
              <a:buFont typeface="Wingdings 3" panose="05040102010807070707" pitchFamily="18" charset="2"/>
              <a:buChar char="â"/>
              <a:tabLst>
                <a:tab pos="2330450" algn="l"/>
              </a:tabLst>
            </a:pPr>
            <a:r>
              <a:rPr lang="fr-CA" sz="2000" dirty="0">
                <a:latin typeface="Arial" panose="020B0604020202020204" pitchFamily="34" charset="0"/>
                <a:cs typeface="Arial" panose="020B0604020202020204" pitchFamily="34" charset="0"/>
              </a:rPr>
              <a:t>Préscolaire, primaire, secondaire, EDA, FP</a:t>
            </a:r>
          </a:p>
          <a:p>
            <a:pPr marL="982663" algn="just">
              <a:lnSpc>
                <a:spcPct val="100000"/>
              </a:lnSpc>
              <a:spcBef>
                <a:spcPts val="2400"/>
              </a:spcBef>
              <a:spcAft>
                <a:spcPts val="600"/>
              </a:spcAft>
              <a:buFont typeface="Wingdings" panose="05000000000000000000" pitchFamily="2" charset="2"/>
              <a:buChar char="§"/>
            </a:pPr>
            <a:r>
              <a:rPr lang="fr-CA" sz="2000" dirty="0">
                <a:latin typeface="Arial" panose="020B0604020202020204" pitchFamily="34" charset="0"/>
                <a:cs typeface="Arial" panose="020B0604020202020204" pitchFamily="34" charset="0"/>
              </a:rPr>
              <a:t>Paiement à 1/1000 de l’échelon des minutes ou des heures qui dépassent la tâche éducative pour celles et ceux ayant une tâche effective de moins de 100 %;</a:t>
            </a:r>
          </a:p>
          <a:p>
            <a:pPr marL="982663" algn="just">
              <a:lnSpc>
                <a:spcPct val="100000"/>
              </a:lnSpc>
              <a:spcBef>
                <a:spcPts val="2400"/>
              </a:spcBef>
              <a:spcAft>
                <a:spcPts val="600"/>
              </a:spcAft>
              <a:buFont typeface="Wingdings" panose="05000000000000000000" pitchFamily="2" charset="2"/>
              <a:buChar char="§"/>
            </a:pPr>
            <a:r>
              <a:rPr lang="fr-CA" sz="2000" dirty="0">
                <a:latin typeface="Arial" panose="020B0604020202020204" pitchFamily="34" charset="0"/>
                <a:cs typeface="Arial" panose="020B0604020202020204" pitchFamily="34" charset="0"/>
              </a:rPr>
              <a:t>Paiement à 1/1000 de l’échelon + 33 % des minutes ou des heures qui dépassent la tâche éducative pour celles et ceux ayant une tâche effective de 100 %.</a:t>
            </a:r>
          </a:p>
        </p:txBody>
      </p:sp>
      <p:sp>
        <p:nvSpPr>
          <p:cNvPr id="4" name="Espace réservé du numéro de diapositive 3">
            <a:extLst>
              <a:ext uri="{FF2B5EF4-FFF2-40B4-BE49-F238E27FC236}">
                <a16:creationId xmlns:a16="http://schemas.microsoft.com/office/drawing/2014/main" id="{DDC6353C-4A43-CC21-2DC6-82445B044EBD}"/>
              </a:ext>
            </a:extLst>
          </p:cNvPr>
          <p:cNvSpPr>
            <a:spLocks noGrp="1"/>
          </p:cNvSpPr>
          <p:nvPr>
            <p:ph type="sldNum" sz="quarter" idx="12"/>
          </p:nvPr>
        </p:nvSpPr>
        <p:spPr/>
        <p:txBody>
          <a:bodyPr/>
          <a:lstStyle/>
          <a:p>
            <a:fld id="{DF35AEC5-E996-0243-BC29-190F9F3BD6DD}" type="slidenum">
              <a:rPr lang="fr-FR" smtClean="0"/>
              <a:t>29</a:t>
            </a:fld>
            <a:endParaRPr lang="fr-FR"/>
          </a:p>
        </p:txBody>
      </p:sp>
    </p:spTree>
    <p:extLst>
      <p:ext uri="{BB962C8B-B14F-4D97-AF65-F5344CB8AC3E}">
        <p14:creationId xmlns:p14="http://schemas.microsoft.com/office/powerpoint/2010/main" val="3636481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1997C-0257-536B-DEFF-B4E72F36260B}"/>
              </a:ext>
            </a:extLst>
          </p:cNvPr>
          <p:cNvSpPr>
            <a:spLocks noGrp="1"/>
          </p:cNvSpPr>
          <p:nvPr>
            <p:ph type="title"/>
            <p:custDataLst>
              <p:tags r:id="rId1"/>
            </p:custDataLst>
          </p:nvPr>
        </p:nvSpPr>
        <p:spPr>
          <a:xfrm>
            <a:off x="466722" y="586855"/>
            <a:ext cx="3201366" cy="3387497"/>
          </a:xfrm>
        </p:spPr>
        <p:txBody>
          <a:bodyPr anchor="b">
            <a:normAutofit/>
          </a:bodyPr>
          <a:lstStyle/>
          <a:p>
            <a:r>
              <a:rPr lang="fr-CA" sz="4000" dirty="0">
                <a:solidFill>
                  <a:srgbClr val="FFFFFF"/>
                </a:solidFill>
              </a:rPr>
              <a:t>Une négociation qui dure depuis un an</a:t>
            </a:r>
            <a:endParaRPr lang="en-US" sz="4000" dirty="0">
              <a:solidFill>
                <a:srgbClr val="FFFFFF"/>
              </a:solidFill>
            </a:endParaRPr>
          </a:p>
        </p:txBody>
      </p:sp>
      <p:sp>
        <p:nvSpPr>
          <p:cNvPr id="3" name="Subtitle 2">
            <a:extLst>
              <a:ext uri="{FF2B5EF4-FFF2-40B4-BE49-F238E27FC236}">
                <a16:creationId xmlns:a16="http://schemas.microsoft.com/office/drawing/2014/main" id="{51AFD5B3-BD0B-E960-74F8-425913E2CBCF}"/>
              </a:ext>
            </a:extLst>
          </p:cNvPr>
          <p:cNvSpPr>
            <a:spLocks noGrp="1"/>
          </p:cNvSpPr>
          <p:nvPr>
            <p:ph idx="1"/>
            <p:custDataLst>
              <p:tags r:id="rId2"/>
            </p:custDataLst>
          </p:nvPr>
        </p:nvSpPr>
        <p:spPr>
          <a:xfrm>
            <a:off x="4367695" y="649480"/>
            <a:ext cx="6997912" cy="5546047"/>
          </a:xfrm>
        </p:spPr>
        <p:txBody>
          <a:bodyPr vert="horz" lIns="91440" tIns="45720" rIns="91440" bIns="45720" rtlCol="0" anchor="ctr">
            <a:normAutofit/>
          </a:bodyPr>
          <a:lstStyle/>
          <a:p>
            <a:pPr marL="0" indent="0">
              <a:spcBef>
                <a:spcPts val="1800"/>
              </a:spcBef>
              <a:spcAft>
                <a:spcPts val="800"/>
              </a:spcAft>
              <a:buNone/>
            </a:pPr>
            <a:r>
              <a:rPr lang="fr-CA" sz="2000" b="1" kern="100" dirty="0">
                <a:effectLst/>
                <a:latin typeface="Arial" panose="020B0604020202020204" pitchFamily="34" charset="0"/>
                <a:ea typeface="Calibri" panose="020F0502020204030204" pitchFamily="34" charset="0"/>
                <a:cs typeface="Arial" panose="020B0604020202020204" pitchFamily="34" charset="0"/>
              </a:rPr>
              <a:t>Grandes étapes du déroulement de la négociation</a:t>
            </a:r>
            <a:endParaRPr lang="fr-CA" sz="2000" kern="100" dirty="0">
              <a:effectLst/>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
            </a:pPr>
            <a:r>
              <a:rPr lang="en-US" sz="2200" dirty="0"/>
              <a:t>31 </a:t>
            </a:r>
            <a:r>
              <a:rPr lang="fr-CA" sz="2200" dirty="0"/>
              <a:t>octobre 2022 : dépôt syndical sectoriel</a:t>
            </a:r>
          </a:p>
          <a:p>
            <a:pPr algn="just">
              <a:buFont typeface="Wingdings" panose="05000000000000000000" pitchFamily="2" charset="2"/>
              <a:buChar char="§"/>
            </a:pPr>
            <a:r>
              <a:rPr lang="fr-CA" sz="2200" dirty="0"/>
              <a:t>15 décembre 2022</a:t>
            </a:r>
            <a:r>
              <a:rPr lang="fr-CA" sz="2200" dirty="0">
                <a:latin typeface="Arial" panose="020B0604020202020204" pitchFamily="34" charset="0"/>
                <a:cs typeface="Arial" panose="020B0604020202020204" pitchFamily="34" charset="0"/>
              </a:rPr>
              <a:t> </a:t>
            </a:r>
            <a:r>
              <a:rPr lang="fr-CA" sz="2200" dirty="0"/>
              <a:t>: dépôt patronal sectoriel</a:t>
            </a:r>
          </a:p>
          <a:p>
            <a:pPr algn="just">
              <a:buFont typeface="Wingdings" panose="05000000000000000000" pitchFamily="2" charset="2"/>
              <a:buChar char="§"/>
            </a:pPr>
            <a:r>
              <a:rPr lang="fr-CA" sz="2200" dirty="0"/>
              <a:t>15 décembre 2022</a:t>
            </a:r>
            <a:r>
              <a:rPr lang="fr-CA" sz="2200" dirty="0">
                <a:latin typeface="Arial" panose="020B0604020202020204" pitchFamily="34" charset="0"/>
                <a:cs typeface="Arial" panose="020B0604020202020204" pitchFamily="34" charset="0"/>
              </a:rPr>
              <a:t> </a:t>
            </a:r>
            <a:r>
              <a:rPr lang="fr-CA" sz="2200" dirty="0"/>
              <a:t>: dépôt patronal intersectoriel et dépôt intersectoriel contenant un forum « équipe-classe »</a:t>
            </a:r>
          </a:p>
          <a:p>
            <a:pPr algn="just">
              <a:buFont typeface="Wingdings" panose="05000000000000000000" pitchFamily="2" charset="2"/>
              <a:buChar char="§"/>
            </a:pPr>
            <a:r>
              <a:rPr lang="fr-CA" sz="2200" dirty="0"/>
              <a:t>20 janvier 2023</a:t>
            </a:r>
            <a:r>
              <a:rPr lang="fr-CA" sz="2200" dirty="0">
                <a:latin typeface="Arial" panose="020B0604020202020204" pitchFamily="34" charset="0"/>
                <a:cs typeface="Arial" panose="020B0604020202020204" pitchFamily="34" charset="0"/>
              </a:rPr>
              <a:t> </a:t>
            </a:r>
            <a:r>
              <a:rPr lang="fr-CA" sz="2200" dirty="0"/>
              <a:t>: début de la négo</a:t>
            </a:r>
          </a:p>
          <a:p>
            <a:pPr algn="just">
              <a:buFont typeface="Wingdings" panose="05000000000000000000" pitchFamily="2" charset="2"/>
              <a:buChar char="§"/>
            </a:pPr>
            <a:r>
              <a:rPr lang="fr-CA" sz="2200" dirty="0"/>
              <a:t>29 mars 2023</a:t>
            </a:r>
            <a:r>
              <a:rPr lang="fr-CA" sz="2200" dirty="0">
                <a:latin typeface="Arial" panose="020B0604020202020204" pitchFamily="34" charset="0"/>
                <a:cs typeface="Arial" panose="020B0604020202020204" pitchFamily="34" charset="0"/>
              </a:rPr>
              <a:t> </a:t>
            </a:r>
            <a:r>
              <a:rPr lang="fr-CA" sz="2200" dirty="0"/>
              <a:t>: dépôt syndical complémentaire</a:t>
            </a:r>
            <a:r>
              <a:rPr lang="fr-CA" sz="2200" dirty="0">
                <a:latin typeface="Arial" panose="020B0604020202020204" pitchFamily="34" charset="0"/>
                <a:cs typeface="Arial" panose="020B0604020202020204" pitchFamily="34" charset="0"/>
              </a:rPr>
              <a:t> </a:t>
            </a:r>
            <a:r>
              <a:rPr lang="fr-CA" sz="2200" dirty="0"/>
              <a:t>portant sur la composition de la classe</a:t>
            </a:r>
          </a:p>
          <a:p>
            <a:pPr algn="just">
              <a:buFont typeface="Wingdings" panose="05000000000000000000" pitchFamily="2" charset="2"/>
              <a:buChar char="§"/>
            </a:pPr>
            <a:r>
              <a:rPr lang="fr-CA" sz="2200" dirty="0"/>
              <a:t>5 avril 2023</a:t>
            </a:r>
            <a:r>
              <a:rPr lang="fr-CA" sz="2200" dirty="0">
                <a:latin typeface="Arial" panose="020B0604020202020204" pitchFamily="34" charset="0"/>
                <a:cs typeface="Arial" panose="020B0604020202020204" pitchFamily="34" charset="0"/>
              </a:rPr>
              <a:t> </a:t>
            </a:r>
            <a:r>
              <a:rPr lang="fr-CA" sz="2200" dirty="0"/>
              <a:t>: dépôt patronal d’offres « bonifiées »</a:t>
            </a:r>
          </a:p>
          <a:p>
            <a:pPr algn="just">
              <a:buFont typeface="Wingdings" panose="05000000000000000000" pitchFamily="2" charset="2"/>
              <a:buChar char="§"/>
            </a:pPr>
            <a:r>
              <a:rPr lang="fr-CA" sz="2200" dirty="0"/>
              <a:t>18 mai 2023</a:t>
            </a:r>
            <a:r>
              <a:rPr lang="fr-CA" sz="2200" dirty="0">
                <a:latin typeface="Arial" panose="020B0604020202020204" pitchFamily="34" charset="0"/>
                <a:cs typeface="Arial" panose="020B0604020202020204" pitchFamily="34" charset="0"/>
              </a:rPr>
              <a:t> </a:t>
            </a:r>
            <a:r>
              <a:rPr lang="fr-CA" sz="2200" dirty="0"/>
              <a:t>: la FSE-CSQ demande </a:t>
            </a:r>
            <a:r>
              <a:rPr lang="en-US" sz="2200" dirty="0"/>
              <a:t>la </a:t>
            </a:r>
            <a:r>
              <a:rPr lang="en-US" sz="2200" dirty="0" err="1"/>
              <a:t>médiation</a:t>
            </a:r>
            <a:endParaRPr lang="en-US" sz="2200" dirty="0"/>
          </a:p>
        </p:txBody>
      </p:sp>
      <p:sp>
        <p:nvSpPr>
          <p:cNvPr id="8" name="Slide Number Placeholder 1">
            <a:extLst>
              <a:ext uri="{FF2B5EF4-FFF2-40B4-BE49-F238E27FC236}">
                <a16:creationId xmlns:a16="http://schemas.microsoft.com/office/drawing/2014/main" id="{4863EAF3-A255-6758-D921-EE4D79A680B5}"/>
              </a:ext>
            </a:extLst>
          </p:cNvPr>
          <p:cNvSpPr>
            <a:spLocks noGrp="1"/>
          </p:cNvSpPr>
          <p:nvPr>
            <p:ph type="sldNum" sz="quarter" idx="12"/>
            <p:custDataLst>
              <p:tags r:id="rId3"/>
            </p:custDataLst>
          </p:nvPr>
        </p:nvSpPr>
        <p:spPr>
          <a:xfrm>
            <a:off x="11704320" y="6455664"/>
            <a:ext cx="448056"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CB4B3EF7-0E3E-C746-BEA3-A898439CAD76}" type="slidenum">
              <a:rPr kumimoji="0" lang="fr-FR" sz="1100" b="1" i="0" u="none" strike="noStrike" kern="1200" cap="none" spc="0" normalizeH="0" baseline="0" noProof="0">
                <a:ln>
                  <a:noFill/>
                </a:ln>
                <a:solidFill>
                  <a:schemeClr val="tx1">
                    <a:lumMod val="50000"/>
                    <a:lumOff val="50000"/>
                  </a:schemeClr>
                </a:solidFill>
                <a:effectLst/>
                <a:uLnTx/>
                <a:uFillTx/>
                <a:latin typeface="Epilogue ExtraBold" pitchFamily="2" charset="77"/>
                <a:ea typeface="+mn-ea"/>
                <a:cs typeface="+mn-cs"/>
              </a:rPr>
              <a:pPr marL="0" marR="0" lvl="0" indent="0" defTabSz="914400" rtl="0" eaLnBrk="1" fontAlgn="auto" latinLnBrk="0" hangingPunct="1">
                <a:spcBef>
                  <a:spcPts val="0"/>
                </a:spcBef>
                <a:spcAft>
                  <a:spcPts val="600"/>
                </a:spcAft>
                <a:buClrTx/>
                <a:buSzTx/>
                <a:buFontTx/>
                <a:buNone/>
                <a:tabLst/>
                <a:defRPr/>
              </a:pPr>
              <a:t>3</a:t>
            </a:fld>
            <a:endParaRPr kumimoji="0" lang="fr-FR" sz="1100" b="1" i="0" u="none" strike="noStrike" kern="1200" cap="none" spc="0" normalizeH="0" baseline="0" noProof="0" dirty="0">
              <a:ln>
                <a:noFill/>
              </a:ln>
              <a:solidFill>
                <a:schemeClr val="tx1">
                  <a:lumMod val="50000"/>
                  <a:lumOff val="50000"/>
                </a:schemeClr>
              </a:solidFill>
              <a:effectLst/>
              <a:uLnTx/>
              <a:uFillTx/>
              <a:latin typeface="Epilogue ExtraBold" pitchFamily="2" charset="77"/>
              <a:ea typeface="+mn-ea"/>
              <a:cs typeface="+mn-cs"/>
            </a:endParaRPr>
          </a:p>
        </p:txBody>
      </p:sp>
    </p:spTree>
    <p:extLst>
      <p:ext uri="{BB962C8B-B14F-4D97-AF65-F5344CB8AC3E}">
        <p14:creationId xmlns:p14="http://schemas.microsoft.com/office/powerpoint/2010/main" val="3102980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A2AA-75C5-C043-9235-A0D034E00E76}"/>
              </a:ext>
            </a:extLst>
          </p:cNvPr>
          <p:cNvSpPr>
            <a:spLocks noGrp="1"/>
          </p:cNvSpPr>
          <p:nvPr>
            <p:ph type="title"/>
          </p:nvPr>
        </p:nvSpPr>
        <p:spPr>
          <a:xfrm>
            <a:off x="698091" y="294538"/>
            <a:ext cx="10569460" cy="1033669"/>
          </a:xfrm>
        </p:spPr>
        <p:txBody>
          <a:bodyPr>
            <a:normAutofit/>
          </a:bodyPr>
          <a:lstStyle/>
          <a:p>
            <a:pPr marL="712788" indent="-712788"/>
            <a:r>
              <a:rPr lang="fr-CA" sz="4000" b="1" dirty="0">
                <a:solidFill>
                  <a:srgbClr val="FFFFFF"/>
                </a:solidFill>
              </a:rPr>
              <a:t>La rémunération (suite)</a:t>
            </a:r>
            <a:endParaRPr lang="en-US" sz="4000" b="1" dirty="0">
              <a:solidFill>
                <a:srgbClr val="FFFFFF"/>
              </a:solidFill>
            </a:endParaRPr>
          </a:p>
        </p:txBody>
      </p:sp>
      <p:sp>
        <p:nvSpPr>
          <p:cNvPr id="5" name="Espace réservé du contenu 4">
            <a:extLst>
              <a:ext uri="{FF2B5EF4-FFF2-40B4-BE49-F238E27FC236}">
                <a16:creationId xmlns:a16="http://schemas.microsoft.com/office/drawing/2014/main" id="{0E420F9E-54C9-16DC-08E0-1561D4ADA1B0}"/>
              </a:ext>
            </a:extLst>
          </p:cNvPr>
          <p:cNvSpPr>
            <a:spLocks noGrp="1"/>
          </p:cNvSpPr>
          <p:nvPr>
            <p:ph idx="1"/>
          </p:nvPr>
        </p:nvSpPr>
        <p:spPr>
          <a:xfrm>
            <a:off x="698091" y="2025445"/>
            <a:ext cx="10318882" cy="3740136"/>
          </a:xfrm>
        </p:spPr>
        <p:txBody>
          <a:bodyPr anchor="ctr">
            <a:normAutofit/>
          </a:bodyPr>
          <a:lstStyle/>
          <a:p>
            <a:pPr marL="712788" indent="-712788" algn="just">
              <a:buAutoNum type="arabicPeriod" startAt="21"/>
              <a:tabLst>
                <a:tab pos="2330450" algn="l"/>
              </a:tabLst>
            </a:pPr>
            <a:r>
              <a:rPr lang="fr-CA" sz="2000" b="1" dirty="0">
                <a:latin typeface="Arial" panose="020B0604020202020204" pitchFamily="34" charset="0"/>
                <a:cs typeface="Arial" panose="020B0604020202020204" pitchFamily="34" charset="0"/>
              </a:rPr>
              <a:t>BLOC 8 –	Paiement pour d’autres tâches professionnelles en dehors de la semaine de travail ou de l’année de travail</a:t>
            </a:r>
          </a:p>
          <a:p>
            <a:pPr marL="1081088" lvl="2" indent="-342900" algn="just">
              <a:buFont typeface="Wingdings 3" panose="05040102010807070707" pitchFamily="18" charset="2"/>
              <a:buChar char="â"/>
              <a:tabLst>
                <a:tab pos="2330450" algn="l"/>
              </a:tabLst>
            </a:pPr>
            <a:r>
              <a:rPr lang="fr-CA" dirty="0">
                <a:latin typeface="Arial" panose="020B0604020202020204" pitchFamily="34" charset="0"/>
                <a:cs typeface="Arial" panose="020B0604020202020204" pitchFamily="34" charset="0"/>
              </a:rPr>
              <a:t>Préscolaire, primaire, secondaire</a:t>
            </a:r>
          </a:p>
          <a:p>
            <a:pPr marL="1071563" lvl="1" indent="-342900" algn="just">
              <a:spcBef>
                <a:spcPts val="2400"/>
              </a:spcBef>
              <a:buFont typeface="Wingdings" panose="05000000000000000000" pitchFamily="2" charset="2"/>
              <a:buChar char="§"/>
            </a:pPr>
            <a:r>
              <a:rPr lang="fr-CA" sz="2000" dirty="0">
                <a:latin typeface="Arial" panose="020B0604020202020204" pitchFamily="34" charset="0"/>
                <a:cs typeface="Arial" panose="020B0604020202020204" pitchFamily="34" charset="0"/>
              </a:rPr>
              <a:t>Sur une base volontaire</a:t>
            </a:r>
          </a:p>
          <a:p>
            <a:pPr marL="1435100" lvl="2" indent="-342900" algn="just">
              <a:buFont typeface="Wingdings 3" panose="05040102010807070707" pitchFamily="18" charset="2"/>
              <a:buChar char="â"/>
            </a:pPr>
            <a:r>
              <a:rPr lang="fr-CA" dirty="0">
                <a:latin typeface="Arial" panose="020B0604020202020204" pitchFamily="34" charset="0"/>
                <a:cs typeface="Arial" panose="020B0604020202020204" pitchFamily="34" charset="0"/>
              </a:rPr>
              <a:t>Préalablement autorisées ou;</a:t>
            </a:r>
          </a:p>
          <a:p>
            <a:pPr marL="1435100" lvl="2" indent="-342900" algn="just">
              <a:buFont typeface="Wingdings 3" panose="05040102010807070707" pitchFamily="18" charset="2"/>
              <a:buChar char="â"/>
            </a:pPr>
            <a:r>
              <a:rPr lang="fr-CA" dirty="0">
                <a:latin typeface="Arial" panose="020B0604020202020204" pitchFamily="34" charset="0"/>
                <a:cs typeface="Arial" panose="020B0604020202020204" pitchFamily="34" charset="0"/>
              </a:rPr>
              <a:t>Expressément confiées par la direction; </a:t>
            </a:r>
          </a:p>
          <a:p>
            <a:pPr marL="1071563" indent="-344488" algn="just">
              <a:spcBef>
                <a:spcPts val="2400"/>
              </a:spcBef>
              <a:buFont typeface="Wingdings" panose="05000000000000000000" pitchFamily="2" charset="2"/>
              <a:buChar char="§"/>
            </a:pPr>
            <a:r>
              <a:rPr lang="fr-CA" sz="2000" dirty="0">
                <a:latin typeface="Arial" panose="020B0604020202020204" pitchFamily="34" charset="0"/>
                <a:cs typeface="Arial" panose="020B0604020202020204" pitchFamily="34" charset="0"/>
              </a:rPr>
              <a:t>Voir tableau à la diapositive suivante.</a:t>
            </a:r>
          </a:p>
        </p:txBody>
      </p:sp>
      <p:sp>
        <p:nvSpPr>
          <p:cNvPr id="4" name="Espace réservé du numéro de diapositive 3">
            <a:extLst>
              <a:ext uri="{FF2B5EF4-FFF2-40B4-BE49-F238E27FC236}">
                <a16:creationId xmlns:a16="http://schemas.microsoft.com/office/drawing/2014/main" id="{B755B1A7-A9E7-AEF7-94F9-63A2FA1B2C98}"/>
              </a:ext>
            </a:extLst>
          </p:cNvPr>
          <p:cNvSpPr>
            <a:spLocks noGrp="1"/>
          </p:cNvSpPr>
          <p:nvPr>
            <p:ph type="sldNum" sz="quarter" idx="12"/>
          </p:nvPr>
        </p:nvSpPr>
        <p:spPr/>
        <p:txBody>
          <a:bodyPr/>
          <a:lstStyle/>
          <a:p>
            <a:fld id="{DF35AEC5-E996-0243-BC29-190F9F3BD6DD}" type="slidenum">
              <a:rPr lang="fr-FR" smtClean="0"/>
              <a:t>30</a:t>
            </a:fld>
            <a:endParaRPr lang="fr-FR"/>
          </a:p>
        </p:txBody>
      </p:sp>
    </p:spTree>
    <p:extLst>
      <p:ext uri="{BB962C8B-B14F-4D97-AF65-F5344CB8AC3E}">
        <p14:creationId xmlns:p14="http://schemas.microsoft.com/office/powerpoint/2010/main" val="585636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33">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50" name="Freeform: Shape 35">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Espace réservé du contenu 3">
            <a:extLst>
              <a:ext uri="{FF2B5EF4-FFF2-40B4-BE49-F238E27FC236}">
                <a16:creationId xmlns:a16="http://schemas.microsoft.com/office/drawing/2014/main" id="{1C164F67-6324-D3A5-8B53-9806DB9630AB}"/>
              </a:ext>
            </a:extLst>
          </p:cNvPr>
          <p:cNvGraphicFramePr>
            <a:graphicFrameLocks noGrp="1"/>
          </p:cNvGraphicFramePr>
          <p:nvPr>
            <p:ph idx="1"/>
            <p:extLst>
              <p:ext uri="{D42A27DB-BD31-4B8C-83A1-F6EECF244321}">
                <p14:modId xmlns:p14="http://schemas.microsoft.com/office/powerpoint/2010/main" val="134007375"/>
              </p:ext>
            </p:extLst>
          </p:nvPr>
        </p:nvGraphicFramePr>
        <p:xfrm>
          <a:off x="702184" y="249369"/>
          <a:ext cx="11124446" cy="6359262"/>
        </p:xfrm>
        <a:graphic>
          <a:graphicData uri="http://schemas.openxmlformats.org/drawingml/2006/table">
            <a:tbl>
              <a:tblPr firstRow="1" firstCol="1" bandRow="1">
                <a:tableStyleId>{68D230F3-CF80-4859-8CE7-A43EE81993B5}</a:tableStyleId>
              </a:tblPr>
              <a:tblGrid>
                <a:gridCol w="2187304">
                  <a:extLst>
                    <a:ext uri="{9D8B030D-6E8A-4147-A177-3AD203B41FA5}">
                      <a16:colId xmlns:a16="http://schemas.microsoft.com/office/drawing/2014/main" val="1111785785"/>
                    </a:ext>
                  </a:extLst>
                </a:gridCol>
                <a:gridCol w="4601934">
                  <a:extLst>
                    <a:ext uri="{9D8B030D-6E8A-4147-A177-3AD203B41FA5}">
                      <a16:colId xmlns:a16="http://schemas.microsoft.com/office/drawing/2014/main" val="3047606486"/>
                    </a:ext>
                  </a:extLst>
                </a:gridCol>
                <a:gridCol w="4335208">
                  <a:extLst>
                    <a:ext uri="{9D8B030D-6E8A-4147-A177-3AD203B41FA5}">
                      <a16:colId xmlns:a16="http://schemas.microsoft.com/office/drawing/2014/main" val="1331632100"/>
                    </a:ext>
                  </a:extLst>
                </a:gridCol>
              </a:tblGrid>
              <a:tr h="356627">
                <a:tc gridSpan="3">
                  <a:txBody>
                    <a:bodyPr/>
                    <a:lstStyle/>
                    <a:p>
                      <a:pPr algn="ctr">
                        <a:lnSpc>
                          <a:spcPct val="100000"/>
                        </a:lnSpc>
                        <a:spcAft>
                          <a:spcPts val="0"/>
                        </a:spcAft>
                      </a:pPr>
                      <a:r>
                        <a:rPr lang="fr-CA" sz="1400" dirty="0">
                          <a:solidFill>
                            <a:schemeClr val="bg1"/>
                          </a:solidFill>
                          <a:latin typeface="Arial" panose="020B0604020202020204" pitchFamily="34" charset="0"/>
                          <a:cs typeface="Arial" panose="020B0604020202020204" pitchFamily="34" charset="0"/>
                        </a:rPr>
                        <a:t>Taux à la 141</a:t>
                      </a:r>
                      <a:r>
                        <a:rPr lang="fr-CA" sz="1400" baseline="30000" dirty="0">
                          <a:solidFill>
                            <a:schemeClr val="bg1"/>
                          </a:solidFill>
                          <a:latin typeface="Arial" panose="020B0604020202020204" pitchFamily="34" charset="0"/>
                          <a:cs typeface="Arial" panose="020B0604020202020204" pitchFamily="34" charset="0"/>
                        </a:rPr>
                        <a:t>e</a:t>
                      </a:r>
                      <a:r>
                        <a:rPr lang="fr-CA" sz="1400" dirty="0">
                          <a:solidFill>
                            <a:schemeClr val="bg1"/>
                          </a:solidFill>
                          <a:latin typeface="Arial" panose="020B0604020202020204" pitchFamily="34" charset="0"/>
                          <a:cs typeface="Arial" panose="020B0604020202020204" pitchFamily="34" charset="0"/>
                        </a:rPr>
                        <a:t> journée de 2023-2024</a:t>
                      </a:r>
                    </a:p>
                  </a:txBody>
                  <a:tcPr marL="89039" marR="44620" marT="68491" marB="68491" anchor="ctr">
                    <a:solidFill>
                      <a:srgbClr val="C00000"/>
                    </a:solidFill>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1872319609"/>
                  </a:ext>
                </a:extLst>
              </a:tr>
              <a:tr h="397163">
                <a:tc>
                  <a:txBody>
                    <a:bodyPr/>
                    <a:lstStyle/>
                    <a:p>
                      <a:pPr algn="ctr">
                        <a:lnSpc>
                          <a:spcPct val="100000"/>
                        </a:lnSpc>
                        <a:spcAft>
                          <a:spcPts val="0"/>
                        </a:spcAft>
                      </a:pPr>
                      <a:r>
                        <a:rPr lang="en-CA" sz="1400" kern="0" cap="none" spc="0" dirty="0" err="1">
                          <a:solidFill>
                            <a:schemeClr val="tx1"/>
                          </a:solidFill>
                          <a:effectLst/>
                          <a:latin typeface="Arial" panose="020B0604020202020204" pitchFamily="34" charset="0"/>
                          <a:cs typeface="Arial" panose="020B0604020202020204" pitchFamily="34" charset="0"/>
                        </a:rPr>
                        <a:t>Échelon</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tc>
                  <a:txBody>
                    <a:bodyPr/>
                    <a:lstStyle/>
                    <a:p>
                      <a:pPr algn="ctr">
                        <a:lnSpc>
                          <a:spcPct val="100000"/>
                        </a:lnSpc>
                        <a:spcAft>
                          <a:spcPts val="0"/>
                        </a:spcAft>
                      </a:pPr>
                      <a:r>
                        <a:rPr lang="fr-CA" sz="1400" b="1" kern="0" cap="none" spc="0" dirty="0">
                          <a:solidFill>
                            <a:schemeClr val="tx1"/>
                          </a:solidFill>
                          <a:effectLst/>
                          <a:latin typeface="Arial" panose="020B0604020202020204" pitchFamily="34" charset="0"/>
                          <a:cs typeface="Arial" panose="020B0604020202020204" pitchFamily="34" charset="0"/>
                        </a:rPr>
                        <a:t>Si tâche réellement travaillée à moins de 100</a:t>
                      </a:r>
                      <a:r>
                        <a:rPr lang="fr-CA" sz="1400" b="1" kern="100" cap="none" spc="0" dirty="0">
                          <a:solidFill>
                            <a:schemeClr val="tx1"/>
                          </a:solidFill>
                          <a:effectLst/>
                          <a:latin typeface="Arial" panose="020B0604020202020204" pitchFamily="34" charset="0"/>
                          <a:cs typeface="Arial" panose="020B0604020202020204" pitchFamily="34" charset="0"/>
                        </a:rPr>
                        <a:t> </a:t>
                      </a:r>
                      <a:r>
                        <a:rPr lang="fr-CA" sz="1400" b="1" kern="0" cap="none" spc="0" dirty="0">
                          <a:solidFill>
                            <a:schemeClr val="tx1"/>
                          </a:solidFill>
                          <a:effectLst/>
                          <a:latin typeface="Arial" panose="020B0604020202020204" pitchFamily="34" charset="0"/>
                          <a:cs typeface="Arial" panose="020B0604020202020204" pitchFamily="34" charset="0"/>
                        </a:rPr>
                        <a:t>%</a:t>
                      </a:r>
                      <a:endParaRPr lang="fr-CA" sz="1400" b="1"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tc>
                  <a:txBody>
                    <a:bodyPr/>
                    <a:lstStyle/>
                    <a:p>
                      <a:pPr algn="ctr">
                        <a:lnSpc>
                          <a:spcPct val="100000"/>
                        </a:lnSpc>
                        <a:spcAft>
                          <a:spcPts val="0"/>
                        </a:spcAft>
                      </a:pPr>
                      <a:r>
                        <a:rPr lang="fr-CA" sz="1400" b="1" kern="0" cap="none" spc="0" dirty="0">
                          <a:solidFill>
                            <a:schemeClr val="tx1"/>
                          </a:solidFill>
                          <a:effectLst/>
                          <a:latin typeface="Arial" panose="020B0604020202020204" pitchFamily="34" charset="0"/>
                          <a:cs typeface="Arial" panose="020B0604020202020204" pitchFamily="34" charset="0"/>
                        </a:rPr>
                        <a:t>Si tâche réellement travaillée à 100</a:t>
                      </a:r>
                      <a:r>
                        <a:rPr lang="fr-CA" sz="1400" b="1" kern="100" cap="none" spc="0" dirty="0">
                          <a:solidFill>
                            <a:schemeClr val="tx1"/>
                          </a:solidFill>
                          <a:effectLst/>
                          <a:latin typeface="Arial" panose="020B0604020202020204" pitchFamily="34" charset="0"/>
                          <a:cs typeface="Arial" panose="020B0604020202020204" pitchFamily="34" charset="0"/>
                        </a:rPr>
                        <a:t> </a:t>
                      </a:r>
                      <a:r>
                        <a:rPr lang="fr-CA" sz="1400" b="1" kern="0" cap="none" spc="0" dirty="0">
                          <a:solidFill>
                            <a:schemeClr val="tx1"/>
                          </a:solidFill>
                          <a:effectLst/>
                          <a:latin typeface="Arial" panose="020B0604020202020204" pitchFamily="34" charset="0"/>
                          <a:cs typeface="Arial" panose="020B0604020202020204" pitchFamily="34" charset="0"/>
                        </a:rPr>
                        <a:t>%</a:t>
                      </a:r>
                      <a:endParaRPr lang="fr-CA" sz="1400" b="1"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extLst>
                  <a:ext uri="{0D108BD9-81ED-4DB2-BD59-A6C34878D82A}">
                    <a16:rowId xmlns:a16="http://schemas.microsoft.com/office/drawing/2014/main" val="430194078"/>
                  </a:ext>
                </a:extLst>
              </a:tr>
              <a:tr h="290613">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1</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28,59</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38,02</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extLst>
                  <a:ext uri="{0D108BD9-81ED-4DB2-BD59-A6C34878D82A}">
                    <a16:rowId xmlns:a16="http://schemas.microsoft.com/office/drawing/2014/main" val="2323486580"/>
                  </a:ext>
                </a:extLst>
              </a:tr>
              <a:tr h="339256">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2</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30,50</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40,56</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extLst>
                  <a:ext uri="{0D108BD9-81ED-4DB2-BD59-A6C34878D82A}">
                    <a16:rowId xmlns:a16="http://schemas.microsoft.com/office/drawing/2014/main" val="2726651742"/>
                  </a:ext>
                </a:extLst>
              </a:tr>
              <a:tr h="339256">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3</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tc>
                  <a:txBody>
                    <a:bodyPr/>
                    <a:lstStyle/>
                    <a:p>
                      <a:pPr algn="ctr">
                        <a:lnSpc>
                          <a:spcPct val="100000"/>
                        </a:lnSpc>
                        <a:spcAft>
                          <a:spcPts val="0"/>
                        </a:spcAft>
                      </a:pPr>
                      <a:r>
                        <a:rPr lang="en-CA" sz="1400" kern="0" cap="none" spc="0">
                          <a:solidFill>
                            <a:schemeClr val="tx1"/>
                          </a:solidFill>
                          <a:effectLst/>
                          <a:latin typeface="Arial" panose="020B0604020202020204" pitchFamily="34" charset="0"/>
                          <a:cs typeface="Arial" panose="020B0604020202020204" pitchFamily="34" charset="0"/>
                        </a:rPr>
                        <a:t>33,36</a:t>
                      </a:r>
                      <a:endParaRPr lang="fr-CA" sz="1400" kern="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44,36</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extLst>
                  <a:ext uri="{0D108BD9-81ED-4DB2-BD59-A6C34878D82A}">
                    <a16:rowId xmlns:a16="http://schemas.microsoft.com/office/drawing/2014/main" val="2393729056"/>
                  </a:ext>
                </a:extLst>
              </a:tr>
              <a:tr h="339256">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4</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34,67</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46,11</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extLst>
                  <a:ext uri="{0D108BD9-81ED-4DB2-BD59-A6C34878D82A}">
                    <a16:rowId xmlns:a16="http://schemas.microsoft.com/office/drawing/2014/main" val="2222225503"/>
                  </a:ext>
                </a:extLst>
              </a:tr>
              <a:tr h="339256">
                <a:tc>
                  <a:txBody>
                    <a:bodyPr/>
                    <a:lstStyle/>
                    <a:p>
                      <a:pPr algn="ctr">
                        <a:lnSpc>
                          <a:spcPct val="100000"/>
                        </a:lnSpc>
                        <a:spcAft>
                          <a:spcPts val="0"/>
                        </a:spcAft>
                      </a:pPr>
                      <a:r>
                        <a:rPr lang="en-CA" sz="1400" kern="0" cap="none" spc="0">
                          <a:solidFill>
                            <a:schemeClr val="tx1"/>
                          </a:solidFill>
                          <a:effectLst/>
                          <a:latin typeface="Arial" panose="020B0604020202020204" pitchFamily="34" charset="0"/>
                          <a:cs typeface="Arial" panose="020B0604020202020204" pitchFamily="34" charset="0"/>
                        </a:rPr>
                        <a:t>5</a:t>
                      </a:r>
                      <a:endParaRPr lang="fr-CA" sz="1400" kern="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36,04</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47,93</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extLst>
                  <a:ext uri="{0D108BD9-81ED-4DB2-BD59-A6C34878D82A}">
                    <a16:rowId xmlns:a16="http://schemas.microsoft.com/office/drawing/2014/main" val="1768841836"/>
                  </a:ext>
                </a:extLst>
              </a:tr>
              <a:tr h="339256">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6</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37,46</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49,82</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extLst>
                  <a:ext uri="{0D108BD9-81ED-4DB2-BD59-A6C34878D82A}">
                    <a16:rowId xmlns:a16="http://schemas.microsoft.com/office/drawing/2014/main" val="3376055979"/>
                  </a:ext>
                </a:extLst>
              </a:tr>
              <a:tr h="339256">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7</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38,94</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51,79</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extLst>
                  <a:ext uri="{0D108BD9-81ED-4DB2-BD59-A6C34878D82A}">
                    <a16:rowId xmlns:a16="http://schemas.microsoft.com/office/drawing/2014/main" val="537082825"/>
                  </a:ext>
                </a:extLst>
              </a:tr>
              <a:tr h="339256">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8</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40,47</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53,83</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extLst>
                  <a:ext uri="{0D108BD9-81ED-4DB2-BD59-A6C34878D82A}">
                    <a16:rowId xmlns:a16="http://schemas.microsoft.com/office/drawing/2014/main" val="229294785"/>
                  </a:ext>
                </a:extLst>
              </a:tr>
              <a:tr h="339256">
                <a:tc>
                  <a:txBody>
                    <a:bodyPr/>
                    <a:lstStyle/>
                    <a:p>
                      <a:pPr algn="ctr">
                        <a:lnSpc>
                          <a:spcPct val="100000"/>
                        </a:lnSpc>
                        <a:spcAft>
                          <a:spcPts val="0"/>
                        </a:spcAft>
                      </a:pPr>
                      <a:r>
                        <a:rPr lang="en-CA" sz="1400" kern="0" cap="none" spc="0">
                          <a:solidFill>
                            <a:schemeClr val="tx1"/>
                          </a:solidFill>
                          <a:effectLst/>
                          <a:latin typeface="Arial" panose="020B0604020202020204" pitchFamily="34" charset="0"/>
                          <a:cs typeface="Arial" panose="020B0604020202020204" pitchFamily="34" charset="0"/>
                        </a:rPr>
                        <a:t>9</a:t>
                      </a:r>
                      <a:endParaRPr lang="fr-CA" sz="1400" kern="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42,07</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55,95</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extLst>
                  <a:ext uri="{0D108BD9-81ED-4DB2-BD59-A6C34878D82A}">
                    <a16:rowId xmlns:a16="http://schemas.microsoft.com/office/drawing/2014/main" val="2961460050"/>
                  </a:ext>
                </a:extLst>
              </a:tr>
              <a:tr h="339256">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10</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43,73</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58,16</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extLst>
                  <a:ext uri="{0D108BD9-81ED-4DB2-BD59-A6C34878D82A}">
                    <a16:rowId xmlns:a16="http://schemas.microsoft.com/office/drawing/2014/main" val="3588337741"/>
                  </a:ext>
                </a:extLst>
              </a:tr>
              <a:tr h="329671">
                <a:tc>
                  <a:txBody>
                    <a:bodyPr/>
                    <a:lstStyle/>
                    <a:p>
                      <a:pPr algn="ctr">
                        <a:lnSpc>
                          <a:spcPct val="100000"/>
                        </a:lnSpc>
                        <a:spcAft>
                          <a:spcPts val="0"/>
                        </a:spcAft>
                      </a:pPr>
                      <a:r>
                        <a:rPr lang="en-CA" sz="1400" kern="0" cap="none" spc="0">
                          <a:solidFill>
                            <a:schemeClr val="tx1"/>
                          </a:solidFill>
                          <a:effectLst/>
                          <a:latin typeface="Arial" panose="020B0604020202020204" pitchFamily="34" charset="0"/>
                          <a:cs typeface="Arial" panose="020B0604020202020204" pitchFamily="34" charset="0"/>
                        </a:rPr>
                        <a:t>11</a:t>
                      </a:r>
                      <a:endParaRPr lang="fr-CA" sz="1400" kern="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44,68</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tc>
                  <a:txBody>
                    <a:bodyPr/>
                    <a:lstStyle/>
                    <a:p>
                      <a:pPr algn="ctr">
                        <a:lnSpc>
                          <a:spcPct val="100000"/>
                        </a:lnSpc>
                        <a:spcAft>
                          <a:spcPts val="0"/>
                        </a:spcAft>
                      </a:pPr>
                      <a:r>
                        <a:rPr lang="fr-CA" sz="1400" b="0" kern="0" cap="none" spc="0">
                          <a:solidFill>
                            <a:schemeClr val="tx1"/>
                          </a:solidFill>
                          <a:effectLst/>
                          <a:latin typeface="Arial" panose="020B0604020202020204" pitchFamily="34" charset="0"/>
                          <a:ea typeface="Calibri" panose="020F0502020204030204" pitchFamily="34" charset="0"/>
                          <a:cs typeface="Arial" panose="020B0604020202020204" pitchFamily="34" charset="0"/>
                        </a:rPr>
                        <a:t>58,19</a:t>
                      </a:r>
                      <a:endParaRPr lang="fr-CA" sz="1400" b="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extLst>
                  <a:ext uri="{0D108BD9-81ED-4DB2-BD59-A6C34878D82A}">
                    <a16:rowId xmlns:a16="http://schemas.microsoft.com/office/drawing/2014/main" val="1059746052"/>
                  </a:ext>
                </a:extLst>
              </a:tr>
              <a:tr h="339256">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12</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46,58</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61,95</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extLst>
                  <a:ext uri="{0D108BD9-81ED-4DB2-BD59-A6C34878D82A}">
                    <a16:rowId xmlns:a16="http://schemas.microsoft.com/office/drawing/2014/main" val="902922416"/>
                  </a:ext>
                </a:extLst>
              </a:tr>
              <a:tr h="339256">
                <a:tc>
                  <a:txBody>
                    <a:bodyPr/>
                    <a:lstStyle/>
                    <a:p>
                      <a:pPr algn="ctr">
                        <a:lnSpc>
                          <a:spcPct val="100000"/>
                        </a:lnSpc>
                        <a:spcAft>
                          <a:spcPts val="0"/>
                        </a:spcAft>
                      </a:pPr>
                      <a:r>
                        <a:rPr lang="en-CA" sz="1400" kern="0" cap="none" spc="0">
                          <a:solidFill>
                            <a:schemeClr val="tx1"/>
                          </a:solidFill>
                          <a:effectLst/>
                          <a:latin typeface="Arial" panose="020B0604020202020204" pitchFamily="34" charset="0"/>
                          <a:cs typeface="Arial" panose="020B0604020202020204" pitchFamily="34" charset="0"/>
                        </a:rPr>
                        <a:t>13</a:t>
                      </a:r>
                      <a:endParaRPr lang="fr-CA" sz="1400" kern="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48,56</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64,59</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extLst>
                  <a:ext uri="{0D108BD9-81ED-4DB2-BD59-A6C34878D82A}">
                    <a16:rowId xmlns:a16="http://schemas.microsoft.com/office/drawing/2014/main" val="3426191147"/>
                  </a:ext>
                </a:extLst>
              </a:tr>
              <a:tr h="339256">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14</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50,62</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67,33</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extLst>
                  <a:ext uri="{0D108BD9-81ED-4DB2-BD59-A6C34878D82A}">
                    <a16:rowId xmlns:a16="http://schemas.microsoft.com/office/drawing/2014/main" val="885524147"/>
                  </a:ext>
                </a:extLst>
              </a:tr>
              <a:tr h="339256">
                <a:tc>
                  <a:txBody>
                    <a:bodyPr/>
                    <a:lstStyle/>
                    <a:p>
                      <a:pPr algn="ctr">
                        <a:lnSpc>
                          <a:spcPct val="100000"/>
                        </a:lnSpc>
                        <a:spcAft>
                          <a:spcPts val="0"/>
                        </a:spcAft>
                      </a:pPr>
                      <a:r>
                        <a:rPr lang="en-CA" sz="1400" kern="0" cap="none" spc="0">
                          <a:solidFill>
                            <a:schemeClr val="tx1"/>
                          </a:solidFill>
                          <a:effectLst/>
                          <a:latin typeface="Arial" panose="020B0604020202020204" pitchFamily="34" charset="0"/>
                          <a:cs typeface="Arial" panose="020B0604020202020204" pitchFamily="34" charset="0"/>
                        </a:rPr>
                        <a:t>15</a:t>
                      </a:r>
                      <a:endParaRPr lang="fr-CA" sz="1400" kern="100" cap="none" spc="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52,77</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70,19</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1"/>
                    </a:solidFill>
                  </a:tcPr>
                </a:tc>
                <a:extLst>
                  <a:ext uri="{0D108BD9-81ED-4DB2-BD59-A6C34878D82A}">
                    <a16:rowId xmlns:a16="http://schemas.microsoft.com/office/drawing/2014/main" val="1105248972"/>
                  </a:ext>
                </a:extLst>
              </a:tr>
              <a:tr h="339256">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16</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55,69</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tc>
                  <a:txBody>
                    <a:bodyPr/>
                    <a:lstStyle/>
                    <a:p>
                      <a:pPr algn="ctr">
                        <a:lnSpc>
                          <a:spcPct val="100000"/>
                        </a:lnSpc>
                        <a:spcAft>
                          <a:spcPts val="0"/>
                        </a:spcAft>
                      </a:pPr>
                      <a:r>
                        <a:rPr lang="en-CA" sz="1400" kern="0" cap="none" spc="0" dirty="0">
                          <a:solidFill>
                            <a:schemeClr val="tx1"/>
                          </a:solidFill>
                          <a:effectLst/>
                          <a:latin typeface="Arial" panose="020B0604020202020204" pitchFamily="34" charset="0"/>
                          <a:cs typeface="Arial" panose="020B0604020202020204" pitchFamily="34" charset="0"/>
                        </a:rPr>
                        <a:t>74,07</a:t>
                      </a:r>
                      <a:endParaRPr lang="fr-CA" sz="1400" kern="1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039" marR="44620" marT="68491" marB="68491" anchor="ctr">
                    <a:solidFill>
                      <a:schemeClr val="bg2"/>
                    </a:solidFill>
                  </a:tcPr>
                </a:tc>
                <a:extLst>
                  <a:ext uri="{0D108BD9-81ED-4DB2-BD59-A6C34878D82A}">
                    <a16:rowId xmlns:a16="http://schemas.microsoft.com/office/drawing/2014/main" val="3450485277"/>
                  </a:ext>
                </a:extLst>
              </a:tr>
            </a:tbl>
          </a:graphicData>
        </a:graphic>
      </p:graphicFrame>
      <p:sp>
        <p:nvSpPr>
          <p:cNvPr id="3" name="Espace réservé du numéro de diapositive 2">
            <a:extLst>
              <a:ext uri="{FF2B5EF4-FFF2-40B4-BE49-F238E27FC236}">
                <a16:creationId xmlns:a16="http://schemas.microsoft.com/office/drawing/2014/main" id="{A052E1D7-A656-B2CF-2C67-90AD5736763F}"/>
              </a:ext>
            </a:extLst>
          </p:cNvPr>
          <p:cNvSpPr>
            <a:spLocks noGrp="1"/>
          </p:cNvSpPr>
          <p:nvPr>
            <p:ph type="sldNum" sz="quarter" idx="12"/>
          </p:nvPr>
        </p:nvSpPr>
        <p:spPr/>
        <p:txBody>
          <a:bodyPr/>
          <a:lstStyle/>
          <a:p>
            <a:fld id="{DF35AEC5-E996-0243-BC29-190F9F3BD6DD}" type="slidenum">
              <a:rPr lang="fr-FR" smtClean="0"/>
              <a:t>31</a:t>
            </a:fld>
            <a:endParaRPr lang="fr-FR"/>
          </a:p>
        </p:txBody>
      </p:sp>
    </p:spTree>
    <p:extLst>
      <p:ext uri="{BB962C8B-B14F-4D97-AF65-F5344CB8AC3E}">
        <p14:creationId xmlns:p14="http://schemas.microsoft.com/office/powerpoint/2010/main" val="4280556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A2AA-75C5-C043-9235-A0D034E00E76}"/>
              </a:ext>
            </a:extLst>
          </p:cNvPr>
          <p:cNvSpPr>
            <a:spLocks noGrp="1"/>
          </p:cNvSpPr>
          <p:nvPr>
            <p:ph type="title"/>
          </p:nvPr>
        </p:nvSpPr>
        <p:spPr>
          <a:xfrm>
            <a:off x="698091" y="294538"/>
            <a:ext cx="10569460" cy="1033669"/>
          </a:xfrm>
        </p:spPr>
        <p:txBody>
          <a:bodyPr>
            <a:normAutofit/>
          </a:bodyPr>
          <a:lstStyle/>
          <a:p>
            <a:pPr marL="712788" indent="-712788"/>
            <a:r>
              <a:rPr lang="fr-CA" sz="4000" b="1" dirty="0">
                <a:solidFill>
                  <a:srgbClr val="FFFFFF"/>
                </a:solidFill>
              </a:rPr>
              <a:t>La rémunération (suite)</a:t>
            </a:r>
            <a:endParaRPr lang="en-US" sz="4000" b="1" dirty="0">
              <a:solidFill>
                <a:srgbClr val="FFFFFF"/>
              </a:solidFill>
            </a:endParaRPr>
          </a:p>
        </p:txBody>
      </p:sp>
      <p:sp>
        <p:nvSpPr>
          <p:cNvPr id="5" name="Espace réservé du contenu 4">
            <a:extLst>
              <a:ext uri="{FF2B5EF4-FFF2-40B4-BE49-F238E27FC236}">
                <a16:creationId xmlns:a16="http://schemas.microsoft.com/office/drawing/2014/main" id="{0E420F9E-54C9-16DC-08E0-1561D4ADA1B0}"/>
              </a:ext>
            </a:extLst>
          </p:cNvPr>
          <p:cNvSpPr>
            <a:spLocks noGrp="1"/>
          </p:cNvSpPr>
          <p:nvPr>
            <p:ph idx="1"/>
          </p:nvPr>
        </p:nvSpPr>
        <p:spPr>
          <a:xfrm>
            <a:off x="698091" y="2161308"/>
            <a:ext cx="10318882" cy="3967471"/>
          </a:xfrm>
        </p:spPr>
        <p:txBody>
          <a:bodyPr anchor="ctr">
            <a:noAutofit/>
          </a:bodyPr>
          <a:lstStyle/>
          <a:p>
            <a:pPr marL="712788" marR="0" lvl="0" indent="-712788" algn="l" defTabSz="914400" rtl="0" eaLnBrk="1" fontAlgn="auto" latinLnBrk="0" hangingPunct="1">
              <a:lnSpc>
                <a:spcPct val="90000"/>
              </a:lnSpc>
              <a:spcBef>
                <a:spcPts val="1000"/>
              </a:spcBef>
              <a:spcAft>
                <a:spcPts val="0"/>
              </a:spcAft>
              <a:buClr>
                <a:srgbClr val="E58818"/>
              </a:buClr>
              <a:buSzTx/>
              <a:buFont typeface="Arial" panose="020B0604020202020204" pitchFamily="34" charset="0"/>
              <a:buNone/>
              <a:tabLst>
                <a:tab pos="2511425" algn="l"/>
              </a:tabLst>
              <a:defRPr/>
            </a:pPr>
            <a:r>
              <a:rPr kumimoji="0" lang="fr-CA"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21.	BLOC 9 –	Ajout d’un mandat d’analyser la possibilité d’abolir le contrat à la leçon</a:t>
            </a:r>
          </a:p>
          <a:p>
            <a:pPr marL="712788" marR="0" lvl="0" indent="-712788" algn="l" defTabSz="914400" rtl="0" eaLnBrk="1" fontAlgn="auto" latinLnBrk="0" hangingPunct="1">
              <a:lnSpc>
                <a:spcPct val="90000"/>
              </a:lnSpc>
              <a:spcBef>
                <a:spcPts val="1000"/>
              </a:spcBef>
              <a:spcAft>
                <a:spcPts val="0"/>
              </a:spcAft>
              <a:buClr>
                <a:srgbClr val="E58818"/>
              </a:buClr>
              <a:buSzTx/>
              <a:buFont typeface="Arial" panose="020B0604020202020204" pitchFamily="34" charset="0"/>
              <a:buNone/>
              <a:tabLst>
                <a:tab pos="2511425" algn="l"/>
              </a:tabLst>
              <a:defRPr/>
            </a:pPr>
            <a:endParaRPr kumimoji="0" lang="fr-CA" sz="2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712788" marR="0" lvl="0" indent="-712788" algn="l" defTabSz="914400" rtl="0" eaLnBrk="1" fontAlgn="auto" latinLnBrk="0" hangingPunct="1">
              <a:lnSpc>
                <a:spcPct val="90000"/>
              </a:lnSpc>
              <a:spcBef>
                <a:spcPts val="1000"/>
              </a:spcBef>
              <a:spcAft>
                <a:spcPts val="0"/>
              </a:spcAft>
              <a:buSzTx/>
              <a:buFont typeface="Arial" panose="020B0604020202020204" pitchFamily="34" charset="0"/>
              <a:buAutoNum type="arabicPeriod" startAt="21"/>
              <a:tabLst>
                <a:tab pos="2511425" algn="l"/>
              </a:tabLst>
              <a:defRPr/>
            </a:pPr>
            <a:r>
              <a:rPr kumimoji="0" lang="fr-CA"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BLOC 10 –	Enseignante et enseignant à taux horaire</a:t>
            </a:r>
          </a:p>
          <a:p>
            <a:pPr marL="1081088" marR="0" lvl="2" indent="-342900" algn="just" fontAlgn="auto">
              <a:spcAft>
                <a:spcPts val="0"/>
              </a:spcAft>
              <a:buSzTx/>
              <a:buFont typeface="Wingdings 3" panose="05040102010807070707" pitchFamily="18" charset="2"/>
              <a:buChar char="â"/>
              <a:tabLst>
                <a:tab pos="2511425" algn="l"/>
              </a:tabLst>
              <a:defRPr/>
            </a:pPr>
            <a:r>
              <a:rPr lang="fr-CA" dirty="0">
                <a:latin typeface="Arial" panose="020B0604020202020204" pitchFamily="34" charset="0"/>
                <a:cs typeface="Arial" panose="020B0604020202020204" pitchFamily="34" charset="0"/>
              </a:rPr>
              <a:t>EDA, FP</a:t>
            </a:r>
          </a:p>
          <a:p>
            <a:pPr marL="989013" marR="0" lvl="0" algn="just" defTabSz="914400" rtl="0" eaLnBrk="1" fontAlgn="auto" latinLnBrk="0" hangingPunct="1">
              <a:lnSpc>
                <a:spcPct val="90000"/>
              </a:lnSpc>
              <a:spcBef>
                <a:spcPts val="1000"/>
              </a:spcBef>
              <a:spcAft>
                <a:spcPts val="0"/>
              </a:spcAft>
              <a:buSzTx/>
              <a:buFont typeface="Wingdings" panose="05000000000000000000" pitchFamily="2" charset="2"/>
              <a:buChar char="§"/>
              <a:tabLst/>
              <a:defRPr/>
            </a:pPr>
            <a:r>
              <a:rPr kumimoji="0" lang="fr-CA"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Chaque heure rémunérée</a:t>
            </a:r>
          </a:p>
          <a:p>
            <a:pPr marL="1347788" marR="0" lvl="1" indent="-358775" algn="just" defTabSz="914400" rtl="0" eaLnBrk="1" fontAlgn="auto" latinLnBrk="0" hangingPunct="1">
              <a:lnSpc>
                <a:spcPct val="90000"/>
              </a:lnSpc>
              <a:spcBef>
                <a:spcPts val="500"/>
              </a:spcBef>
              <a:spcAft>
                <a:spcPts val="0"/>
              </a:spcAft>
              <a:buSzTx/>
              <a:buFont typeface="Wingdings 3" panose="05040102010807070707" pitchFamily="18" charset="2"/>
              <a:buChar char="â"/>
              <a:tabLst/>
              <a:defRPr/>
            </a:pPr>
            <a:r>
              <a:rPr kumimoji="0" lang="fr-CA"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1/1000 échelon 8 NLQ;</a:t>
            </a:r>
          </a:p>
          <a:p>
            <a:pPr marL="1347788" marR="0" lvl="1" indent="-358775" algn="just" defTabSz="914400" rtl="0" eaLnBrk="1" fontAlgn="auto" latinLnBrk="0" hangingPunct="1">
              <a:lnSpc>
                <a:spcPct val="90000"/>
              </a:lnSpc>
              <a:spcBef>
                <a:spcPts val="500"/>
              </a:spcBef>
              <a:spcAft>
                <a:spcPts val="0"/>
              </a:spcAft>
              <a:buSzTx/>
              <a:buFont typeface="Wingdings 3" panose="05040102010807070707" pitchFamily="18" charset="2"/>
              <a:buChar char="â"/>
              <a:tabLst/>
              <a:defRPr/>
            </a:pPr>
            <a:r>
              <a:rPr kumimoji="0" lang="fr-CA"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1/1000 échelon 10 LQ;</a:t>
            </a:r>
          </a:p>
          <a:p>
            <a:pPr marL="989013" marR="0" lvl="0" algn="just" defTabSz="914400" rtl="0" eaLnBrk="1" fontAlgn="auto" latinLnBrk="0" hangingPunct="1">
              <a:lnSpc>
                <a:spcPct val="90000"/>
              </a:lnSpc>
              <a:spcBef>
                <a:spcPts val="1800"/>
              </a:spcBef>
              <a:spcAft>
                <a:spcPts val="0"/>
              </a:spcAft>
              <a:buSzTx/>
              <a:buFont typeface="Wingdings" panose="05000000000000000000" pitchFamily="2" charset="2"/>
              <a:buChar char="§"/>
              <a:tabLst/>
              <a:defRPr/>
            </a:pPr>
            <a:r>
              <a:rPr kumimoji="0" lang="fr-CA"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Les accueils et les déplacements sont rémunérés pour l’enseignante ou l’enseignant à taux horaire qui ne détient aucun contrat d’engagement (FP seulement);</a:t>
            </a:r>
          </a:p>
          <a:p>
            <a:pPr marL="989013" marR="0" lvl="0" algn="just" defTabSz="914400" rtl="0" eaLnBrk="1" fontAlgn="auto" latinLnBrk="0" hangingPunct="1">
              <a:lnSpc>
                <a:spcPct val="90000"/>
              </a:lnSpc>
              <a:spcBef>
                <a:spcPts val="1800"/>
              </a:spcBef>
              <a:spcAft>
                <a:spcPts val="0"/>
              </a:spcAft>
              <a:buSzTx/>
              <a:buFont typeface="Wingdings" panose="05000000000000000000" pitchFamily="2" charset="2"/>
              <a:buChar char="§"/>
              <a:tabLst/>
              <a:defRPr/>
            </a:pPr>
            <a:r>
              <a:rPr kumimoji="0" lang="fr-CA"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Rétroactivité salariale au jour 1 lorsqu’est atteint le nombre d’heures requises pour obtenir un contrat.</a:t>
            </a:r>
          </a:p>
        </p:txBody>
      </p:sp>
      <p:sp>
        <p:nvSpPr>
          <p:cNvPr id="4" name="Espace réservé du numéro de diapositive 3">
            <a:extLst>
              <a:ext uri="{FF2B5EF4-FFF2-40B4-BE49-F238E27FC236}">
                <a16:creationId xmlns:a16="http://schemas.microsoft.com/office/drawing/2014/main" id="{DE02A284-BA5F-4135-2752-B086B56943E4}"/>
              </a:ext>
            </a:extLst>
          </p:cNvPr>
          <p:cNvSpPr>
            <a:spLocks noGrp="1"/>
          </p:cNvSpPr>
          <p:nvPr>
            <p:ph type="sldNum" sz="quarter" idx="12"/>
          </p:nvPr>
        </p:nvSpPr>
        <p:spPr/>
        <p:txBody>
          <a:bodyPr/>
          <a:lstStyle/>
          <a:p>
            <a:fld id="{DF35AEC5-E996-0243-BC29-190F9F3BD6DD}" type="slidenum">
              <a:rPr lang="fr-FR" smtClean="0"/>
              <a:t>32</a:t>
            </a:fld>
            <a:endParaRPr lang="fr-FR"/>
          </a:p>
        </p:txBody>
      </p:sp>
    </p:spTree>
    <p:extLst>
      <p:ext uri="{BB962C8B-B14F-4D97-AF65-F5344CB8AC3E}">
        <p14:creationId xmlns:p14="http://schemas.microsoft.com/office/powerpoint/2010/main" val="3636071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Bloc-notes et crayon sur un bureau">
            <a:extLst>
              <a:ext uri="{FF2B5EF4-FFF2-40B4-BE49-F238E27FC236}">
                <a16:creationId xmlns:a16="http://schemas.microsoft.com/office/drawing/2014/main" id="{358D8015-6EA6-2969-54E3-B5D0AACDC652}"/>
              </a:ext>
            </a:extLst>
          </p:cNvPr>
          <p:cNvPicPr>
            <a:picLocks noChangeAspect="1"/>
          </p:cNvPicPr>
          <p:nvPr/>
        </p:nvPicPr>
        <p:blipFill rotWithShape="1">
          <a:blip r:embed="rId4"/>
          <a:srcRect t="14946" b="784"/>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EDBFFD0-2E4B-3DF9-22C1-258A0E14F6A8}"/>
              </a:ext>
            </a:extLst>
          </p:cNvPr>
          <p:cNvSpPr>
            <a:spLocks noGrp="1"/>
          </p:cNvSpPr>
          <p:nvPr>
            <p:ph type="ctrTitle"/>
            <p:custDataLst>
              <p:tags r:id="rId1"/>
            </p:custDataLst>
          </p:nvPr>
        </p:nvSpPr>
        <p:spPr>
          <a:xfrm>
            <a:off x="2276475" y="2247900"/>
            <a:ext cx="7581900" cy="2514600"/>
          </a:xfrm>
        </p:spPr>
        <p:txBody>
          <a:bodyPr vert="horz" lIns="91440" tIns="45720" rIns="91440" bIns="45720" rtlCol="0" anchor="ctr">
            <a:normAutofit/>
          </a:bodyPr>
          <a:lstStyle/>
          <a:p>
            <a:r>
              <a:rPr lang="en-US" sz="6600" b="1" dirty="0"/>
              <a:t> Autres éléments</a:t>
            </a:r>
          </a:p>
        </p:txBody>
      </p:sp>
    </p:spTree>
    <p:extLst>
      <p:ext uri="{BB962C8B-B14F-4D97-AF65-F5344CB8AC3E}">
        <p14:creationId xmlns:p14="http://schemas.microsoft.com/office/powerpoint/2010/main" val="682291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688259" y="294538"/>
            <a:ext cx="10579292" cy="1033669"/>
          </a:xfrm>
        </p:spPr>
        <p:txBody>
          <a:bodyPr vert="horz" lIns="91440" tIns="45720" rIns="91440" bIns="45720" rtlCol="0" anchor="ctr">
            <a:normAutofit/>
          </a:bodyPr>
          <a:lstStyle/>
          <a:p>
            <a:pPr>
              <a:lnSpc>
                <a:spcPct val="90000"/>
              </a:lnSpc>
            </a:pPr>
            <a:r>
              <a:rPr lang="en-US" sz="4000" b="1" kern="1200" dirty="0">
                <a:solidFill>
                  <a:srgbClr val="FFFFFF"/>
                </a:solidFill>
                <a:latin typeface="+mj-lt"/>
                <a:ea typeface="+mj-ea"/>
                <a:cs typeface="+mj-cs"/>
              </a:rPr>
              <a:t>Autres éléments</a:t>
            </a:r>
          </a:p>
        </p:txBody>
      </p:sp>
      <p:sp>
        <p:nvSpPr>
          <p:cNvPr id="6" name="Espace réservé du contenu 5">
            <a:extLst>
              <a:ext uri="{FF2B5EF4-FFF2-40B4-BE49-F238E27FC236}">
                <a16:creationId xmlns:a16="http://schemas.microsoft.com/office/drawing/2014/main" id="{9F86FA22-C5DF-316B-B0D7-10CFA9151299}"/>
              </a:ext>
            </a:extLst>
          </p:cNvPr>
          <p:cNvSpPr>
            <a:spLocks noGrp="1"/>
          </p:cNvSpPr>
          <p:nvPr>
            <p:ph idx="1"/>
          </p:nvPr>
        </p:nvSpPr>
        <p:spPr>
          <a:xfrm>
            <a:off x="459350" y="2069906"/>
            <a:ext cx="10651102" cy="3683358"/>
          </a:xfrm>
        </p:spPr>
        <p:txBody>
          <a:bodyPr vert="horz" lIns="91440" tIns="45720" rIns="91440" bIns="45720" rtlCol="0" anchor="ctr">
            <a:noAutofit/>
          </a:bodyPr>
          <a:lstStyle/>
          <a:p>
            <a:pPr marL="684213" indent="-515938" algn="just">
              <a:spcBef>
                <a:spcPts val="0"/>
              </a:spcBef>
              <a:spcAft>
                <a:spcPts val="600"/>
              </a:spcAft>
              <a:buNone/>
            </a:pPr>
            <a:r>
              <a:rPr lang="fr-CA" sz="2000" b="1" dirty="0">
                <a:effectLst/>
                <a:latin typeface="Arial" panose="020B0604020202020204" pitchFamily="34" charset="0"/>
                <a:cs typeface="Arial" panose="020B0604020202020204" pitchFamily="34" charset="0"/>
              </a:rPr>
              <a:t>22- Accès à certains renseignements personnels des élèves du préscolaire, de l’éducation des adultes et de la formation professionnelle</a:t>
            </a:r>
          </a:p>
          <a:p>
            <a:pPr marL="541338" indent="-373063" algn="just">
              <a:spcBef>
                <a:spcPts val="0"/>
              </a:spcBef>
              <a:spcAft>
                <a:spcPts val="600"/>
              </a:spcAft>
              <a:buNone/>
            </a:pPr>
            <a:endParaRPr lang="fr-CA" sz="2000" b="1" dirty="0">
              <a:effectLst/>
              <a:latin typeface="Arial" panose="020B0604020202020204" pitchFamily="34" charset="0"/>
              <a:cs typeface="Arial" panose="020B0604020202020204" pitchFamily="34" charset="0"/>
            </a:endParaRPr>
          </a:p>
          <a:p>
            <a:pPr marL="701675" indent="0" algn="just">
              <a:spcBef>
                <a:spcPts val="0"/>
              </a:spcBef>
              <a:spcAft>
                <a:spcPts val="600"/>
              </a:spcAft>
              <a:buNone/>
            </a:pPr>
            <a:r>
              <a:rPr lang="fr-CA" sz="2000" dirty="0">
                <a:effectLst/>
                <a:latin typeface="Arial" panose="020B0604020202020204" pitchFamily="34" charset="0"/>
                <a:cs typeface="Arial" panose="020B0604020202020204" pitchFamily="34" charset="0"/>
              </a:rPr>
              <a:t>Mise en place d’un comité </a:t>
            </a:r>
            <a:r>
              <a:rPr lang="fr-CA" sz="2000" dirty="0" err="1">
                <a:effectLst/>
                <a:latin typeface="Arial" panose="020B0604020202020204" pitchFamily="34" charset="0"/>
                <a:cs typeface="Arial" panose="020B0604020202020204" pitchFamily="34" charset="0"/>
              </a:rPr>
              <a:t>interronde</a:t>
            </a:r>
            <a:r>
              <a:rPr lang="fr-CA" sz="2000" dirty="0">
                <a:effectLst/>
                <a:latin typeface="Arial" panose="020B0604020202020204" pitchFamily="34" charset="0"/>
                <a:cs typeface="Arial" panose="020B0604020202020204" pitchFamily="34" charset="0"/>
              </a:rPr>
              <a:t> visant :</a:t>
            </a:r>
          </a:p>
          <a:p>
            <a:pPr marL="933450" algn="just">
              <a:spcBef>
                <a:spcPts val="0"/>
              </a:spcBef>
              <a:spcAft>
                <a:spcPts val="600"/>
              </a:spcAft>
              <a:buFont typeface="Wingdings" panose="05000000000000000000" pitchFamily="2" charset="2"/>
              <a:buChar char="§"/>
            </a:pPr>
            <a:r>
              <a:rPr lang="fr-CA" sz="2000" dirty="0">
                <a:effectLst/>
                <a:latin typeface="Arial" panose="020B0604020202020204" pitchFamily="34" charset="0"/>
                <a:cs typeface="Arial" panose="020B0604020202020204" pitchFamily="34" charset="0"/>
              </a:rPr>
              <a:t>l’accès aux renseignements provenant d’organismes tiers vers l’école pour les élèves du préscolaire (ex. : CPE);</a:t>
            </a:r>
          </a:p>
          <a:p>
            <a:pPr marL="1182688" marR="0" lvl="1" algn="just" fontAlgn="auto">
              <a:spcBef>
                <a:spcPts val="0"/>
              </a:spcBef>
              <a:spcAft>
                <a:spcPts val="600"/>
              </a:spcAft>
              <a:buClrTx/>
              <a:buSzTx/>
              <a:buFont typeface="Wingdings 3" panose="05040102010807070707" pitchFamily="18" charset="2"/>
              <a:buChar char="â"/>
              <a:tabLst/>
              <a:defRPr/>
            </a:pPr>
            <a:r>
              <a:rPr kumimoji="0" lang="fr-CA" sz="2000" b="0" i="0" u="none" strike="noStrike" cap="none" spc="0" normalizeH="0" baseline="0" dirty="0">
                <a:ln>
                  <a:noFill/>
                </a:ln>
                <a:effectLst/>
                <a:uLnTx/>
                <a:uFillTx/>
                <a:latin typeface="Arial" panose="020B0604020202020204" pitchFamily="34" charset="0"/>
                <a:cs typeface="Arial" panose="020B0604020202020204" pitchFamily="34" charset="0"/>
              </a:rPr>
              <a:t>Préscolaire</a:t>
            </a:r>
          </a:p>
          <a:p>
            <a:pPr marL="933450" marR="0" lvl="1" algn="just" fontAlgn="auto">
              <a:spcBef>
                <a:spcPts val="0"/>
              </a:spcBef>
              <a:spcAft>
                <a:spcPts val="600"/>
              </a:spcAft>
              <a:buClrTx/>
              <a:buSzTx/>
              <a:tabLst/>
              <a:defRPr/>
            </a:pPr>
            <a:endParaRPr lang="fr-CA" sz="2000" dirty="0">
              <a:effectLst/>
              <a:latin typeface="Arial" panose="020B0604020202020204" pitchFamily="34" charset="0"/>
              <a:cs typeface="Arial" panose="020B0604020202020204" pitchFamily="34" charset="0"/>
            </a:endParaRPr>
          </a:p>
          <a:p>
            <a:pPr marL="941388" indent="-285750" algn="just">
              <a:spcBef>
                <a:spcPts val="0"/>
              </a:spcBef>
              <a:spcAft>
                <a:spcPts val="600"/>
              </a:spcAft>
              <a:buFont typeface="Wingdings" panose="05000000000000000000" pitchFamily="2" charset="2"/>
              <a:buChar char="§"/>
            </a:pPr>
            <a:r>
              <a:rPr lang="fr-CA" sz="2000" dirty="0">
                <a:effectLst/>
                <a:latin typeface="Arial" panose="020B0604020202020204" pitchFamily="34" charset="0"/>
                <a:cs typeface="Arial" panose="020B0604020202020204" pitchFamily="34" charset="0"/>
              </a:rPr>
              <a:t>l’accès aux dossiers scolaires, notamment aux plans d’intervention, des élèves provenant du secteur des jeunes par le personnel enseignant des secteurs de l’EDA et de la FP.</a:t>
            </a:r>
          </a:p>
          <a:p>
            <a:pPr marL="1238250" marR="0" lvl="1" indent="-285750" algn="just" fontAlgn="auto">
              <a:spcBef>
                <a:spcPts val="0"/>
              </a:spcBef>
              <a:spcAft>
                <a:spcPts val="600"/>
              </a:spcAft>
              <a:buClrTx/>
              <a:buSzTx/>
              <a:buFont typeface="Wingdings 3" panose="05040102010807070707" pitchFamily="18" charset="2"/>
              <a:buChar char="â"/>
              <a:tabLst/>
              <a:defRPr/>
            </a:pPr>
            <a:r>
              <a:rPr kumimoji="0" lang="fr-CA" sz="2000" b="0" i="0" u="none" strike="noStrike" cap="none" spc="0" normalizeH="0" baseline="0" dirty="0">
                <a:ln>
                  <a:noFill/>
                </a:ln>
                <a:effectLst/>
                <a:uLnTx/>
                <a:uFillTx/>
                <a:latin typeface="Arial" panose="020B0604020202020204" pitchFamily="34" charset="0"/>
                <a:cs typeface="Arial" panose="020B0604020202020204" pitchFamily="34" charset="0"/>
              </a:rPr>
              <a:t>EDA, FP</a:t>
            </a:r>
            <a:endParaRPr lang="fr-CA" sz="2000" dirty="0">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44D598B5-DA1B-3B3B-1E67-7D44B3D17CB0}"/>
              </a:ext>
            </a:extLst>
          </p:cNvPr>
          <p:cNvSpPr>
            <a:spLocks noGrp="1"/>
          </p:cNvSpPr>
          <p:nvPr>
            <p:ph type="sldNum" sz="quarter" idx="12"/>
          </p:nvPr>
        </p:nvSpPr>
        <p:spPr>
          <a:xfrm>
            <a:off x="11704320" y="6455431"/>
            <a:ext cx="445913" cy="365125"/>
          </a:xfrm>
          <a:noFill/>
          <a:ln>
            <a:noFill/>
          </a:ln>
        </p:spPr>
        <p:txBody>
          <a:bodyPr vert="horz" lIns="91440" tIns="45720" rIns="91440" bIns="45720" rtlCol="0" anchor="ctr">
            <a:normAutofit/>
          </a:bodyPr>
          <a:lstStyle/>
          <a:p>
            <a:pPr>
              <a:spcAft>
                <a:spcPts val="600"/>
              </a:spcAft>
            </a:pPr>
            <a:fld id="{CB4B3EF7-0E3E-C746-BEA3-A898439CAD76}" type="slidenum">
              <a:rPr lang="en-US" sz="1100">
                <a:solidFill>
                  <a:schemeClr val="tx1">
                    <a:lumMod val="50000"/>
                    <a:lumOff val="50000"/>
                  </a:schemeClr>
                </a:solidFill>
              </a:rPr>
              <a:pPr>
                <a:spcAft>
                  <a:spcPts val="600"/>
                </a:spcAft>
              </a:pPr>
              <a:t>34</a:t>
            </a:fld>
            <a:endParaRPr lang="en-US" sz="1100">
              <a:solidFill>
                <a:schemeClr val="tx1">
                  <a:lumMod val="50000"/>
                  <a:lumOff val="50000"/>
                </a:schemeClr>
              </a:solidFill>
            </a:endParaRPr>
          </a:p>
        </p:txBody>
      </p:sp>
    </p:spTree>
    <p:extLst>
      <p:ext uri="{BB962C8B-B14F-4D97-AF65-F5344CB8AC3E}">
        <p14:creationId xmlns:p14="http://schemas.microsoft.com/office/powerpoint/2010/main" val="3045221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688259" y="294538"/>
            <a:ext cx="10579292" cy="1033669"/>
          </a:xfrm>
        </p:spPr>
        <p:txBody>
          <a:bodyPr vert="horz" lIns="91440" tIns="45720" rIns="91440" bIns="45720" rtlCol="0" anchor="ctr">
            <a:normAutofit/>
          </a:bodyPr>
          <a:lstStyle/>
          <a:p>
            <a:pPr>
              <a:lnSpc>
                <a:spcPct val="90000"/>
              </a:lnSpc>
            </a:pPr>
            <a:r>
              <a:rPr lang="en-US" sz="4000" b="1" kern="1200" dirty="0">
                <a:solidFill>
                  <a:srgbClr val="FFFFFF"/>
                </a:solidFill>
                <a:latin typeface="+mj-lt"/>
                <a:ea typeface="+mj-ea"/>
                <a:cs typeface="+mj-cs"/>
              </a:rPr>
              <a:t>Autres éléments (suite)</a:t>
            </a:r>
          </a:p>
        </p:txBody>
      </p:sp>
      <p:sp>
        <p:nvSpPr>
          <p:cNvPr id="6" name="Espace réservé du contenu 5">
            <a:extLst>
              <a:ext uri="{FF2B5EF4-FFF2-40B4-BE49-F238E27FC236}">
                <a16:creationId xmlns:a16="http://schemas.microsoft.com/office/drawing/2014/main" id="{9F86FA22-C5DF-316B-B0D7-10CFA9151299}"/>
              </a:ext>
            </a:extLst>
          </p:cNvPr>
          <p:cNvSpPr>
            <a:spLocks noGrp="1"/>
          </p:cNvSpPr>
          <p:nvPr>
            <p:ph idx="1"/>
          </p:nvPr>
        </p:nvSpPr>
        <p:spPr>
          <a:xfrm>
            <a:off x="688259" y="2184752"/>
            <a:ext cx="10451472" cy="3683358"/>
          </a:xfrm>
        </p:spPr>
        <p:txBody>
          <a:bodyPr vert="horz" lIns="91440" tIns="45720" rIns="91440" bIns="45720" rtlCol="0" anchor="ctr">
            <a:noAutofit/>
          </a:bodyPr>
          <a:lstStyle/>
          <a:p>
            <a:pPr marL="0" marR="0" lvl="1" indent="0" algn="just" fontAlgn="auto">
              <a:spcBef>
                <a:spcPts val="0"/>
              </a:spcBef>
              <a:spcAft>
                <a:spcPts val="600"/>
              </a:spcAft>
              <a:buClrTx/>
              <a:buSzTx/>
              <a:buNone/>
              <a:tabLst/>
              <a:defRPr/>
            </a:pPr>
            <a:r>
              <a:rPr lang="fr-CA" sz="2000" b="1" dirty="0">
                <a:latin typeface="Arial" panose="020B0604020202020204" pitchFamily="34" charset="0"/>
                <a:cs typeface="Arial" panose="020B0604020202020204" pitchFamily="34" charset="0"/>
              </a:rPr>
              <a:t>23- Amélioration du Greffe des tribunaux d’arbitrage du secteur de l’éducation</a:t>
            </a:r>
          </a:p>
          <a:p>
            <a:pPr marL="452438" marR="0" lvl="1" indent="0" algn="just" fontAlgn="auto">
              <a:spcBef>
                <a:spcPts val="0"/>
              </a:spcBef>
              <a:spcAft>
                <a:spcPts val="600"/>
              </a:spcAft>
              <a:buClrTx/>
              <a:buSzTx/>
              <a:buNone/>
              <a:tabLst/>
              <a:defRPr/>
            </a:pPr>
            <a:r>
              <a:rPr lang="fr-CA" sz="2000" dirty="0">
                <a:latin typeface="Arial" panose="020B0604020202020204" pitchFamily="34" charset="0"/>
                <a:cs typeface="Arial" panose="020B0604020202020204" pitchFamily="34" charset="0"/>
              </a:rPr>
              <a:t>Reconduction de deux annexes (62 et 63); l’une permettant la fixation de deux griefs de nature différente et l’autre permettant la reconduction du projet-pilote lié à la nomination d’une conciliatrice nationale comme voie alternative de règlements des litiges.</a:t>
            </a:r>
          </a:p>
          <a:p>
            <a:pPr marL="806450" marR="0" lvl="1" indent="-342900" algn="just" fontAlgn="auto">
              <a:spcBef>
                <a:spcPts val="0"/>
              </a:spcBef>
              <a:spcAft>
                <a:spcPts val="600"/>
              </a:spcAft>
              <a:buClrTx/>
              <a:buSzTx/>
              <a:buFont typeface="Wingdings 3" panose="05040102010807070707" pitchFamily="18" charset="2"/>
              <a:buChar char="â"/>
              <a:tabLst/>
              <a:defRPr/>
            </a:pPr>
            <a:r>
              <a:rPr kumimoji="0" lang="fr-CA" sz="2000" b="0" i="0" u="none" strike="noStrike" cap="none" spc="0" normalizeH="0" baseline="0" dirty="0">
                <a:ln>
                  <a:noFill/>
                </a:ln>
                <a:effectLst/>
                <a:uLnTx/>
                <a:uFillTx/>
                <a:latin typeface="Arial" panose="020B0604020202020204" pitchFamily="34" charset="0"/>
                <a:cs typeface="Arial" panose="020B0604020202020204" pitchFamily="34" charset="0"/>
              </a:rPr>
              <a:t>Préscolaire, primaire, secondaire, EDA et </a:t>
            </a:r>
            <a:r>
              <a:rPr lang="fr-CA" sz="2000" dirty="0">
                <a:latin typeface="Arial" panose="020B0604020202020204" pitchFamily="34" charset="0"/>
                <a:cs typeface="Arial" panose="020B0604020202020204" pitchFamily="34" charset="0"/>
              </a:rPr>
              <a:t>FP</a:t>
            </a:r>
            <a:endParaRPr kumimoji="0" lang="fr-CA" sz="2000" b="0" i="0" u="none" strike="noStrike" cap="none" spc="0" normalizeH="0" baseline="0" dirty="0">
              <a:ln>
                <a:noFill/>
              </a:ln>
              <a:effectLst/>
              <a:uLnTx/>
              <a:uFillTx/>
              <a:latin typeface="Arial" panose="020B0604020202020204" pitchFamily="34" charset="0"/>
              <a:cs typeface="Arial" panose="020B0604020202020204" pitchFamily="34" charset="0"/>
            </a:endParaRPr>
          </a:p>
          <a:p>
            <a:pPr marL="776288" marR="0" lvl="1" algn="just" fontAlgn="auto">
              <a:spcBef>
                <a:spcPts val="0"/>
              </a:spcBef>
              <a:spcAft>
                <a:spcPts val="600"/>
              </a:spcAft>
              <a:buClrTx/>
              <a:buSzTx/>
              <a:tabLst/>
              <a:defRPr/>
            </a:pPr>
            <a:endParaRPr lang="fr-CA" sz="2000" dirty="0">
              <a:latin typeface="Arial" panose="020B0604020202020204" pitchFamily="34" charset="0"/>
              <a:cs typeface="Arial" panose="020B0604020202020204" pitchFamily="34" charset="0"/>
            </a:endParaRPr>
          </a:p>
          <a:p>
            <a:pPr marL="396875" marR="0" lvl="0" indent="-360363" algn="just" defTabSz="914400" rtl="0" eaLnBrk="1" fontAlgn="auto" latinLnBrk="0" hangingPunct="1">
              <a:spcBef>
                <a:spcPts val="0"/>
              </a:spcBef>
              <a:spcAft>
                <a:spcPts val="600"/>
              </a:spcAft>
              <a:buClrTx/>
              <a:buSzTx/>
              <a:buFont typeface="Arial" panose="020B0604020202020204" pitchFamily="34" charset="0"/>
              <a:buNone/>
              <a:tabLst/>
              <a:defRPr/>
            </a:pPr>
            <a:r>
              <a:rPr kumimoji="0" lang="fr-CA" sz="2000" b="1"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24- Congés pour décès</a:t>
            </a:r>
          </a:p>
          <a:p>
            <a:pPr marL="452438" marR="0" lvl="0" indent="0" algn="just" defTabSz="914400" rtl="0" eaLnBrk="1" fontAlgn="auto" latinLnBrk="0" hangingPunct="1">
              <a:spcBef>
                <a:spcPts val="0"/>
              </a:spcBef>
              <a:spcAft>
                <a:spcPts val="600"/>
              </a:spcAft>
              <a:buClrTx/>
              <a:buSzTx/>
              <a:buFont typeface="Arial" panose="020B0604020202020204" pitchFamily="34" charset="0"/>
              <a:buNone/>
              <a:tabLst/>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Bonification du congé pour décès en ajoutant deux motifs additionnels, soit le décès et l’aide médicale à mourir, en plus de la cérémonie soulignant le décès, pour bénéficier d’un ou de deux jours additionnels lorsque ces évènements ont lieu à plus de 240 ou 480 km du lieu de résidence de l’enseignante ou l’enseignant).</a:t>
            </a:r>
          </a:p>
          <a:p>
            <a:pPr marL="806450" marR="0" lvl="1" indent="-342900" algn="just" defTabSz="1081088" rtl="0" eaLnBrk="1" fontAlgn="auto" latinLnBrk="0" hangingPunct="1">
              <a:spcBef>
                <a:spcPts val="0"/>
              </a:spcBef>
              <a:spcAft>
                <a:spcPts val="600"/>
              </a:spcAft>
              <a:buClrTx/>
              <a:buSzTx/>
              <a:buFont typeface="Wingdings 3" panose="05040102010807070707" pitchFamily="18" charset="2"/>
              <a:buChar char="â"/>
              <a:defRPr/>
            </a:pP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Préscolaire, primaire, secondaire, </a:t>
            </a:r>
            <a:r>
              <a:rPr lang="fr-CA" sz="2000" kern="100" dirty="0">
                <a:solidFill>
                  <a:prstClr val="black"/>
                </a:solidFill>
                <a:latin typeface="Arial" panose="020B0604020202020204" pitchFamily="34" charset="0"/>
                <a:cs typeface="Arial" panose="020B0604020202020204" pitchFamily="34" charset="0"/>
              </a:rPr>
              <a:t>EDA</a:t>
            </a:r>
            <a:r>
              <a:rPr kumimoji="0" lang="fr-CA" sz="2000" b="0" i="0" u="none" strike="noStrike" kern="1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et </a:t>
            </a:r>
            <a:r>
              <a:rPr lang="fr-CA" sz="2000" kern="100" dirty="0">
                <a:solidFill>
                  <a:prstClr val="black"/>
                </a:solidFill>
                <a:latin typeface="Arial" panose="020B0604020202020204" pitchFamily="34" charset="0"/>
                <a:cs typeface="Arial" panose="020B0604020202020204" pitchFamily="34" charset="0"/>
              </a:rPr>
              <a:t>FP</a:t>
            </a:r>
            <a:endParaRPr lang="fr-CA" sz="1800" dirty="0">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44D598B5-DA1B-3B3B-1E67-7D44B3D17CB0}"/>
              </a:ext>
            </a:extLst>
          </p:cNvPr>
          <p:cNvSpPr>
            <a:spLocks noGrp="1"/>
          </p:cNvSpPr>
          <p:nvPr>
            <p:ph type="sldNum" sz="quarter" idx="12"/>
          </p:nvPr>
        </p:nvSpPr>
        <p:spPr>
          <a:xfrm>
            <a:off x="11704320" y="6455431"/>
            <a:ext cx="445913" cy="365125"/>
          </a:xfrm>
          <a:noFill/>
          <a:ln>
            <a:noFill/>
          </a:ln>
        </p:spPr>
        <p:txBody>
          <a:bodyPr vert="horz" lIns="91440" tIns="45720" rIns="91440" bIns="45720" rtlCol="0" anchor="ctr">
            <a:normAutofit/>
          </a:bodyPr>
          <a:lstStyle/>
          <a:p>
            <a:pPr>
              <a:spcAft>
                <a:spcPts val="600"/>
              </a:spcAft>
            </a:pPr>
            <a:fld id="{CB4B3EF7-0E3E-C746-BEA3-A898439CAD76}" type="slidenum">
              <a:rPr lang="en-US" sz="1100">
                <a:solidFill>
                  <a:schemeClr val="tx1">
                    <a:lumMod val="50000"/>
                    <a:lumOff val="50000"/>
                  </a:schemeClr>
                </a:solidFill>
              </a:rPr>
              <a:pPr>
                <a:spcAft>
                  <a:spcPts val="600"/>
                </a:spcAft>
              </a:pPr>
              <a:t>35</a:t>
            </a:fld>
            <a:endParaRPr lang="en-US" sz="1100">
              <a:solidFill>
                <a:schemeClr val="tx1">
                  <a:lumMod val="50000"/>
                  <a:lumOff val="50000"/>
                </a:schemeClr>
              </a:solidFill>
            </a:endParaRPr>
          </a:p>
        </p:txBody>
      </p:sp>
    </p:spTree>
    <p:extLst>
      <p:ext uri="{BB962C8B-B14F-4D97-AF65-F5344CB8AC3E}">
        <p14:creationId xmlns:p14="http://schemas.microsoft.com/office/powerpoint/2010/main" val="604093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707923" y="294538"/>
            <a:ext cx="10559627" cy="1033669"/>
          </a:xfrm>
        </p:spPr>
        <p:txBody>
          <a:bodyPr vert="horz" lIns="91440" tIns="45720" rIns="91440" bIns="45720" rtlCol="0" anchor="ctr">
            <a:normAutofit/>
          </a:bodyPr>
          <a:lstStyle/>
          <a:p>
            <a:pPr>
              <a:lnSpc>
                <a:spcPct val="90000"/>
              </a:lnSpc>
            </a:pPr>
            <a:r>
              <a:rPr lang="en-US" sz="4000" b="1" kern="1200" dirty="0">
                <a:solidFill>
                  <a:srgbClr val="FFFFFF"/>
                </a:solidFill>
                <a:latin typeface="+mj-lt"/>
                <a:ea typeface="+mj-ea"/>
                <a:cs typeface="+mj-cs"/>
              </a:rPr>
              <a:t>Autres éléments (suite)</a:t>
            </a:r>
          </a:p>
        </p:txBody>
      </p:sp>
      <p:sp>
        <p:nvSpPr>
          <p:cNvPr id="6" name="Espace réservé du contenu 5">
            <a:extLst>
              <a:ext uri="{FF2B5EF4-FFF2-40B4-BE49-F238E27FC236}">
                <a16:creationId xmlns:a16="http://schemas.microsoft.com/office/drawing/2014/main" id="{9F86FA22-C5DF-316B-B0D7-10CFA9151299}"/>
              </a:ext>
            </a:extLst>
          </p:cNvPr>
          <p:cNvSpPr>
            <a:spLocks noGrp="1"/>
          </p:cNvSpPr>
          <p:nvPr>
            <p:ph idx="1"/>
          </p:nvPr>
        </p:nvSpPr>
        <p:spPr>
          <a:xfrm>
            <a:off x="707924" y="1976284"/>
            <a:ext cx="10166554" cy="4178710"/>
          </a:xfrm>
        </p:spPr>
        <p:txBody>
          <a:bodyPr vert="horz" lIns="91440" tIns="45720" rIns="91440" bIns="45720" rtlCol="0" anchor="ctr">
            <a:noAutofit/>
          </a:bodyPr>
          <a:lstStyle/>
          <a:p>
            <a:pPr marL="492125" marR="0" lvl="1" indent="-492125" algn="just" fontAlgn="auto">
              <a:lnSpc>
                <a:spcPct val="110000"/>
              </a:lnSpc>
              <a:spcBef>
                <a:spcPts val="0"/>
              </a:spcBef>
              <a:spcAft>
                <a:spcPts val="600"/>
              </a:spcAft>
              <a:buClrTx/>
              <a:buSzTx/>
              <a:buNone/>
              <a:tabLst/>
              <a:defRPr/>
            </a:pPr>
            <a:r>
              <a:rPr lang="fr-CA" sz="2000" b="1" dirty="0">
                <a:latin typeface="Arial" panose="020B0604020202020204" pitchFamily="34" charset="0"/>
                <a:cs typeface="Arial" panose="020B0604020202020204" pitchFamily="34" charset="0"/>
              </a:rPr>
              <a:t>25- Enseignante ou enseignant mentor et enseignante ou enseignant en insertion professionnelle</a:t>
            </a:r>
          </a:p>
          <a:p>
            <a:pPr marL="835025" marR="0" lvl="1" indent="-342900" algn="just" fontAlgn="auto">
              <a:lnSpc>
                <a:spcPct val="110000"/>
              </a:lnSpc>
              <a:spcBef>
                <a:spcPts val="0"/>
              </a:spcBef>
              <a:spcAft>
                <a:spcPts val="600"/>
              </a:spcAft>
              <a:buClrTx/>
              <a:buSzTx/>
              <a:buFont typeface="Wingdings" panose="05000000000000000000" pitchFamily="2" charset="2"/>
              <a:buChar char="§"/>
              <a:tabLst/>
              <a:defRPr/>
            </a:pPr>
            <a:r>
              <a:rPr kumimoji="0" lang="fr-CA" sz="2000" i="0" u="none" strike="noStrike" cap="none" spc="0" normalizeH="0" baseline="0" dirty="0">
                <a:ln>
                  <a:noFill/>
                </a:ln>
                <a:effectLst/>
                <a:uLnTx/>
                <a:uFillTx/>
                <a:latin typeface="Arial" panose="020B0604020202020204" pitchFamily="34" charset="0"/>
                <a:cs typeface="Arial" panose="020B0604020202020204" pitchFamily="34" charset="0"/>
              </a:rPr>
              <a:t>Prévoir la possibilité de payer en sus les enseignantes ou enseignants mentors dans l’impossibilité de pouvoir leur accorder des libérations. </a:t>
            </a:r>
          </a:p>
          <a:p>
            <a:pPr marL="1189038" marR="0" lvl="1" indent="-342900" algn="just" fontAlgn="auto">
              <a:lnSpc>
                <a:spcPct val="110000"/>
              </a:lnSpc>
              <a:spcBef>
                <a:spcPts val="0"/>
              </a:spcBef>
              <a:spcAft>
                <a:spcPts val="600"/>
              </a:spcAft>
              <a:buClrTx/>
              <a:buSzTx/>
              <a:buFont typeface="Wingdings 3" panose="05040102010807070707" pitchFamily="18" charset="2"/>
              <a:buChar char="â"/>
              <a:tabLst/>
              <a:defRPr/>
            </a:pPr>
            <a:r>
              <a:rPr lang="fr-CA" sz="2000" dirty="0">
                <a:latin typeface="Arial" panose="020B0604020202020204" pitchFamily="34" charset="0"/>
                <a:cs typeface="Arial" panose="020B0604020202020204" pitchFamily="34" charset="0"/>
              </a:rPr>
              <a:t>Préscolaire</a:t>
            </a:r>
            <a:r>
              <a:rPr kumimoji="0" lang="fr-CA" sz="2000" b="0" i="0" u="none" strike="noStrike" cap="none" spc="0" normalizeH="0" baseline="0" dirty="0">
                <a:ln>
                  <a:noFill/>
                </a:ln>
                <a:effectLst/>
                <a:uLnTx/>
                <a:uFillTx/>
                <a:latin typeface="Arial" panose="020B0604020202020204" pitchFamily="34" charset="0"/>
                <a:cs typeface="Arial" panose="020B0604020202020204" pitchFamily="34" charset="0"/>
              </a:rPr>
              <a:t>, primaire, secondaire, </a:t>
            </a:r>
            <a:r>
              <a:rPr lang="fr-CA" sz="2000" dirty="0">
                <a:latin typeface="Arial" panose="020B0604020202020204" pitchFamily="34" charset="0"/>
                <a:cs typeface="Arial" panose="020B0604020202020204" pitchFamily="34" charset="0"/>
              </a:rPr>
              <a:t>EDA</a:t>
            </a:r>
            <a:r>
              <a:rPr kumimoji="0" lang="fr-CA" sz="2000" b="0" i="0" u="none" strike="noStrike" cap="none" spc="0" normalizeH="0" baseline="0" dirty="0">
                <a:ln>
                  <a:noFill/>
                </a:ln>
                <a:effectLst/>
                <a:uLnTx/>
                <a:uFillTx/>
                <a:latin typeface="Arial" panose="020B0604020202020204" pitchFamily="34" charset="0"/>
                <a:cs typeface="Arial" panose="020B0604020202020204" pitchFamily="34" charset="0"/>
              </a:rPr>
              <a:t> et </a:t>
            </a:r>
            <a:r>
              <a:rPr lang="fr-CA" sz="2000" dirty="0">
                <a:latin typeface="Arial" panose="020B0604020202020204" pitchFamily="34" charset="0"/>
                <a:cs typeface="Arial" panose="020B0604020202020204" pitchFamily="34" charset="0"/>
              </a:rPr>
              <a:t>FP</a:t>
            </a:r>
            <a:endParaRPr kumimoji="0" lang="fr-CA" sz="2000" b="0" i="0" u="none" strike="noStrike" cap="none" spc="0" normalizeH="0" baseline="0" dirty="0">
              <a:ln>
                <a:noFill/>
              </a:ln>
              <a:effectLst/>
              <a:uLnTx/>
              <a:uFillTx/>
              <a:latin typeface="Arial" panose="020B0604020202020204" pitchFamily="34" charset="0"/>
              <a:cs typeface="Arial" panose="020B0604020202020204" pitchFamily="34" charset="0"/>
            </a:endParaRPr>
          </a:p>
          <a:p>
            <a:pPr marL="534987" marR="0" lvl="1" algn="just" fontAlgn="auto">
              <a:lnSpc>
                <a:spcPct val="110000"/>
              </a:lnSpc>
              <a:spcBef>
                <a:spcPts val="0"/>
              </a:spcBef>
              <a:spcAft>
                <a:spcPts val="600"/>
              </a:spcAft>
              <a:buClrTx/>
              <a:buSzTx/>
              <a:tabLst/>
              <a:defRPr/>
            </a:pPr>
            <a:endParaRPr kumimoji="0" lang="fr-CA" sz="2000" b="0" i="0" u="none" strike="noStrike" cap="none" spc="0" normalizeH="0" baseline="0" dirty="0">
              <a:ln>
                <a:noFill/>
              </a:ln>
              <a:effectLst/>
              <a:uLnTx/>
              <a:uFillTx/>
              <a:latin typeface="Arial" panose="020B0604020202020204" pitchFamily="34" charset="0"/>
              <a:cs typeface="Arial" panose="020B0604020202020204" pitchFamily="34" charset="0"/>
            </a:endParaRPr>
          </a:p>
          <a:p>
            <a:pPr marL="0" marR="0" lvl="1" indent="0" algn="just" fontAlgn="auto">
              <a:lnSpc>
                <a:spcPct val="110000"/>
              </a:lnSpc>
              <a:spcBef>
                <a:spcPts val="0"/>
              </a:spcBef>
              <a:spcAft>
                <a:spcPts val="600"/>
              </a:spcAft>
              <a:buClrTx/>
              <a:buSzTx/>
              <a:buNone/>
              <a:tabLst>
                <a:tab pos="511175" algn="l"/>
              </a:tabLst>
              <a:defRPr/>
            </a:pPr>
            <a:r>
              <a:rPr lang="fr-CA" sz="2000" b="1" dirty="0">
                <a:latin typeface="Arial" panose="020B0604020202020204" pitchFamily="34" charset="0"/>
                <a:cs typeface="Arial" panose="020B0604020202020204" pitchFamily="34" charset="0"/>
              </a:rPr>
              <a:t>26-	Affectation – mutation</a:t>
            </a:r>
          </a:p>
          <a:p>
            <a:pPr marL="895350" marR="0" lvl="1" indent="-374650" algn="just" defTabSz="855663" fontAlgn="auto">
              <a:lnSpc>
                <a:spcPct val="110000"/>
              </a:lnSpc>
              <a:spcBef>
                <a:spcPts val="0"/>
              </a:spcBef>
              <a:spcAft>
                <a:spcPts val="600"/>
              </a:spcAft>
              <a:buClrTx/>
              <a:buSzTx/>
              <a:buFont typeface="Wingdings" panose="05000000000000000000" pitchFamily="2" charset="2"/>
              <a:buChar char="§"/>
              <a:tabLst/>
              <a:defRPr/>
            </a:pPr>
            <a:r>
              <a:rPr lang="fr-CA" sz="2000" dirty="0">
                <a:latin typeface="Arial" panose="020B0604020202020204" pitchFamily="34" charset="0"/>
                <a:cs typeface="Arial" panose="020B0604020202020204" pitchFamily="34" charset="0"/>
              </a:rPr>
              <a:t>Obligation de terminer tous les processus d’affectation-mutation applicables au plus tard le 8 août en respectant les mécanismes prévus dans les dispositions locales. Après cette date, aucun mouvement de personnel ne sera possible.</a:t>
            </a:r>
          </a:p>
          <a:p>
            <a:pPr marL="1219200" marR="0" lvl="1" indent="-342900" algn="just" fontAlgn="auto">
              <a:lnSpc>
                <a:spcPct val="110000"/>
              </a:lnSpc>
              <a:spcBef>
                <a:spcPts val="0"/>
              </a:spcBef>
              <a:spcAft>
                <a:spcPts val="600"/>
              </a:spcAft>
              <a:buClrTx/>
              <a:buSzTx/>
              <a:buFont typeface="Wingdings 3" panose="05040102010807070707" pitchFamily="18" charset="2"/>
              <a:buChar char="â"/>
              <a:tabLst/>
              <a:defRPr/>
            </a:pPr>
            <a:r>
              <a:rPr lang="fr-CA" sz="2000" dirty="0">
                <a:latin typeface="Arial" panose="020B0604020202020204" pitchFamily="34" charset="0"/>
                <a:cs typeface="Arial" panose="020B0604020202020204" pitchFamily="34" charset="0"/>
              </a:rPr>
              <a:t>Préscolaire, primaire, secondaire</a:t>
            </a:r>
          </a:p>
        </p:txBody>
      </p:sp>
      <p:sp>
        <p:nvSpPr>
          <p:cNvPr id="2" name="Espace réservé du numéro de diapositive 1">
            <a:extLst>
              <a:ext uri="{FF2B5EF4-FFF2-40B4-BE49-F238E27FC236}">
                <a16:creationId xmlns:a16="http://schemas.microsoft.com/office/drawing/2014/main" id="{44D598B5-DA1B-3B3B-1E67-7D44B3D17CB0}"/>
              </a:ext>
            </a:extLst>
          </p:cNvPr>
          <p:cNvSpPr>
            <a:spLocks noGrp="1"/>
          </p:cNvSpPr>
          <p:nvPr>
            <p:ph type="sldNum" sz="quarter" idx="12"/>
          </p:nvPr>
        </p:nvSpPr>
        <p:spPr>
          <a:xfrm>
            <a:off x="11704320" y="6455431"/>
            <a:ext cx="445913" cy="365125"/>
          </a:xfrm>
          <a:noFill/>
          <a:ln>
            <a:noFill/>
          </a:ln>
        </p:spPr>
        <p:txBody>
          <a:bodyPr vert="horz" lIns="91440" tIns="45720" rIns="91440" bIns="45720" rtlCol="0" anchor="ctr">
            <a:normAutofit/>
          </a:bodyPr>
          <a:lstStyle/>
          <a:p>
            <a:pPr>
              <a:spcAft>
                <a:spcPts val="600"/>
              </a:spcAft>
            </a:pPr>
            <a:fld id="{CB4B3EF7-0E3E-C746-BEA3-A898439CAD76}" type="slidenum">
              <a:rPr lang="en-US" sz="1100">
                <a:solidFill>
                  <a:schemeClr val="tx1">
                    <a:lumMod val="50000"/>
                    <a:lumOff val="50000"/>
                  </a:schemeClr>
                </a:solidFill>
              </a:rPr>
              <a:pPr>
                <a:spcAft>
                  <a:spcPts val="600"/>
                </a:spcAft>
              </a:pPr>
              <a:t>36</a:t>
            </a:fld>
            <a:endParaRPr lang="en-US" sz="1100">
              <a:solidFill>
                <a:schemeClr val="tx1">
                  <a:lumMod val="50000"/>
                  <a:lumOff val="50000"/>
                </a:schemeClr>
              </a:solidFill>
            </a:endParaRPr>
          </a:p>
        </p:txBody>
      </p:sp>
    </p:spTree>
    <p:extLst>
      <p:ext uri="{BB962C8B-B14F-4D97-AF65-F5344CB8AC3E}">
        <p14:creationId xmlns:p14="http://schemas.microsoft.com/office/powerpoint/2010/main" val="63974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654519" y="294538"/>
            <a:ext cx="10613031" cy="1033669"/>
          </a:xfrm>
        </p:spPr>
        <p:txBody>
          <a:bodyPr vert="horz" lIns="91440" tIns="45720" rIns="91440" bIns="45720" rtlCol="0" anchor="ctr">
            <a:normAutofit/>
          </a:bodyPr>
          <a:lstStyle/>
          <a:p>
            <a:pPr>
              <a:lnSpc>
                <a:spcPct val="90000"/>
              </a:lnSpc>
            </a:pPr>
            <a:r>
              <a:rPr lang="en-US" sz="4000" b="1" kern="1200" dirty="0">
                <a:solidFill>
                  <a:srgbClr val="FFFFFF"/>
                </a:solidFill>
                <a:latin typeface="+mj-lt"/>
                <a:ea typeface="+mj-ea"/>
                <a:cs typeface="+mj-cs"/>
              </a:rPr>
              <a:t>Autres éléments (suite)</a:t>
            </a:r>
          </a:p>
        </p:txBody>
      </p:sp>
      <p:sp>
        <p:nvSpPr>
          <p:cNvPr id="6" name="Espace réservé du contenu 5">
            <a:extLst>
              <a:ext uri="{FF2B5EF4-FFF2-40B4-BE49-F238E27FC236}">
                <a16:creationId xmlns:a16="http://schemas.microsoft.com/office/drawing/2014/main" id="{9F86FA22-C5DF-316B-B0D7-10CFA9151299}"/>
              </a:ext>
            </a:extLst>
          </p:cNvPr>
          <p:cNvSpPr>
            <a:spLocks noGrp="1"/>
          </p:cNvSpPr>
          <p:nvPr>
            <p:ph idx="1"/>
          </p:nvPr>
        </p:nvSpPr>
        <p:spPr>
          <a:xfrm>
            <a:off x="727587" y="2172923"/>
            <a:ext cx="10893311" cy="4109585"/>
          </a:xfrm>
        </p:spPr>
        <p:txBody>
          <a:bodyPr vert="horz" lIns="91440" tIns="45720" rIns="91440" bIns="45720" rtlCol="0" anchor="ctr">
            <a:noAutofit/>
          </a:bodyPr>
          <a:lstStyle/>
          <a:p>
            <a:pPr marL="0" indent="0" algn="just">
              <a:spcBef>
                <a:spcPts val="0"/>
              </a:spcBef>
              <a:spcAft>
                <a:spcPts val="600"/>
              </a:spcAft>
              <a:buNone/>
            </a:pPr>
            <a:r>
              <a:rPr lang="fr-CA" sz="2000" b="1" dirty="0">
                <a:effectLst/>
                <a:latin typeface="Arial" panose="020B0604020202020204" pitchFamily="34" charset="0"/>
                <a:cs typeface="Arial" panose="020B0604020202020204" pitchFamily="34" charset="0"/>
              </a:rPr>
              <a:t>27- Ajout de 5410 contrats menant à la permanence </a:t>
            </a:r>
          </a:p>
          <a:p>
            <a:pPr marL="717550" indent="-285750" algn="just">
              <a:spcBef>
                <a:spcPts val="0"/>
              </a:spcBef>
              <a:spcAft>
                <a:spcPts val="600"/>
              </a:spcAft>
              <a:buFont typeface="Wingdings" panose="05000000000000000000" pitchFamily="2" charset="2"/>
              <a:buChar char="§"/>
              <a:tabLst>
                <a:tab pos="717550" algn="l"/>
              </a:tabLst>
            </a:pPr>
            <a:r>
              <a:rPr lang="fr-CA" sz="2000" dirty="0">
                <a:effectLst/>
                <a:latin typeface="Arial" panose="020B0604020202020204" pitchFamily="34" charset="0"/>
                <a:cs typeface="Arial" panose="020B0604020202020204" pitchFamily="34" charset="0"/>
              </a:rPr>
              <a:t>Création d’un nouveau statut d’emploi;</a:t>
            </a:r>
          </a:p>
          <a:p>
            <a:pPr marL="717550" indent="-285750" algn="just">
              <a:spcBef>
                <a:spcPts val="0"/>
              </a:spcBef>
              <a:spcAft>
                <a:spcPts val="600"/>
              </a:spcAft>
              <a:buFont typeface="Wingdings" panose="05000000000000000000" pitchFamily="2" charset="2"/>
              <a:buChar char="§"/>
              <a:tabLst>
                <a:tab pos="717550" algn="l"/>
              </a:tabLst>
            </a:pPr>
            <a:r>
              <a:rPr lang="fr-CA" sz="2000" dirty="0">
                <a:effectLst/>
                <a:latin typeface="Arial" panose="020B0604020202020204" pitchFamily="34" charset="0"/>
                <a:cs typeface="Arial" panose="020B0604020202020204" pitchFamily="34" charset="0"/>
              </a:rPr>
              <a:t>Permet à une enseignante ou à un enseignant qui aurait normalement obtenu un contrat à temps partiel de débuter l’acquisition de sa permanence;</a:t>
            </a:r>
          </a:p>
          <a:p>
            <a:pPr marL="717550" indent="-285750" algn="just">
              <a:spcBef>
                <a:spcPts val="0"/>
              </a:spcBef>
              <a:spcAft>
                <a:spcPts val="600"/>
              </a:spcAft>
              <a:buFont typeface="Wingdings" panose="05000000000000000000" pitchFamily="2" charset="2"/>
              <a:buChar char="§"/>
              <a:tabLst>
                <a:tab pos="717550" algn="l"/>
              </a:tabLst>
            </a:pPr>
            <a:r>
              <a:rPr lang="fr-CA" sz="2000" dirty="0">
                <a:effectLst/>
                <a:latin typeface="Arial" panose="020B0604020202020204" pitchFamily="34" charset="0"/>
                <a:cs typeface="Arial" panose="020B0604020202020204" pitchFamily="34" charset="0"/>
              </a:rPr>
              <a:t>Tâche à 100 %; </a:t>
            </a:r>
          </a:p>
          <a:p>
            <a:pPr marL="717550" indent="-285750" algn="just">
              <a:spcBef>
                <a:spcPts val="0"/>
              </a:spcBef>
              <a:spcAft>
                <a:spcPts val="600"/>
              </a:spcAft>
              <a:buFont typeface="Wingdings" panose="05000000000000000000" pitchFamily="2" charset="2"/>
              <a:buChar char="§"/>
              <a:tabLst>
                <a:tab pos="717550" algn="l"/>
              </a:tabLst>
            </a:pPr>
            <a:r>
              <a:rPr lang="fr-CA" sz="2000" dirty="0">
                <a:effectLst/>
                <a:latin typeface="Arial" panose="020B0604020202020204" pitchFamily="34" charset="0"/>
                <a:cs typeface="Arial" panose="020B0604020202020204" pitchFamily="34" charset="0"/>
              </a:rPr>
              <a:t>Uniquement pour le personnel enseignant légalement qualifié;</a:t>
            </a:r>
          </a:p>
          <a:p>
            <a:pPr marL="717550" indent="-285750" algn="just">
              <a:spcBef>
                <a:spcPts val="0"/>
              </a:spcBef>
              <a:spcAft>
                <a:spcPts val="600"/>
              </a:spcAft>
              <a:buFont typeface="Wingdings" panose="05000000000000000000" pitchFamily="2" charset="2"/>
              <a:buChar char="§"/>
              <a:tabLst>
                <a:tab pos="717550" algn="l"/>
              </a:tabLst>
            </a:pPr>
            <a:r>
              <a:rPr lang="fr-CA" sz="2000" dirty="0">
                <a:effectLst/>
                <a:latin typeface="Arial" panose="020B0604020202020204" pitchFamily="34" charset="0"/>
                <a:cs typeface="Arial" panose="020B0604020202020204" pitchFamily="34" charset="0"/>
              </a:rPr>
              <a:t>Permet de bénéficier de plusieurs droits de l’enseignant régulier;</a:t>
            </a:r>
          </a:p>
          <a:p>
            <a:pPr marL="717550" indent="-285750" algn="just">
              <a:spcBef>
                <a:spcPts val="0"/>
              </a:spcBef>
              <a:spcAft>
                <a:spcPts val="600"/>
              </a:spcAft>
              <a:buFont typeface="Wingdings" panose="05000000000000000000" pitchFamily="2" charset="2"/>
              <a:buChar char="§"/>
              <a:tabLst>
                <a:tab pos="717550" algn="l"/>
              </a:tabLst>
            </a:pPr>
            <a:r>
              <a:rPr lang="fr-CA" sz="2000" dirty="0">
                <a:effectLst/>
                <a:latin typeface="Arial" panose="020B0604020202020204" pitchFamily="34" charset="0"/>
                <a:cs typeface="Arial" panose="020B0604020202020204" pitchFamily="34" charset="0"/>
              </a:rPr>
              <a:t>Ne permet pas d’avoir accès aux congés sans solde prévus à l’article 5-15.00 de l’entente locale;</a:t>
            </a:r>
          </a:p>
          <a:p>
            <a:pPr marL="717550" indent="-285750" algn="just">
              <a:spcBef>
                <a:spcPts val="0"/>
              </a:spcBef>
              <a:spcAft>
                <a:spcPts val="600"/>
              </a:spcAft>
              <a:buFont typeface="Wingdings" panose="05000000000000000000" pitchFamily="2" charset="2"/>
              <a:buChar char="§"/>
              <a:tabLst>
                <a:tab pos="717550" algn="l"/>
              </a:tabLst>
            </a:pPr>
            <a:r>
              <a:rPr lang="fr-CA" sz="2000" dirty="0">
                <a:effectLst/>
                <a:latin typeface="Arial" panose="020B0604020202020204" pitchFamily="34" charset="0"/>
                <a:cs typeface="Arial" panose="020B0604020202020204" pitchFamily="34" charset="0"/>
              </a:rPr>
              <a:t>L’employeur peut modifier la tâche en cours d’année après consultation de l’enseignante ou l’enseignant. Si la modification de sa tâche entraine un changement de champ, il faut alors l’accord de l’enseignante ou l’enseignant. </a:t>
            </a:r>
          </a:p>
          <a:p>
            <a:pPr marL="1071563" marR="0" lvl="1" indent="-342900" algn="just" fontAlgn="auto">
              <a:spcBef>
                <a:spcPts val="0"/>
              </a:spcBef>
              <a:spcAft>
                <a:spcPts val="600"/>
              </a:spcAft>
              <a:buClrTx/>
              <a:buSzTx/>
              <a:buFont typeface="Wingdings 3" panose="05040102010807070707" pitchFamily="18" charset="2"/>
              <a:buChar char="â"/>
              <a:tabLst/>
              <a:defRPr/>
            </a:pPr>
            <a:r>
              <a:rPr kumimoji="0" lang="fr-CA" sz="2000" b="0" i="0" u="none" strike="noStrike" cap="none" spc="0" normalizeH="0" baseline="0" dirty="0">
                <a:ln>
                  <a:noFill/>
                </a:ln>
                <a:effectLst/>
                <a:uLnTx/>
                <a:uFillTx/>
                <a:latin typeface="Arial" panose="020B0604020202020204" pitchFamily="34" charset="0"/>
                <a:cs typeface="Arial" panose="020B0604020202020204" pitchFamily="34" charset="0"/>
              </a:rPr>
              <a:t>Préscolaire, primaire, secondaire</a:t>
            </a:r>
            <a:endParaRPr lang="fr-CA" sz="2000" dirty="0">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44D598B5-DA1B-3B3B-1E67-7D44B3D17CB0}"/>
              </a:ext>
            </a:extLst>
          </p:cNvPr>
          <p:cNvSpPr>
            <a:spLocks noGrp="1"/>
          </p:cNvSpPr>
          <p:nvPr>
            <p:ph type="sldNum" sz="quarter" idx="12"/>
          </p:nvPr>
        </p:nvSpPr>
        <p:spPr>
          <a:xfrm>
            <a:off x="11704320" y="6455431"/>
            <a:ext cx="445913" cy="365125"/>
          </a:xfrm>
          <a:noFill/>
          <a:ln>
            <a:noFill/>
          </a:ln>
        </p:spPr>
        <p:txBody>
          <a:bodyPr vert="horz" lIns="91440" tIns="45720" rIns="91440" bIns="45720" rtlCol="0" anchor="ctr">
            <a:normAutofit/>
          </a:bodyPr>
          <a:lstStyle/>
          <a:p>
            <a:pPr>
              <a:spcAft>
                <a:spcPts val="600"/>
              </a:spcAft>
            </a:pPr>
            <a:fld id="{CB4B3EF7-0E3E-C746-BEA3-A898439CAD76}" type="slidenum">
              <a:rPr lang="en-US" sz="1100">
                <a:solidFill>
                  <a:schemeClr val="tx1">
                    <a:lumMod val="50000"/>
                    <a:lumOff val="50000"/>
                  </a:schemeClr>
                </a:solidFill>
              </a:rPr>
              <a:pPr>
                <a:spcAft>
                  <a:spcPts val="600"/>
                </a:spcAft>
              </a:pPr>
              <a:t>37</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24397195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692727" y="294538"/>
            <a:ext cx="10574823" cy="1033669"/>
          </a:xfrm>
        </p:spPr>
        <p:txBody>
          <a:bodyPr vert="horz" lIns="91440" tIns="45720" rIns="91440" bIns="45720" rtlCol="0" anchor="ctr">
            <a:normAutofit/>
          </a:bodyPr>
          <a:lstStyle/>
          <a:p>
            <a:pPr>
              <a:lnSpc>
                <a:spcPct val="90000"/>
              </a:lnSpc>
            </a:pPr>
            <a:r>
              <a:rPr lang="en-US" sz="4000" b="1" kern="1200" dirty="0">
                <a:solidFill>
                  <a:srgbClr val="FFFFFF"/>
                </a:solidFill>
                <a:latin typeface="+mj-lt"/>
                <a:ea typeface="+mj-ea"/>
                <a:cs typeface="+mj-cs"/>
              </a:rPr>
              <a:t>Autres éléments (suite)</a:t>
            </a:r>
          </a:p>
        </p:txBody>
      </p:sp>
      <p:sp>
        <p:nvSpPr>
          <p:cNvPr id="6" name="Espace réservé du contenu 5">
            <a:extLst>
              <a:ext uri="{FF2B5EF4-FFF2-40B4-BE49-F238E27FC236}">
                <a16:creationId xmlns:a16="http://schemas.microsoft.com/office/drawing/2014/main" id="{9F86FA22-C5DF-316B-B0D7-10CFA9151299}"/>
              </a:ext>
            </a:extLst>
          </p:cNvPr>
          <p:cNvSpPr>
            <a:spLocks noGrp="1"/>
          </p:cNvSpPr>
          <p:nvPr>
            <p:ph idx="1"/>
          </p:nvPr>
        </p:nvSpPr>
        <p:spPr>
          <a:xfrm>
            <a:off x="692727" y="1622744"/>
            <a:ext cx="10402903" cy="4940717"/>
          </a:xfrm>
        </p:spPr>
        <p:txBody>
          <a:bodyPr vert="horz" lIns="91440" tIns="45720" rIns="91440" bIns="45720" rtlCol="0" anchor="ctr">
            <a:normAutofit fontScale="25000" lnSpcReduction="20000"/>
          </a:bodyPr>
          <a:lstStyle/>
          <a:p>
            <a:pPr marL="168275" indent="0" algn="just">
              <a:lnSpc>
                <a:spcPct val="120000"/>
              </a:lnSpc>
              <a:spcBef>
                <a:spcPts val="0"/>
              </a:spcBef>
              <a:spcAft>
                <a:spcPts val="600"/>
              </a:spcAft>
              <a:buNone/>
              <a:tabLst>
                <a:tab pos="628650" algn="l"/>
              </a:tabLst>
            </a:pPr>
            <a:r>
              <a:rPr lang="fr-CA" sz="8000" b="1" dirty="0">
                <a:effectLst/>
                <a:latin typeface="Arial" panose="020B0604020202020204" pitchFamily="34" charset="0"/>
                <a:cs typeface="Arial" panose="020B0604020202020204" pitchFamily="34" charset="0"/>
              </a:rPr>
              <a:t>28- Suppléance par les stagiaires</a:t>
            </a:r>
          </a:p>
          <a:p>
            <a:pPr marL="895350" indent="-266700" algn="just" defTabSz="989013">
              <a:lnSpc>
                <a:spcPct val="120000"/>
              </a:lnSpc>
              <a:spcBef>
                <a:spcPts val="0"/>
              </a:spcBef>
              <a:spcAft>
                <a:spcPts val="600"/>
              </a:spcAft>
              <a:buFont typeface="Wingdings" panose="05000000000000000000" pitchFamily="2" charset="2"/>
              <a:buChar char="§"/>
            </a:pPr>
            <a:r>
              <a:rPr lang="fr-CA" sz="8000" dirty="0">
                <a:effectLst/>
                <a:latin typeface="Arial" panose="020B0604020202020204" pitchFamily="34" charset="0"/>
                <a:cs typeface="Arial" panose="020B0604020202020204" pitchFamily="34" charset="0"/>
              </a:rPr>
              <a:t>Prévoir qu’un stagiaire peut faire de la suppléance à l’extérieur de la prise en charge durant le stage. Il peut également faire de la suppléance pour remplacer ponctuellement le maître associé dans le respect de la procédure locale.</a:t>
            </a:r>
          </a:p>
          <a:p>
            <a:pPr marL="1301750" lvl="1" indent="-406400" algn="just">
              <a:lnSpc>
                <a:spcPct val="120000"/>
              </a:lnSpc>
              <a:spcBef>
                <a:spcPts val="0"/>
              </a:spcBef>
              <a:spcAft>
                <a:spcPts val="600"/>
              </a:spcAft>
              <a:buFont typeface="Wingdings 3" panose="05040102010807070707" pitchFamily="18" charset="2"/>
              <a:buChar char="â"/>
              <a:defRPr/>
            </a:pPr>
            <a:r>
              <a:rPr lang="fr-CA" sz="8000" dirty="0">
                <a:latin typeface="Arial" panose="020B0604020202020204" pitchFamily="34" charset="0"/>
                <a:cs typeface="Arial" panose="020B0604020202020204" pitchFamily="34" charset="0"/>
              </a:rPr>
              <a:t>Préscolaire, primaire, secondaire, EDA et FP</a:t>
            </a:r>
          </a:p>
          <a:p>
            <a:pPr marL="666750" indent="0" algn="just">
              <a:lnSpc>
                <a:spcPct val="120000"/>
              </a:lnSpc>
              <a:spcBef>
                <a:spcPts val="0"/>
              </a:spcBef>
              <a:spcAft>
                <a:spcPts val="600"/>
              </a:spcAft>
              <a:buNone/>
            </a:pPr>
            <a:endParaRPr lang="fr-CA" sz="8000" dirty="0">
              <a:highlight>
                <a:srgbClr val="FFFF00"/>
              </a:highlight>
              <a:latin typeface="Arial" panose="020B0604020202020204" pitchFamily="34" charset="0"/>
              <a:cs typeface="Arial" panose="020B0604020202020204" pitchFamily="34" charset="0"/>
            </a:endParaRPr>
          </a:p>
          <a:p>
            <a:pPr marL="547688" marR="0" lvl="1" algn="just" fontAlgn="auto">
              <a:lnSpc>
                <a:spcPct val="120000"/>
              </a:lnSpc>
              <a:spcBef>
                <a:spcPts val="0"/>
              </a:spcBef>
              <a:spcAft>
                <a:spcPts val="600"/>
              </a:spcAft>
              <a:buClrTx/>
              <a:buSzTx/>
              <a:tabLst/>
              <a:defRPr/>
            </a:pPr>
            <a:endParaRPr lang="fr-CA" sz="8000" dirty="0">
              <a:latin typeface="Arial" panose="020B0604020202020204" pitchFamily="34" charset="0"/>
              <a:cs typeface="Arial" panose="020B0604020202020204" pitchFamily="34" charset="0"/>
            </a:endParaRPr>
          </a:p>
          <a:p>
            <a:pPr marL="176213" marR="0" lvl="1" indent="0" algn="just" fontAlgn="auto">
              <a:lnSpc>
                <a:spcPct val="120000"/>
              </a:lnSpc>
              <a:spcBef>
                <a:spcPts val="0"/>
              </a:spcBef>
              <a:spcAft>
                <a:spcPts val="600"/>
              </a:spcAft>
              <a:buClrTx/>
              <a:buSzTx/>
              <a:buNone/>
              <a:tabLst/>
              <a:defRPr/>
            </a:pPr>
            <a:r>
              <a:rPr lang="fr-CA" sz="8000" b="1" dirty="0">
                <a:latin typeface="Arial" panose="020B0604020202020204" pitchFamily="34" charset="0"/>
                <a:cs typeface="Arial" panose="020B0604020202020204" pitchFamily="34" charset="0"/>
              </a:rPr>
              <a:t>29- Date de fin des contrats à temps partiel</a:t>
            </a:r>
          </a:p>
          <a:p>
            <a:pPr marL="904875" marR="0" lvl="1" indent="-276225" algn="just" fontAlgn="auto">
              <a:lnSpc>
                <a:spcPct val="120000"/>
              </a:lnSpc>
              <a:spcBef>
                <a:spcPts val="0"/>
              </a:spcBef>
              <a:spcAft>
                <a:spcPts val="600"/>
              </a:spcAft>
              <a:buClrTx/>
              <a:buSzTx/>
              <a:buFont typeface="Wingdings" panose="05000000000000000000" pitchFamily="2" charset="2"/>
              <a:buChar char="§"/>
              <a:tabLst/>
              <a:defRPr/>
            </a:pPr>
            <a:r>
              <a:rPr kumimoji="0" lang="fr-CA" sz="8000" i="0" u="none" strike="noStrike" cap="none" spc="0" normalizeH="0" baseline="0" noProof="0" dirty="0">
                <a:ln>
                  <a:noFill/>
                </a:ln>
                <a:effectLst/>
                <a:uLnTx/>
                <a:uFillTx/>
                <a:latin typeface="Arial" panose="020B0604020202020204" pitchFamily="34" charset="0"/>
                <a:cs typeface="Arial" panose="020B0604020202020204" pitchFamily="34" charset="0"/>
              </a:rPr>
              <a:t>Obtention que les contrats d’engagement d’un enseignant à temps partiel se ter</a:t>
            </a:r>
            <a:r>
              <a:rPr lang="fr-CA" sz="8000" dirty="0">
                <a:latin typeface="Arial" panose="020B0604020202020204" pitchFamily="34" charset="0"/>
                <a:cs typeface="Arial" panose="020B0604020202020204" pitchFamily="34" charset="0"/>
              </a:rPr>
              <a:t>mi</a:t>
            </a:r>
            <a:r>
              <a:rPr kumimoji="0" lang="fr-CA" sz="8000" i="0" u="none" strike="noStrike" cap="none" spc="0" normalizeH="0" baseline="0" noProof="0" dirty="0" err="1">
                <a:ln>
                  <a:noFill/>
                </a:ln>
                <a:effectLst/>
                <a:uLnTx/>
                <a:uFillTx/>
                <a:latin typeface="Arial" panose="020B0604020202020204" pitchFamily="34" charset="0"/>
                <a:cs typeface="Arial" panose="020B0604020202020204" pitchFamily="34" charset="0"/>
              </a:rPr>
              <a:t>nent</a:t>
            </a:r>
            <a:r>
              <a:rPr kumimoji="0" lang="fr-CA" sz="8000" i="0" u="none" strike="noStrike" cap="none" spc="0" normalizeH="0" baseline="0" noProof="0" dirty="0">
                <a:ln>
                  <a:noFill/>
                </a:ln>
                <a:effectLst/>
                <a:uLnTx/>
                <a:uFillTx/>
                <a:latin typeface="Arial" panose="020B0604020202020204" pitchFamily="34" charset="0"/>
                <a:cs typeface="Arial" panose="020B0604020202020204" pitchFamily="34" charset="0"/>
              </a:rPr>
              <a:t> au 30 juin lorsqu’il </a:t>
            </a:r>
            <a:r>
              <a:rPr lang="fr-CA" sz="8000" dirty="0">
                <a:latin typeface="Arial" panose="020B0604020202020204" pitchFamily="34" charset="0"/>
                <a:cs typeface="Arial" panose="020B0604020202020204" pitchFamily="34" charset="0"/>
              </a:rPr>
              <a:t>s’agit d’un contrat couvrant les 60 derniers jours de l’année scolaire (au lieu des 80 jours).</a:t>
            </a:r>
            <a:endParaRPr kumimoji="0" lang="fr-CA" sz="8000" i="0" u="none" strike="noStrike" cap="none" spc="0" normalizeH="0" baseline="0" noProof="0" dirty="0">
              <a:ln>
                <a:noFill/>
              </a:ln>
              <a:effectLst/>
              <a:uLnTx/>
              <a:uFillTx/>
              <a:latin typeface="Arial" panose="020B0604020202020204" pitchFamily="34" charset="0"/>
              <a:cs typeface="Arial" panose="020B0604020202020204" pitchFamily="34" charset="0"/>
            </a:endParaRPr>
          </a:p>
          <a:p>
            <a:pPr marL="1301750" marR="0" lvl="1" indent="-406400" algn="just" fontAlgn="auto">
              <a:lnSpc>
                <a:spcPct val="120000"/>
              </a:lnSpc>
              <a:spcBef>
                <a:spcPts val="0"/>
              </a:spcBef>
              <a:spcAft>
                <a:spcPts val="600"/>
              </a:spcAft>
              <a:buClrTx/>
              <a:buSzTx/>
              <a:buFont typeface="Wingdings 3" panose="05040102010807070707" pitchFamily="18" charset="2"/>
              <a:buChar char="â"/>
              <a:tabLst/>
              <a:defRPr/>
            </a:pPr>
            <a:r>
              <a:rPr lang="fr-CA" sz="8000" dirty="0">
                <a:latin typeface="Arial" panose="020B0604020202020204" pitchFamily="34" charset="0"/>
                <a:cs typeface="Arial" panose="020B0604020202020204" pitchFamily="34" charset="0"/>
              </a:rPr>
              <a:t>Préscolaire</a:t>
            </a:r>
            <a:r>
              <a:rPr kumimoji="0" lang="fr-CA" sz="8000" b="0" i="0" u="none" strike="noStrike" cap="none" spc="0" normalizeH="0" baseline="0" noProof="0" dirty="0">
                <a:ln>
                  <a:noFill/>
                </a:ln>
                <a:effectLst/>
                <a:uLnTx/>
                <a:uFillTx/>
                <a:latin typeface="Arial" panose="020B0604020202020204" pitchFamily="34" charset="0"/>
                <a:cs typeface="Arial" panose="020B0604020202020204" pitchFamily="34" charset="0"/>
              </a:rPr>
              <a:t>, primaire, secondaire</a:t>
            </a:r>
          </a:p>
          <a:p>
            <a:pPr marL="360362" marR="0" lvl="1" fontAlgn="auto">
              <a:lnSpc>
                <a:spcPct val="120000"/>
              </a:lnSpc>
              <a:spcBef>
                <a:spcPts val="0"/>
              </a:spcBef>
              <a:spcAft>
                <a:spcPts val="600"/>
              </a:spcAft>
              <a:buClrTx/>
              <a:buSzTx/>
              <a:tabLst/>
              <a:defRPr/>
            </a:pPr>
            <a:endParaRPr kumimoji="0" lang="fr-CA" sz="7200" b="0" i="0" u="none" strike="noStrike"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44D598B5-DA1B-3B3B-1E67-7D44B3D17CB0}"/>
              </a:ext>
            </a:extLst>
          </p:cNvPr>
          <p:cNvSpPr>
            <a:spLocks noGrp="1"/>
          </p:cNvSpPr>
          <p:nvPr>
            <p:ph type="sldNum" sz="quarter" idx="12"/>
          </p:nvPr>
        </p:nvSpPr>
        <p:spPr>
          <a:xfrm>
            <a:off x="11704320" y="6455431"/>
            <a:ext cx="445913" cy="365125"/>
          </a:xfrm>
          <a:noFill/>
          <a:ln>
            <a:noFill/>
          </a:ln>
        </p:spPr>
        <p:txBody>
          <a:bodyPr vert="horz" lIns="91440" tIns="45720" rIns="91440" bIns="45720" rtlCol="0" anchor="ctr">
            <a:normAutofit/>
          </a:bodyPr>
          <a:lstStyle/>
          <a:p>
            <a:pPr>
              <a:spcAft>
                <a:spcPts val="600"/>
              </a:spcAft>
            </a:pPr>
            <a:fld id="{CB4B3EF7-0E3E-C746-BEA3-A898439CAD76}" type="slidenum">
              <a:rPr lang="en-US" sz="1100">
                <a:solidFill>
                  <a:schemeClr val="tx1">
                    <a:lumMod val="50000"/>
                    <a:lumOff val="50000"/>
                  </a:schemeClr>
                </a:solidFill>
              </a:rPr>
              <a:pPr>
                <a:spcAft>
                  <a:spcPts val="600"/>
                </a:spcAft>
              </a:pPr>
              <a:t>38</a:t>
            </a:fld>
            <a:endParaRPr lang="en-US" sz="1100">
              <a:solidFill>
                <a:schemeClr val="tx1">
                  <a:lumMod val="50000"/>
                  <a:lumOff val="50000"/>
                </a:schemeClr>
              </a:solidFill>
            </a:endParaRPr>
          </a:p>
        </p:txBody>
      </p:sp>
    </p:spTree>
    <p:extLst>
      <p:ext uri="{BB962C8B-B14F-4D97-AF65-F5344CB8AC3E}">
        <p14:creationId xmlns:p14="http://schemas.microsoft.com/office/powerpoint/2010/main" val="3218470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701965" y="294538"/>
            <a:ext cx="10565586" cy="1033669"/>
          </a:xfrm>
        </p:spPr>
        <p:txBody>
          <a:bodyPr vert="horz" lIns="91440" tIns="45720" rIns="91440" bIns="45720" rtlCol="0" anchor="ctr">
            <a:normAutofit/>
          </a:bodyPr>
          <a:lstStyle/>
          <a:p>
            <a:pPr>
              <a:lnSpc>
                <a:spcPct val="90000"/>
              </a:lnSpc>
            </a:pPr>
            <a:r>
              <a:rPr lang="en-US" sz="4000" b="1" kern="1200" dirty="0">
                <a:solidFill>
                  <a:srgbClr val="FFFFFF"/>
                </a:solidFill>
                <a:latin typeface="+mj-lt"/>
                <a:ea typeface="+mj-ea"/>
                <a:cs typeface="+mj-cs"/>
              </a:rPr>
              <a:t>Autres éléments (suite)</a:t>
            </a:r>
          </a:p>
        </p:txBody>
      </p:sp>
      <p:sp>
        <p:nvSpPr>
          <p:cNvPr id="6" name="Espace réservé du contenu 5">
            <a:extLst>
              <a:ext uri="{FF2B5EF4-FFF2-40B4-BE49-F238E27FC236}">
                <a16:creationId xmlns:a16="http://schemas.microsoft.com/office/drawing/2014/main" id="{9F86FA22-C5DF-316B-B0D7-10CFA9151299}"/>
              </a:ext>
            </a:extLst>
          </p:cNvPr>
          <p:cNvSpPr>
            <a:spLocks noGrp="1"/>
          </p:cNvSpPr>
          <p:nvPr>
            <p:ph idx="1"/>
          </p:nvPr>
        </p:nvSpPr>
        <p:spPr>
          <a:xfrm>
            <a:off x="590551" y="1771650"/>
            <a:ext cx="10505080" cy="5048905"/>
          </a:xfrm>
        </p:spPr>
        <p:txBody>
          <a:bodyPr vert="horz" lIns="91440" tIns="45720" rIns="91440" bIns="45720" rtlCol="0" anchor="ctr">
            <a:noAutofit/>
          </a:bodyPr>
          <a:lstStyle/>
          <a:p>
            <a:pPr marL="0" marR="0" lvl="1" indent="0" algn="just" fontAlgn="auto">
              <a:spcBef>
                <a:spcPts val="0"/>
              </a:spcBef>
              <a:spcAft>
                <a:spcPts val="600"/>
              </a:spcAft>
              <a:buClrTx/>
              <a:buSzTx/>
              <a:buNone/>
              <a:defRPr/>
            </a:pPr>
            <a:r>
              <a:rPr lang="en-US" sz="2000" b="1" dirty="0">
                <a:latin typeface="Arial" panose="020B0604020202020204" pitchFamily="34" charset="0"/>
                <a:cs typeface="Arial" panose="020B0604020202020204" pitchFamily="34" charset="0"/>
              </a:rPr>
              <a:t>30- </a:t>
            </a:r>
            <a:r>
              <a:rPr lang="fr-CA" sz="2000" b="1" dirty="0">
                <a:latin typeface="Arial" panose="020B0604020202020204" pitchFamily="34" charset="0"/>
                <a:cs typeface="Arial" panose="020B0604020202020204" pitchFamily="34" charset="0"/>
              </a:rPr>
              <a:t>Mise en place de programmes accélérés</a:t>
            </a:r>
          </a:p>
          <a:p>
            <a:pPr marL="803275" marR="0" lvl="1" indent="-342900" algn="just" fontAlgn="auto">
              <a:spcBef>
                <a:spcPts val="0"/>
              </a:spcBef>
              <a:spcAft>
                <a:spcPts val="600"/>
              </a:spcAft>
              <a:buClrTx/>
              <a:buSzTx/>
              <a:buFont typeface="Wingdings" panose="05000000000000000000" pitchFamily="2" charset="2"/>
              <a:buChar char="§"/>
              <a:defRPr/>
            </a:pPr>
            <a:r>
              <a:rPr lang="fr-CA" sz="2000" dirty="0">
                <a:latin typeface="Arial" panose="020B0604020202020204" pitchFamily="34" charset="0"/>
                <a:cs typeface="Arial" panose="020B0604020202020204" pitchFamily="34" charset="0"/>
              </a:rPr>
              <a:t>Lors de la mise en place par le gouvernement d’un programme de formation de la main-d’œuvre, comme les programmes accélérés, permettre certains aménagements ponctuels aux conditions de travail des enseignantes et enseignants visés, dont les compensations accordées, et ce, après entente avec la FSE.</a:t>
            </a:r>
          </a:p>
          <a:p>
            <a:pPr marL="1163638" marR="0" lvl="1" indent="-342900" algn="just" fontAlgn="auto">
              <a:spcBef>
                <a:spcPts val="0"/>
              </a:spcBef>
              <a:spcAft>
                <a:spcPts val="600"/>
              </a:spcAft>
              <a:buClrTx/>
              <a:buSzTx/>
              <a:buFont typeface="Wingdings 3" panose="05040102010807070707" pitchFamily="18" charset="2"/>
              <a:buChar char="â"/>
              <a:tabLst/>
              <a:defRPr/>
            </a:pPr>
            <a:r>
              <a:rPr lang="fr-CA" sz="2000" dirty="0">
                <a:latin typeface="Arial" panose="020B0604020202020204" pitchFamily="34" charset="0"/>
                <a:cs typeface="Arial" panose="020B0604020202020204" pitchFamily="34" charset="0"/>
              </a:rPr>
              <a:t>FP</a:t>
            </a:r>
          </a:p>
          <a:p>
            <a:pPr marL="396875" algn="just">
              <a:spcBef>
                <a:spcPts val="0"/>
              </a:spcBef>
              <a:spcAft>
                <a:spcPts val="600"/>
              </a:spcAft>
            </a:pPr>
            <a:endParaRPr lang="fr-CA" sz="2000" b="1" dirty="0">
              <a:latin typeface="Arial" panose="020B0604020202020204" pitchFamily="34" charset="0"/>
              <a:cs typeface="Arial" panose="020B0604020202020204" pitchFamily="34" charset="0"/>
            </a:endParaRPr>
          </a:p>
          <a:p>
            <a:pPr marL="168275" indent="0" algn="just">
              <a:spcBef>
                <a:spcPts val="0"/>
              </a:spcBef>
              <a:spcAft>
                <a:spcPts val="600"/>
              </a:spcAft>
              <a:buNone/>
            </a:pPr>
            <a:r>
              <a:rPr lang="fr-CA" sz="2000" b="1" dirty="0">
                <a:latin typeface="Arial" panose="020B0604020202020204" pitchFamily="34" charset="0"/>
                <a:cs typeface="Arial" panose="020B0604020202020204" pitchFamily="34" charset="0"/>
              </a:rPr>
              <a:t>31</a:t>
            </a:r>
            <a:r>
              <a:rPr lang="fr-CA" sz="2000" b="1" dirty="0">
                <a:effectLst/>
                <a:latin typeface="Arial" panose="020B0604020202020204" pitchFamily="34" charset="0"/>
                <a:cs typeface="Arial" panose="020B0604020202020204" pitchFamily="34" charset="0"/>
              </a:rPr>
              <a:t>- Amélioration des heures reconnues pour l’octroi de contrats</a:t>
            </a:r>
          </a:p>
          <a:p>
            <a:pPr marL="989013" indent="-342900" algn="just">
              <a:spcBef>
                <a:spcPts val="0"/>
              </a:spcBef>
              <a:spcAft>
                <a:spcPts val="600"/>
              </a:spcAft>
              <a:buFont typeface="Wingdings" panose="05000000000000000000" pitchFamily="2" charset="2"/>
              <a:buChar char="§"/>
            </a:pPr>
            <a:r>
              <a:rPr lang="fr-CA" sz="2000" dirty="0">
                <a:effectLst/>
                <a:latin typeface="Arial" panose="020B0604020202020204" pitchFamily="34" charset="0"/>
                <a:cs typeface="Arial" panose="020B0604020202020204" pitchFamily="34" charset="0"/>
              </a:rPr>
              <a:t>Octroyer des contrats pour les heures dispensées en lien avec une attestation d’études professionnelles (AEP) financée par le ministère du Travail, de l’Emploi et de la Solidarité sociale du Québec (MTESS).</a:t>
            </a:r>
          </a:p>
          <a:p>
            <a:pPr marL="1347788" indent="-342900" algn="just">
              <a:spcBef>
                <a:spcPts val="0"/>
              </a:spcBef>
              <a:spcAft>
                <a:spcPts val="600"/>
              </a:spcAft>
              <a:buFont typeface="Wingdings 3" panose="05040102010807070707" pitchFamily="18" charset="2"/>
              <a:buChar char="â"/>
            </a:pPr>
            <a:r>
              <a:rPr kumimoji="0" lang="fr-CA" sz="2000" b="0" i="0" u="none" strike="noStrike" cap="none" spc="0" normalizeH="0" baseline="0" noProof="0" dirty="0">
                <a:ln>
                  <a:noFill/>
                </a:ln>
                <a:effectLst/>
                <a:uLnTx/>
                <a:uFillTx/>
                <a:latin typeface="Arial" panose="020B0604020202020204" pitchFamily="34" charset="0"/>
                <a:cs typeface="Arial" panose="020B0604020202020204" pitchFamily="34" charset="0"/>
              </a:rPr>
              <a:t>FP</a:t>
            </a:r>
          </a:p>
          <a:p>
            <a:pPr marL="895350">
              <a:spcBef>
                <a:spcPts val="0"/>
              </a:spcBef>
              <a:spcAft>
                <a:spcPts val="600"/>
              </a:spcAft>
            </a:pPr>
            <a:endParaRPr lang="fr-CA" sz="2000" dirty="0">
              <a:latin typeface="Arial" panose="020B0604020202020204" pitchFamily="34" charset="0"/>
              <a:cs typeface="Arial" panose="020B0604020202020204" pitchFamily="34" charset="0"/>
            </a:endParaRPr>
          </a:p>
          <a:p>
            <a:pPr marL="306388" marR="0" lvl="1" indent="0" fontAlgn="auto">
              <a:spcBef>
                <a:spcPts val="0"/>
              </a:spcBef>
              <a:spcAft>
                <a:spcPts val="600"/>
              </a:spcAft>
              <a:buClrTx/>
              <a:buSzTx/>
              <a:buNone/>
              <a:tabLst/>
              <a:defRPr/>
            </a:pPr>
            <a:endParaRPr lang="en-US" sz="2000" dirty="0">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44D598B5-DA1B-3B3B-1E67-7D44B3D17CB0}"/>
              </a:ext>
            </a:extLst>
          </p:cNvPr>
          <p:cNvSpPr>
            <a:spLocks noGrp="1"/>
          </p:cNvSpPr>
          <p:nvPr>
            <p:ph type="sldNum" sz="quarter" idx="12"/>
          </p:nvPr>
        </p:nvSpPr>
        <p:spPr>
          <a:xfrm>
            <a:off x="11704320" y="6455431"/>
            <a:ext cx="445913" cy="365125"/>
          </a:xfrm>
          <a:noFill/>
          <a:ln>
            <a:noFill/>
          </a:ln>
        </p:spPr>
        <p:txBody>
          <a:bodyPr vert="horz" lIns="91440" tIns="45720" rIns="91440" bIns="45720" rtlCol="0" anchor="ctr">
            <a:normAutofit/>
          </a:bodyPr>
          <a:lstStyle/>
          <a:p>
            <a:pPr>
              <a:spcAft>
                <a:spcPts val="600"/>
              </a:spcAft>
            </a:pPr>
            <a:fld id="{CB4B3EF7-0E3E-C746-BEA3-A898439CAD76}" type="slidenum">
              <a:rPr lang="en-US" sz="1100">
                <a:solidFill>
                  <a:schemeClr val="tx1">
                    <a:lumMod val="50000"/>
                    <a:lumOff val="50000"/>
                  </a:schemeClr>
                </a:solidFill>
              </a:rPr>
              <a:pPr>
                <a:spcAft>
                  <a:spcPts val="600"/>
                </a:spcAft>
              </a:pPr>
              <a:t>39</a:t>
            </a:fld>
            <a:endParaRPr lang="en-US" sz="1100">
              <a:solidFill>
                <a:schemeClr val="tx1">
                  <a:lumMod val="50000"/>
                  <a:lumOff val="50000"/>
                </a:schemeClr>
              </a:solidFill>
            </a:endParaRPr>
          </a:p>
        </p:txBody>
      </p:sp>
    </p:spTree>
    <p:extLst>
      <p:ext uri="{BB962C8B-B14F-4D97-AF65-F5344CB8AC3E}">
        <p14:creationId xmlns:p14="http://schemas.microsoft.com/office/powerpoint/2010/main" val="183224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ABB9214-3834-2849-15BD-568FD6F30DD6}"/>
              </a:ext>
            </a:extLst>
          </p:cNvPr>
          <p:cNvSpPr>
            <a:spLocks noGrp="1"/>
          </p:cNvSpPr>
          <p:nvPr>
            <p:ph idx="1"/>
          </p:nvPr>
        </p:nvSpPr>
        <p:spPr>
          <a:xfrm>
            <a:off x="4312629" y="748145"/>
            <a:ext cx="7116879" cy="6562171"/>
          </a:xfrm>
        </p:spPr>
        <p:txBody>
          <a:bodyPr anchor="ctr">
            <a:normAutofit/>
          </a:bodyPr>
          <a:lstStyle/>
          <a:p>
            <a:pPr marL="0" indent="0" algn="just">
              <a:buNone/>
            </a:pPr>
            <a:r>
              <a:rPr lang="fr-CA" sz="2000" b="1" dirty="0">
                <a:latin typeface="Arial" panose="020B0604020202020204" pitchFamily="34" charset="0"/>
                <a:cs typeface="Arial" panose="020B0604020202020204" pitchFamily="34" charset="0"/>
              </a:rPr>
              <a:t>Grandes</a:t>
            </a:r>
            <a:r>
              <a:rPr lang="fr-CA" sz="2200" b="1" dirty="0">
                <a:latin typeface="Arial" panose="020B0604020202020204" pitchFamily="34" charset="0"/>
                <a:cs typeface="Arial" panose="020B0604020202020204" pitchFamily="34" charset="0"/>
              </a:rPr>
              <a:t> étapes du déroulement de la négociation (suite)</a:t>
            </a:r>
          </a:p>
          <a:p>
            <a:pPr algn="just">
              <a:buFont typeface="Wingdings" panose="05000000000000000000" pitchFamily="2" charset="2"/>
              <a:buChar char="§"/>
            </a:pPr>
            <a:r>
              <a:rPr lang="fr-CA" sz="2200" dirty="0"/>
              <a:t>Septembre 2023</a:t>
            </a:r>
            <a:r>
              <a:rPr lang="fr-CA" sz="2200" dirty="0">
                <a:latin typeface="Arial" panose="020B0604020202020204" pitchFamily="34" charset="0"/>
                <a:cs typeface="Arial" panose="020B0604020202020204" pitchFamily="34" charset="0"/>
              </a:rPr>
              <a:t> </a:t>
            </a:r>
            <a:r>
              <a:rPr lang="fr-CA" sz="2200" dirty="0"/>
              <a:t>: obtention du droit de grève</a:t>
            </a:r>
          </a:p>
          <a:p>
            <a:pPr algn="just">
              <a:spcBef>
                <a:spcPts val="1800"/>
              </a:spcBef>
              <a:buFont typeface="Wingdings" panose="05000000000000000000" pitchFamily="2" charset="2"/>
              <a:buChar char="§"/>
            </a:pPr>
            <a:r>
              <a:rPr lang="fr-CA" sz="2200" dirty="0"/>
              <a:t>11 octobre 2023</a:t>
            </a:r>
            <a:r>
              <a:rPr lang="fr-CA" sz="2200" dirty="0">
                <a:latin typeface="Arial" panose="020B0604020202020204" pitchFamily="34" charset="0"/>
                <a:cs typeface="Arial" panose="020B0604020202020204" pitchFamily="34" charset="0"/>
              </a:rPr>
              <a:t> </a:t>
            </a:r>
            <a:r>
              <a:rPr lang="fr-CA" sz="2200" dirty="0"/>
              <a:t>: nouveau dépôt patronal</a:t>
            </a:r>
          </a:p>
          <a:p>
            <a:pPr algn="just">
              <a:spcBef>
                <a:spcPts val="1800"/>
              </a:spcBef>
              <a:buFont typeface="Wingdings" panose="05000000000000000000" pitchFamily="2" charset="2"/>
              <a:buChar char="§"/>
            </a:pPr>
            <a:r>
              <a:rPr lang="fr-CA" sz="2200" dirty="0"/>
              <a:t>30 octobre 2023</a:t>
            </a:r>
            <a:r>
              <a:rPr lang="fr-CA" sz="2200" dirty="0">
                <a:latin typeface="Arial" panose="020B0604020202020204" pitchFamily="34" charset="0"/>
                <a:cs typeface="Arial" panose="020B0604020202020204" pitchFamily="34" charset="0"/>
              </a:rPr>
              <a:t> </a:t>
            </a:r>
            <a:r>
              <a:rPr lang="fr-CA" sz="2200" dirty="0"/>
              <a:t>: nouveau dépôt syndical</a:t>
            </a:r>
          </a:p>
          <a:p>
            <a:pPr algn="just">
              <a:spcBef>
                <a:spcPts val="1800"/>
              </a:spcBef>
              <a:buFont typeface="Wingdings" panose="05000000000000000000" pitchFamily="2" charset="2"/>
              <a:buChar char="§"/>
            </a:pPr>
            <a:r>
              <a:rPr lang="fr-CA" sz="2200" dirty="0"/>
              <a:t>Novembre et décembre 2023</a:t>
            </a:r>
            <a:r>
              <a:rPr lang="fr-CA" sz="2200" dirty="0">
                <a:latin typeface="Arial" panose="020B0604020202020204" pitchFamily="34" charset="0"/>
                <a:cs typeface="Arial" panose="020B0604020202020204" pitchFamily="34" charset="0"/>
              </a:rPr>
              <a:t> </a:t>
            </a:r>
            <a:r>
              <a:rPr lang="fr-CA" sz="2200" dirty="0"/>
              <a:t>: 3 séquences de grève </a:t>
            </a:r>
            <a:br>
              <a:rPr lang="fr-CA" sz="2200" dirty="0"/>
            </a:br>
            <a:r>
              <a:rPr lang="fr-CA" sz="2200" dirty="0"/>
              <a:t>(6 novembre + 21 au 23 novembre + 8 au 14 décembre)</a:t>
            </a:r>
          </a:p>
          <a:p>
            <a:pPr algn="just">
              <a:buFont typeface="Wingdings" panose="05000000000000000000" pitchFamily="2" charset="2"/>
              <a:buChar char="§"/>
            </a:pPr>
            <a:r>
              <a:rPr lang="fr-CA" sz="2200" dirty="0"/>
              <a:t>8 au 22 décembre 2023</a:t>
            </a:r>
            <a:r>
              <a:rPr lang="fr-CA" sz="2200" dirty="0">
                <a:latin typeface="Arial" panose="020B0604020202020204" pitchFamily="34" charset="0"/>
                <a:cs typeface="Arial" panose="020B0604020202020204" pitchFamily="34" charset="0"/>
              </a:rPr>
              <a:t> </a:t>
            </a:r>
            <a:r>
              <a:rPr lang="fr-CA" sz="2200" dirty="0"/>
              <a:t>: négociation sur une base quotidienne</a:t>
            </a:r>
          </a:p>
          <a:p>
            <a:pPr algn="just">
              <a:spcBef>
                <a:spcPts val="1800"/>
              </a:spcBef>
              <a:buFont typeface="Wingdings" panose="05000000000000000000" pitchFamily="2" charset="2"/>
              <a:buChar char="§"/>
            </a:pPr>
            <a:r>
              <a:rPr lang="fr-CA" sz="2200" dirty="0"/>
              <a:t>22 décembre 2023</a:t>
            </a:r>
            <a:r>
              <a:rPr lang="fr-CA" sz="2200" dirty="0">
                <a:latin typeface="Arial" panose="020B0604020202020204" pitchFamily="34" charset="0"/>
                <a:cs typeface="Arial" panose="020B0604020202020204" pitchFamily="34" charset="0"/>
              </a:rPr>
              <a:t> </a:t>
            </a:r>
            <a:r>
              <a:rPr lang="fr-CA" sz="2200" dirty="0"/>
              <a:t>: Proposition de règlement sectoriel</a:t>
            </a:r>
          </a:p>
          <a:p>
            <a:pPr algn="just">
              <a:spcBef>
                <a:spcPts val="1800"/>
              </a:spcBef>
              <a:buFont typeface="Wingdings" panose="05000000000000000000" pitchFamily="2" charset="2"/>
              <a:buChar char="§"/>
            </a:pPr>
            <a:r>
              <a:rPr lang="fr-CA" sz="2200" dirty="0"/>
              <a:t>22 décembre 2023</a:t>
            </a:r>
            <a:r>
              <a:rPr lang="fr-CA" sz="2200" dirty="0">
                <a:latin typeface="Arial" panose="020B0604020202020204" pitchFamily="34" charset="0"/>
                <a:cs typeface="Arial" panose="020B0604020202020204" pitchFamily="34" charset="0"/>
              </a:rPr>
              <a:t> </a:t>
            </a:r>
            <a:r>
              <a:rPr lang="fr-CA" sz="2200" dirty="0"/>
              <a:t>: Le conseil fédéral de la FSE-CSQ décide de soumettre la proposition de règlement sectoriel aux membres en assemblées générales</a:t>
            </a:r>
          </a:p>
          <a:p>
            <a:pPr algn="just">
              <a:spcBef>
                <a:spcPts val="1800"/>
              </a:spcBef>
            </a:pPr>
            <a:endParaRPr lang="fr-CA" sz="2200" dirty="0"/>
          </a:p>
          <a:p>
            <a:pPr lvl="0" algn="just">
              <a:spcBef>
                <a:spcPts val="1200"/>
              </a:spcBef>
              <a:spcAft>
                <a:spcPts val="0"/>
              </a:spcAft>
              <a:buFont typeface="Wingdings" panose="05000000000000000000" pitchFamily="2" charset="2"/>
              <a:buChar char="§"/>
            </a:pPr>
            <a:endParaRPr lang="fr-CA" sz="1900" dirty="0">
              <a:effectLst/>
              <a:latin typeface="Arial" panose="020B0604020202020204" pitchFamily="34" charset="0"/>
              <a:ea typeface="Calibri" panose="020F0502020204030204" pitchFamily="34" charset="0"/>
              <a:cs typeface="Arial" panose="020B0604020202020204" pitchFamily="34" charset="0"/>
            </a:endParaRPr>
          </a:p>
          <a:p>
            <a:endParaRPr lang="fr-CA" sz="1700" dirty="0"/>
          </a:p>
        </p:txBody>
      </p:sp>
      <p:sp>
        <p:nvSpPr>
          <p:cNvPr id="4" name="Espace réservé du numéro de diapositive 3">
            <a:extLst>
              <a:ext uri="{FF2B5EF4-FFF2-40B4-BE49-F238E27FC236}">
                <a16:creationId xmlns:a16="http://schemas.microsoft.com/office/drawing/2014/main" id="{0553D1F9-73D7-F6BF-CB27-C9D090179804}"/>
              </a:ext>
            </a:extLst>
          </p:cNvPr>
          <p:cNvSpPr>
            <a:spLocks noGrp="1"/>
          </p:cNvSpPr>
          <p:nvPr>
            <p:ph type="sldNum" sz="quarter" idx="12"/>
          </p:nvPr>
        </p:nvSpPr>
        <p:spPr>
          <a:xfrm>
            <a:off x="11704320" y="6455664"/>
            <a:ext cx="448056" cy="365125"/>
          </a:xfrm>
        </p:spPr>
        <p:txBody>
          <a:bodyPr>
            <a:normAutofit/>
          </a:bodyPr>
          <a:lstStyle/>
          <a:p>
            <a:pPr>
              <a:spcAft>
                <a:spcPts val="600"/>
              </a:spcAft>
            </a:pPr>
            <a:fld id="{DF35AEC5-E996-0243-BC29-190F9F3BD6DD}" type="slidenum">
              <a:rPr lang="fr-FR" sz="1100">
                <a:solidFill>
                  <a:schemeClr val="tx1">
                    <a:lumMod val="50000"/>
                    <a:lumOff val="50000"/>
                  </a:schemeClr>
                </a:solidFill>
              </a:rPr>
              <a:pPr>
                <a:spcAft>
                  <a:spcPts val="600"/>
                </a:spcAft>
              </a:pPr>
              <a:t>4</a:t>
            </a:fld>
            <a:endParaRPr lang="fr-FR" sz="1100">
              <a:solidFill>
                <a:schemeClr val="tx1">
                  <a:lumMod val="50000"/>
                  <a:lumOff val="50000"/>
                </a:schemeClr>
              </a:solidFill>
            </a:endParaRPr>
          </a:p>
        </p:txBody>
      </p:sp>
    </p:spTree>
    <p:extLst>
      <p:ext uri="{BB962C8B-B14F-4D97-AF65-F5344CB8AC3E}">
        <p14:creationId xmlns:p14="http://schemas.microsoft.com/office/powerpoint/2010/main" val="2767030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711201" y="294538"/>
            <a:ext cx="10556350" cy="1033669"/>
          </a:xfrm>
        </p:spPr>
        <p:txBody>
          <a:bodyPr vert="horz" lIns="91440" tIns="45720" rIns="91440" bIns="45720" rtlCol="0" anchor="ctr">
            <a:normAutofit/>
          </a:bodyPr>
          <a:lstStyle/>
          <a:p>
            <a:pPr>
              <a:lnSpc>
                <a:spcPct val="90000"/>
              </a:lnSpc>
            </a:pPr>
            <a:r>
              <a:rPr lang="en-US" sz="3400" b="1" kern="1200" dirty="0">
                <a:solidFill>
                  <a:srgbClr val="FFFFFF"/>
                </a:solidFill>
                <a:latin typeface="+mj-lt"/>
                <a:ea typeface="+mj-ea"/>
                <a:cs typeface="+mj-cs"/>
              </a:rPr>
              <a:t>Autres éléments </a:t>
            </a:r>
            <a:r>
              <a:rPr lang="en-US" sz="3600" b="1" kern="1200" dirty="0">
                <a:solidFill>
                  <a:srgbClr val="FFFFFF"/>
                </a:solidFill>
                <a:latin typeface="+mj-lt"/>
                <a:ea typeface="+mj-ea"/>
                <a:cs typeface="+mj-cs"/>
              </a:rPr>
              <a:t>(suite)</a:t>
            </a:r>
            <a:endParaRPr lang="en-US" sz="3400" b="1" kern="1200" dirty="0">
              <a:solidFill>
                <a:srgbClr val="FFFFFF"/>
              </a:solidFill>
              <a:latin typeface="+mj-lt"/>
              <a:ea typeface="+mj-ea"/>
              <a:cs typeface="+mj-cs"/>
            </a:endParaRPr>
          </a:p>
        </p:txBody>
      </p:sp>
      <p:sp>
        <p:nvSpPr>
          <p:cNvPr id="6" name="Espace réservé du contenu 5">
            <a:extLst>
              <a:ext uri="{FF2B5EF4-FFF2-40B4-BE49-F238E27FC236}">
                <a16:creationId xmlns:a16="http://schemas.microsoft.com/office/drawing/2014/main" id="{9F86FA22-C5DF-316B-B0D7-10CFA9151299}"/>
              </a:ext>
            </a:extLst>
          </p:cNvPr>
          <p:cNvSpPr>
            <a:spLocks noGrp="1"/>
          </p:cNvSpPr>
          <p:nvPr>
            <p:ph idx="1"/>
          </p:nvPr>
        </p:nvSpPr>
        <p:spPr>
          <a:xfrm>
            <a:off x="711197" y="795370"/>
            <a:ext cx="10505080" cy="5048905"/>
          </a:xfrm>
        </p:spPr>
        <p:txBody>
          <a:bodyPr vert="horz" lIns="91440" tIns="45720" rIns="91440" bIns="45720" rtlCol="0" anchor="ctr">
            <a:noAutofit/>
          </a:bodyPr>
          <a:lstStyle/>
          <a:p>
            <a:pPr marL="92075" marR="0" lvl="1" indent="0" fontAlgn="auto">
              <a:spcBef>
                <a:spcPts val="0"/>
              </a:spcBef>
              <a:spcAft>
                <a:spcPts val="600"/>
              </a:spcAft>
              <a:buClrTx/>
              <a:buSzTx/>
              <a:buNone/>
              <a:defRPr/>
            </a:pPr>
            <a:r>
              <a:rPr lang="fr-CA" sz="2000" b="1" dirty="0">
                <a:latin typeface="Arial" panose="020B0604020202020204" pitchFamily="34" charset="0"/>
                <a:cs typeface="Arial" panose="020B0604020202020204" pitchFamily="34" charset="0"/>
              </a:rPr>
              <a:t>32- Établissements pénitentiaires</a:t>
            </a:r>
          </a:p>
          <a:p>
            <a:pPr marL="895350" marR="0" lvl="1" indent="-342900" fontAlgn="auto">
              <a:spcBef>
                <a:spcPts val="0"/>
              </a:spcBef>
              <a:spcAft>
                <a:spcPts val="600"/>
              </a:spcAft>
              <a:buClrTx/>
              <a:buSzTx/>
              <a:buFont typeface="Wingdings" panose="05000000000000000000" pitchFamily="2" charset="2"/>
              <a:buChar char="§"/>
              <a:tabLst/>
              <a:defRPr/>
            </a:pPr>
            <a:r>
              <a:rPr kumimoji="0" lang="fr-CA" sz="2000" i="0" u="none" strike="noStrike" cap="none" spc="0" normalizeH="0" baseline="0" noProof="0" dirty="0">
                <a:ln>
                  <a:noFill/>
                </a:ln>
                <a:effectLst/>
                <a:uLnTx/>
                <a:uFillTx/>
                <a:latin typeface="Arial" panose="020B0604020202020204" pitchFamily="34" charset="0"/>
                <a:cs typeface="Arial" panose="020B0604020202020204" pitchFamily="34" charset="0"/>
              </a:rPr>
              <a:t>	Ajouter un mandat au comité prévu à l’annexe 44 « Conditions de travail applicables aux enseignantes et enseignants à temps partiel dans les établissements pénitentiaires » pour évaluer la pertinence de mettre en place une indemnité de responsabilités correctionnelles.</a:t>
            </a:r>
          </a:p>
          <a:p>
            <a:pPr marL="1277938" marR="0" lvl="1" indent="-342900" fontAlgn="auto">
              <a:spcBef>
                <a:spcPts val="0"/>
              </a:spcBef>
              <a:spcAft>
                <a:spcPts val="600"/>
              </a:spcAft>
              <a:buClrTx/>
              <a:buSzTx/>
              <a:buFont typeface="Wingdings 3" panose="05040102010807070707" pitchFamily="18" charset="2"/>
              <a:buChar char="â"/>
              <a:tabLst/>
              <a:defRPr/>
            </a:pPr>
            <a:r>
              <a:rPr lang="fr-CA" sz="2000" dirty="0">
                <a:latin typeface="Arial" panose="020B0604020202020204" pitchFamily="34" charset="0"/>
                <a:cs typeface="Arial" panose="020B0604020202020204" pitchFamily="34" charset="0"/>
              </a:rPr>
              <a:t>EDA</a:t>
            </a:r>
          </a:p>
        </p:txBody>
      </p:sp>
      <p:sp>
        <p:nvSpPr>
          <p:cNvPr id="2" name="Espace réservé du numéro de diapositive 1">
            <a:extLst>
              <a:ext uri="{FF2B5EF4-FFF2-40B4-BE49-F238E27FC236}">
                <a16:creationId xmlns:a16="http://schemas.microsoft.com/office/drawing/2014/main" id="{44D598B5-DA1B-3B3B-1E67-7D44B3D17CB0}"/>
              </a:ext>
            </a:extLst>
          </p:cNvPr>
          <p:cNvSpPr>
            <a:spLocks noGrp="1"/>
          </p:cNvSpPr>
          <p:nvPr>
            <p:ph type="sldNum" sz="quarter" idx="12"/>
          </p:nvPr>
        </p:nvSpPr>
        <p:spPr>
          <a:xfrm>
            <a:off x="11704320" y="6455431"/>
            <a:ext cx="445913" cy="365125"/>
          </a:xfrm>
          <a:noFill/>
          <a:ln>
            <a:noFill/>
          </a:ln>
        </p:spPr>
        <p:txBody>
          <a:bodyPr vert="horz" lIns="91440" tIns="45720" rIns="91440" bIns="45720" rtlCol="0" anchor="ctr">
            <a:normAutofit/>
          </a:bodyPr>
          <a:lstStyle/>
          <a:p>
            <a:pPr>
              <a:spcAft>
                <a:spcPts val="600"/>
              </a:spcAft>
            </a:pPr>
            <a:fld id="{CB4B3EF7-0E3E-C746-BEA3-A898439CAD76}" type="slidenum">
              <a:rPr lang="en-US" sz="1100">
                <a:solidFill>
                  <a:schemeClr val="tx1">
                    <a:lumMod val="50000"/>
                    <a:lumOff val="50000"/>
                  </a:schemeClr>
                </a:solidFill>
              </a:rPr>
              <a:pPr>
                <a:spcAft>
                  <a:spcPts val="600"/>
                </a:spcAft>
              </a:pPr>
              <a:t>40</a:t>
            </a:fld>
            <a:endParaRPr lang="en-US" sz="1100">
              <a:solidFill>
                <a:schemeClr val="tx1">
                  <a:lumMod val="50000"/>
                  <a:lumOff val="50000"/>
                </a:schemeClr>
              </a:solidFill>
            </a:endParaRPr>
          </a:p>
        </p:txBody>
      </p:sp>
    </p:spTree>
    <p:extLst>
      <p:ext uri="{BB962C8B-B14F-4D97-AF65-F5344CB8AC3E}">
        <p14:creationId xmlns:p14="http://schemas.microsoft.com/office/powerpoint/2010/main" val="2444164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64">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66"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68">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70" name="Freeform: Shape 69">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1" name="Freeform: Shape 70">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2" name="Freeform: Shape 71">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3" name="Freeform: Shape 72">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4" name="Freeform: Shape 73">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5" name="Freeform: Shape 74">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76" name="Freeform: Shape 75">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re 1">
            <a:extLst>
              <a:ext uri="{FF2B5EF4-FFF2-40B4-BE49-F238E27FC236}">
                <a16:creationId xmlns:a16="http://schemas.microsoft.com/office/drawing/2014/main" id="{EEDBFFD0-2E4B-3DF9-22C1-258A0E14F6A8}"/>
              </a:ext>
            </a:extLst>
          </p:cNvPr>
          <p:cNvSpPr>
            <a:spLocks noGrp="1"/>
          </p:cNvSpPr>
          <p:nvPr>
            <p:ph type="ctrTitle"/>
            <p:custDataLst>
              <p:tags r:id="rId1"/>
            </p:custDataLst>
          </p:nvPr>
        </p:nvSpPr>
        <p:spPr>
          <a:xfrm>
            <a:off x="1330527" y="2535386"/>
            <a:ext cx="9725730" cy="2743098"/>
          </a:xfrm>
        </p:spPr>
        <p:txBody>
          <a:bodyPr vert="horz" lIns="91440" tIns="45720" rIns="91440" bIns="45720" rtlCol="0" anchor="ctr">
            <a:normAutofit/>
          </a:bodyPr>
          <a:lstStyle/>
          <a:p>
            <a:r>
              <a:rPr lang="en-US" sz="4800" b="1" kern="1200" dirty="0">
                <a:latin typeface="+mj-lt"/>
                <a:ea typeface="+mj-ea"/>
                <a:cs typeface="+mj-cs"/>
              </a:rPr>
              <a:t> </a:t>
            </a:r>
            <a:r>
              <a:rPr lang="en-US" sz="4800" b="1" kern="1200" dirty="0">
                <a:effectLst>
                  <a:reflection blurRad="6350" stA="60000" endA="900" endPos="60000" dist="29997" dir="5400000" sy="-100000" algn="bl" rotWithShape="0"/>
                </a:effectLst>
                <a:latin typeface="+mj-lt"/>
                <a:ea typeface="+mj-ea"/>
                <a:cs typeface="+mj-cs"/>
              </a:rPr>
              <a:t>Négociation </a:t>
            </a:r>
            <a:r>
              <a:rPr lang="en-US" sz="4800" b="1" kern="1200" dirty="0" err="1">
                <a:effectLst>
                  <a:reflection blurRad="6350" stA="60000" endA="900" endPos="60000" dist="29997" dir="5400000" sy="-100000" algn="bl" rotWithShape="0"/>
                </a:effectLst>
                <a:latin typeface="+mj-lt"/>
                <a:ea typeface="+mj-ea"/>
                <a:cs typeface="+mj-cs"/>
              </a:rPr>
              <a:t>intersectorielle</a:t>
            </a:r>
            <a:endParaRPr lang="en-US" sz="4800" b="1" kern="1200" dirty="0">
              <a:effectLst>
                <a:reflection blurRad="6350" stA="60000" endA="900" endPos="60000" dist="29997" dir="5400000" sy="-100000" algn="bl" rotWithShape="0"/>
              </a:effectLst>
              <a:latin typeface="+mj-lt"/>
              <a:ea typeface="+mj-ea"/>
              <a:cs typeface="+mj-cs"/>
            </a:endParaRPr>
          </a:p>
        </p:txBody>
      </p:sp>
    </p:spTree>
    <p:extLst>
      <p:ext uri="{BB962C8B-B14F-4D97-AF65-F5344CB8AC3E}">
        <p14:creationId xmlns:p14="http://schemas.microsoft.com/office/powerpoint/2010/main" val="77314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9" name="Picture 48" descr="Une image contenant orange, Caractère coloré, art, Graphique&#10;&#10;Description générée automatiquement">
            <a:extLst>
              <a:ext uri="{FF2B5EF4-FFF2-40B4-BE49-F238E27FC236}">
                <a16:creationId xmlns:a16="http://schemas.microsoft.com/office/drawing/2014/main" id="{DA239462-F25A-BDE4-7B07-8D323E3E4835}"/>
              </a:ext>
            </a:extLst>
          </p:cNvPr>
          <p:cNvPicPr>
            <a:picLocks noChangeAspect="1"/>
          </p:cNvPicPr>
          <p:nvPr/>
        </p:nvPicPr>
        <p:blipFill rotWithShape="1">
          <a:blip r:embed="rId2"/>
          <a:srcRect r="3182" b="-1"/>
          <a:stretch/>
        </p:blipFill>
        <p:spPr>
          <a:xfrm>
            <a:off x="20" y="10"/>
            <a:ext cx="9947062" cy="6857990"/>
          </a:xfrm>
          <a:prstGeom prst="rect">
            <a:avLst/>
          </a:prstGeom>
        </p:spPr>
      </p:pic>
      <p:sp>
        <p:nvSpPr>
          <p:cNvPr id="67" name="Freeform: Shape 6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64" name="Freeform: Shape 63">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66" name="Freeform: Shape 65">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8046720" y="1045597"/>
            <a:ext cx="3633746" cy="1588422"/>
          </a:xfrm>
        </p:spPr>
        <p:txBody>
          <a:bodyPr vert="horz" lIns="91440" tIns="45720" rIns="91440" bIns="45720" rtlCol="0" anchor="b">
            <a:normAutofit/>
          </a:bodyPr>
          <a:lstStyle/>
          <a:p>
            <a:pPr>
              <a:lnSpc>
                <a:spcPct val="90000"/>
              </a:lnSpc>
            </a:pPr>
            <a:r>
              <a:rPr lang="en-US" sz="4000" b="1" dirty="0"/>
              <a:t>Avis</a:t>
            </a:r>
          </a:p>
        </p:txBody>
      </p:sp>
      <p:sp>
        <p:nvSpPr>
          <p:cNvPr id="6" name="Espace réservé du contenu 5">
            <a:extLst>
              <a:ext uri="{FF2B5EF4-FFF2-40B4-BE49-F238E27FC236}">
                <a16:creationId xmlns:a16="http://schemas.microsoft.com/office/drawing/2014/main" id="{9F86FA22-C5DF-316B-B0D7-10CFA9151299}"/>
              </a:ext>
            </a:extLst>
          </p:cNvPr>
          <p:cNvSpPr>
            <a:spLocks noGrp="1"/>
          </p:cNvSpPr>
          <p:nvPr>
            <p:ph idx="1"/>
          </p:nvPr>
        </p:nvSpPr>
        <p:spPr>
          <a:xfrm>
            <a:off x="8046719" y="2722729"/>
            <a:ext cx="3633747" cy="2700062"/>
          </a:xfrm>
        </p:spPr>
        <p:txBody>
          <a:bodyPr vert="horz" lIns="91440" tIns="45720" rIns="91440" bIns="45720" rtlCol="0">
            <a:normAutofit/>
          </a:bodyPr>
          <a:lstStyle/>
          <a:p>
            <a:pPr marL="0" indent="0" algn="just">
              <a:lnSpc>
                <a:spcPct val="90000"/>
              </a:lnSpc>
              <a:spcBef>
                <a:spcPts val="1905"/>
              </a:spcBef>
              <a:buNone/>
            </a:pPr>
            <a:r>
              <a:rPr lang="fr-CA" sz="2000" dirty="0"/>
              <a:t>Bien que cette présentation ait été préparée à partir d’une version validée en Front commun, il s’agit d’une version propre à la CSQ. Les versions présentées par chacune des organisations comprennent donc certaines distinctions propres aux besoins de celles-ci.</a:t>
            </a:r>
          </a:p>
        </p:txBody>
      </p:sp>
      <p:sp>
        <p:nvSpPr>
          <p:cNvPr id="2" name="Espace réservé du numéro de diapositive 1">
            <a:extLst>
              <a:ext uri="{FF2B5EF4-FFF2-40B4-BE49-F238E27FC236}">
                <a16:creationId xmlns:a16="http://schemas.microsoft.com/office/drawing/2014/main" id="{64CD0293-66EC-F146-6DD9-852E0DA9E3A3}"/>
              </a:ext>
            </a:extLst>
          </p:cNvPr>
          <p:cNvSpPr>
            <a:spLocks noGrp="1"/>
          </p:cNvSpPr>
          <p:nvPr>
            <p:ph type="sldNum" sz="quarter" idx="12"/>
          </p:nvPr>
        </p:nvSpPr>
        <p:spPr>
          <a:noFill/>
          <a:ln>
            <a:noFill/>
          </a:ln>
        </p:spPr>
        <p:txBody>
          <a:bodyPr/>
          <a:lstStyle/>
          <a:p>
            <a:fld id="{CB4B3EF7-0E3E-C746-BEA3-A898439CAD76}" type="slidenum">
              <a:rPr lang="fr-FR" smtClean="0">
                <a:solidFill>
                  <a:sysClr val="windowText" lastClr="000000"/>
                </a:solidFill>
              </a:rPr>
              <a:pPr/>
              <a:t>42</a:t>
            </a:fld>
            <a:endParaRPr lang="fr-FR" dirty="0">
              <a:solidFill>
                <a:sysClr val="windowText" lastClr="000000"/>
              </a:solidFill>
            </a:endParaRPr>
          </a:p>
        </p:txBody>
      </p:sp>
    </p:spTree>
    <p:extLst>
      <p:ext uri="{BB962C8B-B14F-4D97-AF65-F5344CB8AC3E}">
        <p14:creationId xmlns:p14="http://schemas.microsoft.com/office/powerpoint/2010/main" val="904708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8" descr="Une image contenant orange, Caractère coloré, art, Graphique">
            <a:extLst>
              <a:ext uri="{FF2B5EF4-FFF2-40B4-BE49-F238E27FC236}">
                <a16:creationId xmlns:a16="http://schemas.microsoft.com/office/drawing/2014/main" id="{4F5A5AD3-FD21-65E1-7399-048A0AE91C5B}"/>
              </a:ext>
            </a:extLst>
          </p:cNvPr>
          <p:cNvPicPr>
            <a:picLocks noChangeAspect="1"/>
          </p:cNvPicPr>
          <p:nvPr/>
        </p:nvPicPr>
        <p:blipFill rotWithShape="1">
          <a:blip r:embed="rId2">
            <a:alphaModFix/>
          </a:blip>
          <a:srcRect r="28407" b="-1"/>
          <a:stretch/>
        </p:blipFill>
        <p:spPr>
          <a:xfrm>
            <a:off x="0" y="0"/>
            <a:ext cx="6858000" cy="6858000"/>
          </a:xfrm>
          <a:prstGeom prst="rect">
            <a:avLst/>
          </a:prstGeom>
        </p:spPr>
      </p:pic>
      <p:grpSp>
        <p:nvGrpSpPr>
          <p:cNvPr id="142" name="Group 141">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9564" y="0"/>
            <a:ext cx="6648564" cy="6858000"/>
            <a:chOff x="5705128" y="0"/>
            <a:chExt cx="6648564" cy="6858000"/>
          </a:xfrm>
        </p:grpSpPr>
        <p:sp>
          <p:nvSpPr>
            <p:cNvPr id="143" name="Freeform: Shape 142">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6" name="Freeform: Shape 145">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7" name="Freeform: Shape 146">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6387325" y="1151048"/>
            <a:ext cx="4803636" cy="1311664"/>
          </a:xfrm>
        </p:spPr>
        <p:txBody>
          <a:bodyPr vert="horz" lIns="91440" tIns="45720" rIns="91440" bIns="45720" rtlCol="0" anchor="b">
            <a:normAutofit/>
          </a:bodyPr>
          <a:lstStyle/>
          <a:p>
            <a:pPr>
              <a:lnSpc>
                <a:spcPct val="90000"/>
              </a:lnSpc>
            </a:pPr>
            <a:r>
              <a:rPr lang="en-US" sz="3600" b="1" dirty="0"/>
              <a:t>Durée de la convention collective</a:t>
            </a:r>
          </a:p>
        </p:txBody>
      </p:sp>
      <p:sp>
        <p:nvSpPr>
          <p:cNvPr id="126" name="Espace réservé du contenu 5">
            <a:extLst>
              <a:ext uri="{FF2B5EF4-FFF2-40B4-BE49-F238E27FC236}">
                <a16:creationId xmlns:a16="http://schemas.microsoft.com/office/drawing/2014/main" id="{9F86FA22-C5DF-316B-B0D7-10CFA9151299}"/>
              </a:ext>
            </a:extLst>
          </p:cNvPr>
          <p:cNvSpPr>
            <a:spLocks noGrp="1"/>
          </p:cNvSpPr>
          <p:nvPr>
            <p:ph idx="1"/>
          </p:nvPr>
        </p:nvSpPr>
        <p:spPr>
          <a:xfrm>
            <a:off x="6484158" y="2462712"/>
            <a:ext cx="4706803" cy="3788830"/>
          </a:xfrm>
        </p:spPr>
        <p:txBody>
          <a:bodyPr vert="horz" lIns="91440" tIns="45720" rIns="91440" bIns="45720" rtlCol="0" anchor="ctr">
            <a:normAutofit/>
          </a:bodyPr>
          <a:lstStyle/>
          <a:p>
            <a:pPr marL="0" indent="0" algn="just">
              <a:lnSpc>
                <a:spcPct val="90000"/>
              </a:lnSpc>
              <a:spcBef>
                <a:spcPts val="0"/>
              </a:spcBef>
              <a:spcAft>
                <a:spcPts val="1200"/>
              </a:spcAft>
              <a:buNone/>
            </a:pPr>
            <a:r>
              <a:rPr lang="en-US" sz="2000" dirty="0">
                <a:latin typeface="Arial" panose="020B0604020202020204" pitchFamily="34" charset="0"/>
                <a:cs typeface="Arial" panose="020B0604020202020204" pitchFamily="34" charset="0"/>
              </a:rPr>
              <a:t>La durée de la nouvelle convention collective </a:t>
            </a:r>
            <a:r>
              <a:rPr lang="en-US" sz="2000" dirty="0" err="1">
                <a:latin typeface="Arial" panose="020B0604020202020204" pitchFamily="34" charset="0"/>
                <a:cs typeface="Arial" panose="020B0604020202020204" pitchFamily="34" charset="0"/>
              </a:rPr>
              <a:t>est</a:t>
            </a:r>
            <a:r>
              <a:rPr lang="en-US" sz="2000" dirty="0">
                <a:latin typeface="Arial" panose="020B0604020202020204" pitchFamily="34" charset="0"/>
                <a:cs typeface="Arial" panose="020B0604020202020204" pitchFamily="34" charset="0"/>
              </a:rPr>
              <a:t> de </a:t>
            </a:r>
            <a:r>
              <a:rPr lang="en-US" sz="2000" b="1" dirty="0">
                <a:latin typeface="Arial" panose="020B0604020202020204" pitchFamily="34" charset="0"/>
                <a:cs typeface="Arial" panose="020B0604020202020204" pitchFamily="34" charset="0"/>
              </a:rPr>
              <a:t>cinq (5) </a:t>
            </a:r>
            <a:r>
              <a:rPr lang="en-US" sz="2000" b="1" dirty="0" err="1">
                <a:latin typeface="Arial" panose="020B0604020202020204" pitchFamily="34" charset="0"/>
                <a:cs typeface="Arial" panose="020B0604020202020204" pitchFamily="34" charset="0"/>
              </a:rPr>
              <a:t>ans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soit</a:t>
            </a:r>
            <a:r>
              <a:rPr lang="en-US" sz="2000" dirty="0">
                <a:latin typeface="Arial" panose="020B0604020202020204" pitchFamily="34" charset="0"/>
                <a:cs typeface="Arial" panose="020B0604020202020204" pitchFamily="34" charset="0"/>
              </a:rPr>
              <a:t> du 1</a:t>
            </a:r>
            <a:r>
              <a:rPr lang="en-US" sz="2000" baseline="30000" dirty="0">
                <a:latin typeface="Arial" panose="020B0604020202020204" pitchFamily="34" charset="0"/>
                <a:cs typeface="Arial" panose="020B0604020202020204" pitchFamily="34" charset="0"/>
              </a:rPr>
              <a:t>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avril</a:t>
            </a:r>
            <a:r>
              <a:rPr lang="en-US" sz="2000" dirty="0">
                <a:latin typeface="Arial" panose="020B0604020202020204" pitchFamily="34" charset="0"/>
                <a:cs typeface="Arial" panose="020B0604020202020204" pitchFamily="34" charset="0"/>
              </a:rPr>
              <a:t> 2023 au 31 mars 2028.</a:t>
            </a:r>
          </a:p>
          <a:p>
            <a:pPr>
              <a:lnSpc>
                <a:spcPct val="90000"/>
              </a:lnSpc>
              <a:spcBef>
                <a:spcPts val="0"/>
              </a:spcBef>
              <a:spcAft>
                <a:spcPts val="1200"/>
              </a:spcAft>
            </a:pPr>
            <a:endParaRPr lang="en-US" sz="1800" dirty="0">
              <a:solidFill>
                <a:schemeClr val="tx2"/>
              </a:solidFill>
            </a:endParaRPr>
          </a:p>
        </p:txBody>
      </p:sp>
      <p:sp>
        <p:nvSpPr>
          <p:cNvPr id="2" name="Espace réservé du numéro de diapositive 1">
            <a:extLst>
              <a:ext uri="{FF2B5EF4-FFF2-40B4-BE49-F238E27FC236}">
                <a16:creationId xmlns:a16="http://schemas.microsoft.com/office/drawing/2014/main" id="{B7696EC6-F3E3-F17D-3469-E766246033E7}"/>
              </a:ext>
            </a:extLst>
          </p:cNvPr>
          <p:cNvSpPr>
            <a:spLocks noGrp="1"/>
          </p:cNvSpPr>
          <p:nvPr>
            <p:ph type="sldNum" sz="quarter" idx="12"/>
          </p:nvPr>
        </p:nvSpPr>
        <p:spPr>
          <a:solidFill>
            <a:schemeClr val="bg1"/>
          </a:solidFill>
        </p:spPr>
        <p:txBody>
          <a:bodyPr/>
          <a:lstStyle/>
          <a:p>
            <a:fld id="{CB4B3EF7-0E3E-C746-BEA3-A898439CAD76}" type="slidenum">
              <a:rPr lang="fr-FR" smtClean="0">
                <a:solidFill>
                  <a:sysClr val="windowText" lastClr="000000"/>
                </a:solidFill>
              </a:rPr>
              <a:pPr/>
              <a:t>43</a:t>
            </a:fld>
            <a:endParaRPr lang="fr-FR">
              <a:solidFill>
                <a:sysClr val="windowText" lastClr="000000"/>
              </a:solidFill>
            </a:endParaRPr>
          </a:p>
        </p:txBody>
      </p:sp>
    </p:spTree>
    <p:extLst>
      <p:ext uri="{BB962C8B-B14F-4D97-AF65-F5344CB8AC3E}">
        <p14:creationId xmlns:p14="http://schemas.microsoft.com/office/powerpoint/2010/main" val="2146159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9" name="Picture 48" descr="Une image contenant orange, Caractère coloré, art, Graphique&#10;&#10;Description générée automatiquement">
            <a:extLst>
              <a:ext uri="{FF2B5EF4-FFF2-40B4-BE49-F238E27FC236}">
                <a16:creationId xmlns:a16="http://schemas.microsoft.com/office/drawing/2014/main" id="{DA239462-F25A-BDE4-7B07-8D323E3E4835}"/>
              </a:ext>
            </a:extLst>
          </p:cNvPr>
          <p:cNvPicPr>
            <a:picLocks noChangeAspect="1"/>
          </p:cNvPicPr>
          <p:nvPr/>
        </p:nvPicPr>
        <p:blipFill rotWithShape="1">
          <a:blip r:embed="rId2"/>
          <a:srcRect r="3182" b="-1"/>
          <a:stretch/>
        </p:blipFill>
        <p:spPr>
          <a:xfrm>
            <a:off x="20" y="10"/>
            <a:ext cx="9947062" cy="6857990"/>
          </a:xfrm>
          <a:prstGeom prst="rect">
            <a:avLst/>
          </a:prstGeom>
        </p:spPr>
      </p:pic>
      <p:sp>
        <p:nvSpPr>
          <p:cNvPr id="67" name="Freeform: Shape 6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64" name="Freeform: Shape 63">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6" name="Freeform: Shape 65">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Espace réservé du numéro de diapositive 1">
            <a:extLst>
              <a:ext uri="{FF2B5EF4-FFF2-40B4-BE49-F238E27FC236}">
                <a16:creationId xmlns:a16="http://schemas.microsoft.com/office/drawing/2014/main" id="{64CD0293-66EC-F146-6DD9-852E0DA9E3A3}"/>
              </a:ext>
            </a:extLst>
          </p:cNvPr>
          <p:cNvSpPr>
            <a:spLocks noGrp="1"/>
          </p:cNvSpPr>
          <p:nvPr>
            <p:ph type="sldNum" sz="quarter" idx="12"/>
          </p:nvPr>
        </p:nvSpPr>
        <p:spPr>
          <a:noFill/>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4B3EF7-0E3E-C746-BEA3-A898439CAD76}" type="slidenum">
              <a:rPr kumimoji="0" lang="fr-FR" sz="1200" b="0" i="0" u="none" strike="noStrike" kern="120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 name="Titre 4">
            <a:extLst>
              <a:ext uri="{FF2B5EF4-FFF2-40B4-BE49-F238E27FC236}">
                <a16:creationId xmlns:a16="http://schemas.microsoft.com/office/drawing/2014/main" id="{62642659-1351-3AD9-BE10-A9FE77F52057}"/>
              </a:ext>
            </a:extLst>
          </p:cNvPr>
          <p:cNvSpPr>
            <a:spLocks noGrp="1"/>
          </p:cNvSpPr>
          <p:nvPr>
            <p:ph type="title"/>
          </p:nvPr>
        </p:nvSpPr>
        <p:spPr/>
        <p:txBody>
          <a:bodyPr>
            <a:normAutofit/>
          </a:bodyPr>
          <a:lstStyle/>
          <a:p>
            <a:r>
              <a:rPr lang="fr-CA" sz="3900" b="1" dirty="0"/>
              <a:t>Paramètres généraux</a:t>
            </a:r>
          </a:p>
        </p:txBody>
      </p:sp>
      <p:pic>
        <p:nvPicPr>
          <p:cNvPr id="10" name="Espace réservé du contenu 9">
            <a:extLst>
              <a:ext uri="{FF2B5EF4-FFF2-40B4-BE49-F238E27FC236}">
                <a16:creationId xmlns:a16="http://schemas.microsoft.com/office/drawing/2014/main" id="{438F2A07-A370-761A-E52E-2326DE631677}"/>
              </a:ext>
            </a:extLst>
          </p:cNvPr>
          <p:cNvPicPr>
            <a:picLocks noGrp="1" noChangeAspect="1"/>
          </p:cNvPicPr>
          <p:nvPr>
            <p:ph idx="1"/>
          </p:nvPr>
        </p:nvPicPr>
        <p:blipFill>
          <a:blip r:embed="rId3"/>
          <a:stretch>
            <a:fillRect/>
          </a:stretch>
        </p:blipFill>
        <p:spPr>
          <a:xfrm>
            <a:off x="1045593" y="1900933"/>
            <a:ext cx="10205589" cy="4462659"/>
          </a:xfrm>
        </p:spPr>
      </p:pic>
    </p:spTree>
    <p:extLst>
      <p:ext uri="{BB962C8B-B14F-4D97-AF65-F5344CB8AC3E}">
        <p14:creationId xmlns:p14="http://schemas.microsoft.com/office/powerpoint/2010/main" val="30031006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8" descr="Une image contenant orange, Caractère coloré, art, Graphique">
            <a:extLst>
              <a:ext uri="{FF2B5EF4-FFF2-40B4-BE49-F238E27FC236}">
                <a16:creationId xmlns:a16="http://schemas.microsoft.com/office/drawing/2014/main" id="{4F5A5AD3-FD21-65E1-7399-048A0AE91C5B}"/>
              </a:ext>
            </a:extLst>
          </p:cNvPr>
          <p:cNvPicPr>
            <a:picLocks noChangeAspect="1"/>
          </p:cNvPicPr>
          <p:nvPr/>
        </p:nvPicPr>
        <p:blipFill rotWithShape="1">
          <a:blip r:embed="rId3"/>
          <a:srcRect r="3182" b="-1"/>
          <a:stretch/>
        </p:blipFill>
        <p:spPr>
          <a:xfrm rot="5400000">
            <a:off x="4901681" y="-4901681"/>
            <a:ext cx="2388639" cy="12192001"/>
          </a:xfrm>
          <a:prstGeom prst="rect">
            <a:avLst/>
          </a:prstGeom>
        </p:spPr>
      </p:pic>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443399" y="262622"/>
            <a:ext cx="8821899" cy="1025525"/>
          </a:xfrm>
        </p:spPr>
        <p:txBody>
          <a:bodyPr vert="horz" lIns="91440" tIns="45720" rIns="91440" bIns="45720" rtlCol="0" anchor="ctr">
            <a:normAutofit/>
          </a:bodyPr>
          <a:lstStyle/>
          <a:p>
            <a:pPr>
              <a:lnSpc>
                <a:spcPct val="90000"/>
              </a:lnSpc>
            </a:pPr>
            <a:r>
              <a:rPr lang="en-US" sz="3900" b="1" dirty="0"/>
              <a:t>Salaires : </a:t>
            </a:r>
            <a:r>
              <a:rPr lang="en-US" sz="3900" b="1" dirty="0" err="1"/>
              <a:t>une</a:t>
            </a:r>
            <a:r>
              <a:rPr lang="en-US" sz="3900" b="1" dirty="0"/>
              <a:t> protection du pouvoir d’achat</a:t>
            </a:r>
          </a:p>
        </p:txBody>
      </p:sp>
      <p:graphicFrame>
        <p:nvGraphicFramePr>
          <p:cNvPr id="6" name="Tableau 5">
            <a:extLst>
              <a:ext uri="{FF2B5EF4-FFF2-40B4-BE49-F238E27FC236}">
                <a16:creationId xmlns:a16="http://schemas.microsoft.com/office/drawing/2014/main" id="{84657662-9A0B-9D7C-B377-47FB4A9EE8B2}"/>
              </a:ext>
            </a:extLst>
          </p:cNvPr>
          <p:cNvGraphicFramePr>
            <a:graphicFrameLocks noGrp="1"/>
          </p:cNvGraphicFramePr>
          <p:nvPr>
            <p:extLst>
              <p:ext uri="{D42A27DB-BD31-4B8C-83A1-F6EECF244321}">
                <p14:modId xmlns:p14="http://schemas.microsoft.com/office/powerpoint/2010/main" val="2209412895"/>
              </p:ext>
            </p:extLst>
          </p:nvPr>
        </p:nvGraphicFramePr>
        <p:xfrm>
          <a:off x="1089891" y="1693449"/>
          <a:ext cx="9716655" cy="3471102"/>
        </p:xfrm>
        <a:graphic>
          <a:graphicData uri="http://schemas.openxmlformats.org/drawingml/2006/table">
            <a:tbl>
              <a:tblPr firstRow="1" bandRow="1">
                <a:solidFill>
                  <a:schemeClr val="bg1">
                    <a:lumMod val="95000"/>
                  </a:schemeClr>
                </a:solidFill>
                <a:tableStyleId>{5C22544A-7EE6-4342-B048-85BDC9FD1C3A}</a:tableStyleId>
              </a:tblPr>
              <a:tblGrid>
                <a:gridCol w="2324507">
                  <a:extLst>
                    <a:ext uri="{9D8B030D-6E8A-4147-A177-3AD203B41FA5}">
                      <a16:colId xmlns:a16="http://schemas.microsoft.com/office/drawing/2014/main" val="1561478220"/>
                    </a:ext>
                  </a:extLst>
                </a:gridCol>
                <a:gridCol w="7392148">
                  <a:extLst>
                    <a:ext uri="{9D8B030D-6E8A-4147-A177-3AD203B41FA5}">
                      <a16:colId xmlns:a16="http://schemas.microsoft.com/office/drawing/2014/main" val="1305430067"/>
                    </a:ext>
                  </a:extLst>
                </a:gridCol>
              </a:tblGrid>
              <a:tr h="730256">
                <a:tc>
                  <a:txBody>
                    <a:bodyPr/>
                    <a:lstStyle/>
                    <a:p>
                      <a:pPr algn="ctr"/>
                      <a:r>
                        <a:rPr lang="fr-CA" sz="2600" b="0" cap="none" spc="0" dirty="0">
                          <a:solidFill>
                            <a:schemeClr val="bg1"/>
                          </a:solidFill>
                          <a:latin typeface="Epilogue"/>
                        </a:rPr>
                        <a:t>QUAND</a:t>
                      </a:r>
                      <a:endParaRPr lang="fr-CA" sz="2600" b="0" cap="none" spc="0" baseline="30000" dirty="0">
                        <a:solidFill>
                          <a:schemeClr val="bg1"/>
                        </a:solidFill>
                        <a:latin typeface="Epilogue"/>
                      </a:endParaRPr>
                    </a:p>
                  </a:txBody>
                  <a:tcPr marL="168330" marR="121212" marT="147731" marB="129484" anchor="ctr">
                    <a:lnL w="12700" cmpd="sng">
                      <a:noFill/>
                    </a:lnL>
                    <a:lnR w="12700" cmpd="sng">
                      <a:noFill/>
                      <a:prstDash val="solid"/>
                    </a:lnR>
                    <a:lnT w="19050" cap="flat" cmpd="sng" algn="ctr">
                      <a:noFill/>
                      <a:prstDash val="solid"/>
                    </a:lnT>
                    <a:lnB w="9525" cap="flat" cmpd="sng" algn="ctr">
                      <a:solidFill>
                        <a:schemeClr val="tx1">
                          <a:lumMod val="50000"/>
                          <a:lumOff val="50000"/>
                        </a:schemeClr>
                      </a:solidFill>
                      <a:prstDash val="solid"/>
                    </a:lnB>
                    <a:lnTlToBr w="12700" cmpd="sng">
                      <a:noFill/>
                      <a:prstDash val="solid"/>
                    </a:lnTlToBr>
                    <a:lnBlToTr w="12700" cmpd="sng">
                      <a:noFill/>
                      <a:prstDash val="solid"/>
                    </a:lnBlToTr>
                    <a:solidFill>
                      <a:schemeClr val="accent5"/>
                    </a:solidFill>
                  </a:tcPr>
                </a:tc>
                <a:tc>
                  <a:txBody>
                    <a:bodyPr/>
                    <a:lstStyle/>
                    <a:p>
                      <a:pPr marL="182245" indent="0" algn="l"/>
                      <a:r>
                        <a:rPr lang="fr-CA" sz="2600" b="0" cap="none" spc="0" dirty="0">
                          <a:solidFill>
                            <a:schemeClr val="bg1"/>
                          </a:solidFill>
                          <a:latin typeface="Epilogue"/>
                        </a:rPr>
                        <a:t>Au 31 mars 2026, 2027, 2028</a:t>
                      </a:r>
                    </a:p>
                  </a:txBody>
                  <a:tcPr marL="168330" marR="121212" marT="147731" marB="129484" anchor="ctr">
                    <a:lnL w="12700" cmpd="sng">
                      <a:noFill/>
                      <a:prstDash val="solid"/>
                    </a:lnL>
                    <a:lnR w="12700" cmpd="sng">
                      <a:noFill/>
                    </a:lnR>
                    <a:lnT w="19050" cap="flat" cmpd="sng" algn="ctr">
                      <a:noFill/>
                      <a:prstDash val="solid"/>
                    </a:lnT>
                    <a:lnB w="9525" cap="flat" cmpd="sng" algn="ctr">
                      <a:solidFill>
                        <a:schemeClr val="tx1">
                          <a:lumMod val="50000"/>
                          <a:lumOff val="50000"/>
                        </a:schemeClr>
                      </a:solidFill>
                      <a:prstDash val="solid"/>
                    </a:lnB>
                    <a:solidFill>
                      <a:schemeClr val="accent5"/>
                    </a:solidFill>
                  </a:tcPr>
                </a:tc>
                <a:extLst>
                  <a:ext uri="{0D108BD9-81ED-4DB2-BD59-A6C34878D82A}">
                    <a16:rowId xmlns:a16="http://schemas.microsoft.com/office/drawing/2014/main" val="3559305481"/>
                  </a:ext>
                </a:extLst>
              </a:tr>
              <a:tr h="1518154">
                <a:tc>
                  <a:txBody>
                    <a:bodyPr/>
                    <a:lstStyle/>
                    <a:p>
                      <a:pPr algn="ctr"/>
                      <a:r>
                        <a:rPr lang="fr-CA" sz="1900" b="1" cap="none" spc="0" dirty="0">
                          <a:solidFill>
                            <a:schemeClr val="tx1"/>
                          </a:solidFill>
                          <a:latin typeface="Epilogue"/>
                        </a:rPr>
                        <a:t>COMMENT</a:t>
                      </a:r>
                      <a:endParaRPr lang="fr-CA" sz="1900" b="0" cap="none" spc="0" dirty="0">
                        <a:solidFill>
                          <a:schemeClr val="tx1"/>
                        </a:solidFill>
                        <a:latin typeface="Epilogue"/>
                      </a:endParaRPr>
                    </a:p>
                  </a:txBody>
                  <a:tcPr marL="168330" marR="121212" marT="147731" marB="129484"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marL="182245" indent="0" algn="just"/>
                      <a:r>
                        <a:rPr lang="fr-CA" sz="1900" cap="none" spc="0">
                          <a:solidFill>
                            <a:schemeClr val="tx1"/>
                          </a:solidFill>
                          <a:latin typeface="Epilogue"/>
                        </a:rPr>
                        <a:t>Si l'inflation de l'année financière (avril à mars) a été plus élevée que le pourcentage d'augmentation du 1</a:t>
                      </a:r>
                      <a:r>
                        <a:rPr lang="fr-CA" sz="1900" cap="none" spc="0" baseline="30000">
                          <a:solidFill>
                            <a:schemeClr val="tx1"/>
                          </a:solidFill>
                          <a:latin typeface="Epilogue"/>
                        </a:rPr>
                        <a:t>er</a:t>
                      </a:r>
                      <a:r>
                        <a:rPr lang="fr-CA" sz="1900" cap="none" spc="0">
                          <a:solidFill>
                            <a:schemeClr val="tx1"/>
                          </a:solidFill>
                          <a:latin typeface="Epilogue"/>
                        </a:rPr>
                        <a:t> avril précédent, il y aura majoration des salaires</a:t>
                      </a:r>
                      <a:endParaRPr lang="fr-CA" sz="1900" cap="none" spc="0">
                        <a:solidFill>
                          <a:schemeClr val="tx1"/>
                        </a:solidFill>
                        <a:highlight>
                          <a:srgbClr val="000080"/>
                        </a:highlight>
                        <a:latin typeface="Epilogue"/>
                      </a:endParaRPr>
                    </a:p>
                  </a:txBody>
                  <a:tcPr marL="168330" marR="121212" marT="147731" marB="129484" anchor="ctr">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692388207"/>
                  </a:ext>
                </a:extLst>
              </a:tr>
              <a:tr h="1222692">
                <a:tc>
                  <a:txBody>
                    <a:bodyPr/>
                    <a:lstStyle/>
                    <a:p>
                      <a:pPr algn="ctr"/>
                      <a:r>
                        <a:rPr lang="fr-CA" sz="1900" b="1" cap="none" spc="0" baseline="0" dirty="0">
                          <a:solidFill>
                            <a:schemeClr val="tx1"/>
                          </a:solidFill>
                          <a:latin typeface="Epilogue"/>
                        </a:rPr>
                        <a:t>Ajustement</a:t>
                      </a:r>
                      <a:r>
                        <a:rPr lang="fr-CA" sz="1900" b="1" cap="none" spc="0" dirty="0">
                          <a:solidFill>
                            <a:schemeClr val="tx1"/>
                          </a:solidFill>
                          <a:latin typeface="Epilogue"/>
                        </a:rPr>
                        <a:t> ANNUEL</a:t>
                      </a:r>
                    </a:p>
                    <a:p>
                      <a:pPr algn="ctr"/>
                      <a:r>
                        <a:rPr lang="fr-CA" sz="1900" b="0" cap="none" spc="0" dirty="0">
                          <a:solidFill>
                            <a:schemeClr val="tx1"/>
                          </a:solidFill>
                          <a:latin typeface="Epilogue"/>
                        </a:rPr>
                        <a:t>Ans 3, 4 et 5</a:t>
                      </a:r>
                    </a:p>
                  </a:txBody>
                  <a:tcPr marL="168330" marR="121212" marT="147731" marB="129484" anchor="ctr">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marL="182245" marR="0" lvl="0" indent="0" algn="l" defTabSz="864017" rtl="0" eaLnBrk="1" fontAlgn="auto" latinLnBrk="0" hangingPunct="1">
                        <a:lnSpc>
                          <a:spcPct val="100000"/>
                        </a:lnSpc>
                        <a:spcBef>
                          <a:spcPts val="0"/>
                        </a:spcBef>
                        <a:spcAft>
                          <a:spcPts val="0"/>
                        </a:spcAft>
                        <a:buClrTx/>
                        <a:buSzTx/>
                        <a:buFontTx/>
                        <a:buNone/>
                        <a:tabLst/>
                        <a:defRPr/>
                      </a:pPr>
                      <a:r>
                        <a:rPr lang="fr-CA" sz="1900" cap="none" spc="0" dirty="0">
                          <a:solidFill>
                            <a:schemeClr val="tx1"/>
                          </a:solidFill>
                          <a:latin typeface="Epilogue"/>
                        </a:rPr>
                        <a:t>Jusqu’à 1 % maximum à chaque année</a:t>
                      </a:r>
                      <a:endParaRPr lang="fr-CA" sz="1900" b="0" cap="none" spc="0" dirty="0">
                        <a:solidFill>
                          <a:schemeClr val="tx1"/>
                        </a:solidFill>
                        <a:latin typeface="Epilogue"/>
                      </a:endParaRPr>
                    </a:p>
                  </a:txBody>
                  <a:tcPr marL="168330" marR="121212" marT="147731" marB="129484" anchor="ctr">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628843866"/>
                  </a:ext>
                </a:extLst>
              </a:tr>
            </a:tbl>
          </a:graphicData>
        </a:graphic>
      </p:graphicFrame>
      <p:sp>
        <p:nvSpPr>
          <p:cNvPr id="7" name="Espace réservé du contenu 3">
            <a:extLst>
              <a:ext uri="{FF2B5EF4-FFF2-40B4-BE49-F238E27FC236}">
                <a16:creationId xmlns:a16="http://schemas.microsoft.com/office/drawing/2014/main" id="{A6509DD9-A1BA-9CB6-9BD2-E262470BF064}"/>
              </a:ext>
            </a:extLst>
          </p:cNvPr>
          <p:cNvSpPr txBox="1">
            <a:spLocks/>
          </p:cNvSpPr>
          <p:nvPr>
            <p:custDataLst>
              <p:tags r:id="rId1"/>
            </p:custDataLst>
          </p:nvPr>
        </p:nvSpPr>
        <p:spPr>
          <a:xfrm>
            <a:off x="1089891" y="5227131"/>
            <a:ext cx="9716655" cy="1210614"/>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90000"/>
              </a:lnSpc>
              <a:buFont typeface="Wingdings" panose="05000000000000000000" pitchFamily="2" charset="2"/>
              <a:buChar char="§"/>
            </a:pPr>
            <a:r>
              <a:rPr lang="fr-CA" sz="2000" dirty="0"/>
              <a:t>Un mécanisme annuel d’ajustements permettant une protection limitée du pouvoir d’achat des travailleuses et des travailleurs est mis en place pour les trois (3) dernières années de la convention et s’ajoute aux paramètres salariaux</a:t>
            </a:r>
            <a:r>
              <a:rPr lang="en-US" sz="2000" dirty="0"/>
              <a:t>.</a:t>
            </a:r>
          </a:p>
          <a:p>
            <a:pPr>
              <a:lnSpc>
                <a:spcPct val="90000"/>
              </a:lnSpc>
            </a:pPr>
            <a:endParaRPr lang="en-US" sz="2000" dirty="0">
              <a:highlight>
                <a:srgbClr val="FF00FF"/>
              </a:highlight>
            </a:endParaRPr>
          </a:p>
          <a:p>
            <a:pPr>
              <a:lnSpc>
                <a:spcPct val="90000"/>
              </a:lnSpc>
            </a:pPr>
            <a:endParaRPr lang="en-US" sz="2000" dirty="0">
              <a:highlight>
                <a:srgbClr val="FF00FF"/>
              </a:highlight>
            </a:endParaRPr>
          </a:p>
        </p:txBody>
      </p:sp>
      <p:sp>
        <p:nvSpPr>
          <p:cNvPr id="2" name="Espace réservé du numéro de diapositive 1">
            <a:extLst>
              <a:ext uri="{FF2B5EF4-FFF2-40B4-BE49-F238E27FC236}">
                <a16:creationId xmlns:a16="http://schemas.microsoft.com/office/drawing/2014/main" id="{318F54B1-3C59-2EB0-5959-FB9B74BBFE1E}"/>
              </a:ext>
            </a:extLst>
          </p:cNvPr>
          <p:cNvSpPr>
            <a:spLocks noGrp="1"/>
          </p:cNvSpPr>
          <p:nvPr>
            <p:ph type="sldNum" sz="quarter" idx="12"/>
          </p:nvPr>
        </p:nvSpPr>
        <p:spPr>
          <a:solidFill>
            <a:schemeClr val="bg1"/>
          </a:solidFill>
          <a:ln>
            <a:noFill/>
          </a:ln>
        </p:spPr>
        <p:txBody>
          <a:bodyPr/>
          <a:lstStyle/>
          <a:p>
            <a:fld id="{CB4B3EF7-0E3E-C746-BEA3-A898439CAD76}" type="slidenum">
              <a:rPr lang="fr-FR" smtClean="0">
                <a:solidFill>
                  <a:sysClr val="windowText" lastClr="000000"/>
                </a:solidFill>
              </a:rPr>
              <a:pPr/>
              <a:t>45</a:t>
            </a:fld>
            <a:endParaRPr lang="fr-FR">
              <a:solidFill>
                <a:sysClr val="windowText" lastClr="000000"/>
              </a:solidFill>
            </a:endParaRPr>
          </a:p>
        </p:txBody>
      </p:sp>
    </p:spTree>
    <p:extLst>
      <p:ext uri="{BB962C8B-B14F-4D97-AF65-F5344CB8AC3E}">
        <p14:creationId xmlns:p14="http://schemas.microsoft.com/office/powerpoint/2010/main" val="315012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8" descr="Une image contenant orange, Caractère coloré, art, Graphique">
            <a:extLst>
              <a:ext uri="{FF2B5EF4-FFF2-40B4-BE49-F238E27FC236}">
                <a16:creationId xmlns:a16="http://schemas.microsoft.com/office/drawing/2014/main" id="{4F5A5AD3-FD21-65E1-7399-048A0AE91C5B}"/>
              </a:ext>
            </a:extLst>
          </p:cNvPr>
          <p:cNvPicPr>
            <a:picLocks noChangeAspect="1"/>
          </p:cNvPicPr>
          <p:nvPr/>
        </p:nvPicPr>
        <p:blipFill rotWithShape="1">
          <a:blip r:embed="rId4"/>
          <a:srcRect r="3182" b="-1"/>
          <a:stretch/>
        </p:blipFill>
        <p:spPr>
          <a:xfrm rot="5400000">
            <a:off x="4901681" y="-4901681"/>
            <a:ext cx="2388639" cy="12192001"/>
          </a:xfrm>
          <a:prstGeom prst="rect">
            <a:avLst/>
          </a:prstGeom>
        </p:spPr>
      </p:pic>
      <p:sp>
        <p:nvSpPr>
          <p:cNvPr id="4" name="Espace réservé du contenu 3">
            <a:extLst>
              <a:ext uri="{FF2B5EF4-FFF2-40B4-BE49-F238E27FC236}">
                <a16:creationId xmlns:a16="http://schemas.microsoft.com/office/drawing/2014/main" id="{063C87D8-796A-C445-4AE2-2F022F3759C0}"/>
              </a:ext>
            </a:extLst>
          </p:cNvPr>
          <p:cNvSpPr>
            <a:spLocks noGrp="1"/>
          </p:cNvSpPr>
          <p:nvPr>
            <p:ph idx="1"/>
            <p:custDataLst>
              <p:tags r:id="rId1"/>
            </p:custDataLst>
          </p:nvPr>
        </p:nvSpPr>
        <p:spPr>
          <a:xfrm>
            <a:off x="767079" y="1288147"/>
            <a:ext cx="10981522" cy="443429"/>
          </a:xfrm>
        </p:spPr>
        <p:txBody>
          <a:bodyPr vert="horz" lIns="96770" tIns="48385" rIns="96770" bIns="48385" rtlCol="0" anchor="t">
            <a:normAutofit lnSpcReduction="10000"/>
          </a:bodyPr>
          <a:lstStyle/>
          <a:p>
            <a:pPr marL="0" indent="0">
              <a:buNone/>
            </a:pPr>
            <a:r>
              <a:rPr lang="fr-CA" sz="2328" b="1" dirty="0">
                <a:latin typeface="Arial" panose="020B0604020202020204" pitchFamily="34" charset="0"/>
                <a:cs typeface="Arial" panose="020B0604020202020204" pitchFamily="34" charset="0"/>
              </a:rPr>
              <a:t>Concrètement</a:t>
            </a:r>
            <a:r>
              <a:rPr lang="fr-CA" sz="2328" dirty="0">
                <a:latin typeface="Arial" panose="020B0604020202020204" pitchFamily="34" charset="0"/>
                <a:cs typeface="Arial" panose="020B0604020202020204" pitchFamily="34" charset="0"/>
              </a:rPr>
              <a:t>, comment cela va s’appliquer</a:t>
            </a:r>
            <a:r>
              <a:rPr lang="fr-CA" sz="2328" baseline="30000" dirty="0">
                <a:latin typeface="Arial" panose="020B0604020202020204" pitchFamily="34" charset="0"/>
                <a:cs typeface="Arial" panose="020B0604020202020204" pitchFamily="34" charset="0"/>
              </a:rPr>
              <a:t>1</a:t>
            </a:r>
            <a:r>
              <a:rPr lang="fr-CA" sz="2328" dirty="0">
                <a:latin typeface="Arial" panose="020B0604020202020204" pitchFamily="34" charset="0"/>
                <a:cs typeface="Arial" panose="020B0604020202020204" pitchFamily="34" charset="0"/>
              </a:rPr>
              <a:t> </a:t>
            </a:r>
            <a:r>
              <a:rPr lang="fr-CA" sz="2328" dirty="0">
                <a:latin typeface="Epilogue"/>
              </a:rPr>
              <a:t>:</a:t>
            </a:r>
          </a:p>
          <a:p>
            <a:pPr marL="0" indent="0">
              <a:spcBef>
                <a:spcPts val="999"/>
              </a:spcBef>
              <a:buNone/>
            </a:pPr>
            <a:endParaRPr lang="fr-CA" sz="2328" dirty="0"/>
          </a:p>
          <a:p>
            <a:pPr marL="0" indent="0">
              <a:spcBef>
                <a:spcPts val="999"/>
              </a:spcBef>
              <a:buNone/>
            </a:pPr>
            <a:endParaRPr lang="fr-CA" sz="2328" dirty="0"/>
          </a:p>
          <a:p>
            <a:pPr marL="0" indent="0">
              <a:spcBef>
                <a:spcPts val="999"/>
              </a:spcBef>
              <a:buNone/>
            </a:pPr>
            <a:endParaRPr lang="fr-CA" sz="2328" dirty="0"/>
          </a:p>
          <a:p>
            <a:pPr marL="0" indent="0">
              <a:spcBef>
                <a:spcPts val="999"/>
              </a:spcBef>
              <a:buNone/>
            </a:pPr>
            <a:endParaRPr lang="fr-CA" sz="2328" dirty="0"/>
          </a:p>
          <a:p>
            <a:pPr marL="0" indent="0">
              <a:spcBef>
                <a:spcPts val="999"/>
              </a:spcBef>
              <a:buNone/>
            </a:pPr>
            <a:endParaRPr lang="fr-CA" sz="2328" dirty="0"/>
          </a:p>
          <a:p>
            <a:pPr marL="0" indent="0">
              <a:spcBef>
                <a:spcPts val="999"/>
              </a:spcBef>
              <a:buNone/>
            </a:pPr>
            <a:endParaRPr lang="fr-CA" sz="2328" dirty="0"/>
          </a:p>
          <a:p>
            <a:pPr marL="228487" indent="-228487"/>
            <a:endParaRPr lang="fr-CA" dirty="0">
              <a:highlight>
                <a:srgbClr val="FF00FF"/>
              </a:highlight>
            </a:endParaRPr>
          </a:p>
        </p:txBody>
      </p:sp>
      <p:sp>
        <p:nvSpPr>
          <p:cNvPr id="8" name="ZoneTexte 7">
            <a:extLst>
              <a:ext uri="{FF2B5EF4-FFF2-40B4-BE49-F238E27FC236}">
                <a16:creationId xmlns:a16="http://schemas.microsoft.com/office/drawing/2014/main" id="{A5CB20C0-76D5-0E57-1244-231EC68A0F1B}"/>
              </a:ext>
            </a:extLst>
          </p:cNvPr>
          <p:cNvSpPr txBox="1"/>
          <p:nvPr>
            <p:custDataLst>
              <p:tags r:id="rId2"/>
            </p:custDataLst>
          </p:nvPr>
        </p:nvSpPr>
        <p:spPr>
          <a:xfrm>
            <a:off x="767079" y="5918492"/>
            <a:ext cx="9741002" cy="845360"/>
          </a:xfrm>
          <a:prstGeom prst="rect">
            <a:avLst/>
          </a:prstGeom>
          <a:noFill/>
        </p:spPr>
        <p:txBody>
          <a:bodyPr wrap="square" rtlCol="0">
            <a:spAutoFit/>
          </a:bodyPr>
          <a:lstStyle/>
          <a:p>
            <a:pPr marL="97443" indent="-97443"/>
            <a:r>
              <a:rPr lang="fr-CA" sz="1270" baseline="30000" dirty="0">
                <a:latin typeface="Epilogue" pitchFamily="2" charset="0"/>
              </a:rPr>
              <a:t>1</a:t>
            </a:r>
            <a:r>
              <a:rPr lang="fr-CA" sz="1270" dirty="0">
                <a:latin typeface="Epilogue" pitchFamily="2" charset="0"/>
              </a:rPr>
              <a:t> 	</a:t>
            </a:r>
            <a:r>
              <a:rPr lang="fr-CA" sz="1270" dirty="0">
                <a:latin typeface="Arial" panose="020B0604020202020204" pitchFamily="34" charset="0"/>
                <a:cs typeface="Arial" panose="020B0604020202020204" pitchFamily="34" charset="0"/>
              </a:rPr>
              <a:t>Aucun ajustement des salaires à la baisse n'est possible. En 2025-2026, par exemple, si l’inflation est de 1,5 % l’augmentation de salaire demeura de 2,6 %.</a:t>
            </a:r>
          </a:p>
          <a:p>
            <a:pPr marL="97443" indent="-5041">
              <a:spcBef>
                <a:spcPts val="1270"/>
              </a:spcBef>
            </a:pPr>
            <a:r>
              <a:rPr lang="fr-CA" sz="1270" dirty="0">
                <a:latin typeface="Arial" panose="020B0604020202020204" pitchFamily="34" charset="0"/>
                <a:cs typeface="Arial" panose="020B0604020202020204" pitchFamily="34" charset="0"/>
              </a:rPr>
              <a:t>Aucun ajustement ne s’applique si le résultat est inférieur à 0,05 %. </a:t>
            </a:r>
          </a:p>
        </p:txBody>
      </p:sp>
      <p:sp>
        <p:nvSpPr>
          <p:cNvPr id="11" name="Titre 2">
            <a:extLst>
              <a:ext uri="{FF2B5EF4-FFF2-40B4-BE49-F238E27FC236}">
                <a16:creationId xmlns:a16="http://schemas.microsoft.com/office/drawing/2014/main" id="{2ED5A1EB-5F1E-EC8A-D062-DF8EAE76E755}"/>
              </a:ext>
            </a:extLst>
          </p:cNvPr>
          <p:cNvSpPr txBox="1">
            <a:spLocks/>
          </p:cNvSpPr>
          <p:nvPr/>
        </p:nvSpPr>
        <p:spPr>
          <a:xfrm>
            <a:off x="443399" y="262622"/>
            <a:ext cx="8821899" cy="1025525"/>
          </a:xfrm>
          <a:prstGeom prst="rect">
            <a:avLst/>
          </a:prstGeom>
        </p:spPr>
        <p:txBody>
          <a:bodyPr vert="horz" lIns="91440" tIns="45720" rIns="91440" bIns="45720" rtlCol="0" anchor="ctr" anchorCtr="0">
            <a:normAutofit fontScale="97500"/>
          </a:bodyPr>
          <a:lstStyle>
            <a:lvl1pPr algn="l" defTabSz="914400" rtl="0" eaLnBrk="1" latinLnBrk="0" hangingPunct="1">
              <a:lnSpc>
                <a:spcPct val="80000"/>
              </a:lnSpc>
              <a:spcBef>
                <a:spcPct val="0"/>
              </a:spcBef>
              <a:buNone/>
              <a:defRPr sz="4400" kern="1200">
                <a:solidFill>
                  <a:schemeClr val="tx1"/>
                </a:solidFill>
                <a:latin typeface="+mj-lt"/>
                <a:ea typeface="+mj-ea"/>
                <a:cs typeface="+mj-cs"/>
              </a:defRPr>
            </a:lvl1pPr>
          </a:lstStyle>
          <a:p>
            <a:pPr>
              <a:lnSpc>
                <a:spcPct val="90000"/>
              </a:lnSpc>
            </a:pPr>
            <a:r>
              <a:rPr lang="en-US" sz="4000" b="1" dirty="0"/>
              <a:t>Salaires : </a:t>
            </a:r>
            <a:r>
              <a:rPr lang="en-US" sz="4000" b="1" dirty="0" err="1"/>
              <a:t>une</a:t>
            </a:r>
            <a:r>
              <a:rPr lang="en-US" sz="4000" b="1" dirty="0"/>
              <a:t> protection du pouvoir d’achat</a:t>
            </a:r>
          </a:p>
        </p:txBody>
      </p:sp>
      <p:graphicFrame>
        <p:nvGraphicFramePr>
          <p:cNvPr id="3" name="Tableau 2">
            <a:extLst>
              <a:ext uri="{FF2B5EF4-FFF2-40B4-BE49-F238E27FC236}">
                <a16:creationId xmlns:a16="http://schemas.microsoft.com/office/drawing/2014/main" id="{09D4D31C-B1A5-2EF1-5C5D-4146172BD661}"/>
              </a:ext>
            </a:extLst>
          </p:cNvPr>
          <p:cNvGraphicFramePr>
            <a:graphicFrameLocks noGrp="1"/>
          </p:cNvGraphicFramePr>
          <p:nvPr>
            <p:extLst>
              <p:ext uri="{D42A27DB-BD31-4B8C-83A1-F6EECF244321}">
                <p14:modId xmlns:p14="http://schemas.microsoft.com/office/powerpoint/2010/main" val="2393828341"/>
              </p:ext>
            </p:extLst>
          </p:nvPr>
        </p:nvGraphicFramePr>
        <p:xfrm>
          <a:off x="767079" y="1755942"/>
          <a:ext cx="10064319" cy="4040823"/>
        </p:xfrm>
        <a:graphic>
          <a:graphicData uri="http://schemas.openxmlformats.org/drawingml/2006/table">
            <a:tbl>
              <a:tblPr firstRow="1" bandRow="1">
                <a:tableStyleId>{7DF18680-E054-41AD-8BC1-D1AEF772440D}</a:tableStyleId>
              </a:tblPr>
              <a:tblGrid>
                <a:gridCol w="1679153">
                  <a:extLst>
                    <a:ext uri="{9D8B030D-6E8A-4147-A177-3AD203B41FA5}">
                      <a16:colId xmlns:a16="http://schemas.microsoft.com/office/drawing/2014/main" val="1469632421"/>
                    </a:ext>
                  </a:extLst>
                </a:gridCol>
                <a:gridCol w="8385166">
                  <a:extLst>
                    <a:ext uri="{9D8B030D-6E8A-4147-A177-3AD203B41FA5}">
                      <a16:colId xmlns:a16="http://schemas.microsoft.com/office/drawing/2014/main" val="2811008892"/>
                    </a:ext>
                  </a:extLst>
                </a:gridCol>
              </a:tblGrid>
              <a:tr h="266505">
                <a:tc>
                  <a:txBody>
                    <a:bodyPr/>
                    <a:lstStyle/>
                    <a:p>
                      <a:pPr algn="just"/>
                      <a:endParaRPr lang="fr-FR" sz="1600" kern="100" dirty="0">
                        <a:effectLst/>
                        <a:latin typeface="Arial" panose="020B0604020202020204" pitchFamily="34" charset="0"/>
                        <a:cs typeface="Arial" panose="020B0604020202020204" pitchFamily="34" charset="0"/>
                      </a:endParaRPr>
                    </a:p>
                  </a:txBody>
                  <a:tcPr marL="8998" marR="8998" marT="8998" marB="0" anchor="b"/>
                </a:tc>
                <a:tc>
                  <a:txBody>
                    <a:bodyPr/>
                    <a:lstStyle/>
                    <a:p>
                      <a:pPr marL="0" marR="0" algn="l" fontAlgn="ctr">
                        <a:spcBef>
                          <a:spcPts val="0"/>
                        </a:spcBef>
                        <a:spcAft>
                          <a:spcPts val="0"/>
                        </a:spcAft>
                      </a:pPr>
                      <a:r>
                        <a:rPr lang="fr-CA" sz="1600" kern="1200" dirty="0">
                          <a:solidFill>
                            <a:srgbClr val="000000"/>
                          </a:solidFill>
                          <a:effectLst/>
                        </a:rPr>
                        <a:t>Salaire au 31 mars 2023 </a:t>
                      </a:r>
                      <a:endParaRPr lang="fr-FR" sz="1600" kern="100" dirty="0">
                        <a:effectLst/>
                        <a:latin typeface="Arial" panose="020B0604020202020204" pitchFamily="34" charset="0"/>
                        <a:ea typeface="Calibri" panose="020F0502020204030204" pitchFamily="34" charset="0"/>
                        <a:cs typeface="Arial" panose="020B0604020202020204" pitchFamily="34" charset="0"/>
                      </a:endParaRPr>
                    </a:p>
                  </a:txBody>
                  <a:tcPr marL="8998" marR="8998" marT="8998" marB="0" anchor="ctr"/>
                </a:tc>
                <a:extLst>
                  <a:ext uri="{0D108BD9-81ED-4DB2-BD59-A6C34878D82A}">
                    <a16:rowId xmlns:a16="http://schemas.microsoft.com/office/drawing/2014/main" val="157988892"/>
                  </a:ext>
                </a:extLst>
              </a:tr>
              <a:tr h="469594">
                <a:tc>
                  <a:txBody>
                    <a:bodyPr/>
                    <a:lstStyle/>
                    <a:p>
                      <a:pPr marL="0" marR="0" algn="l" fontAlgn="ctr">
                        <a:spcBef>
                          <a:spcPts val="0"/>
                        </a:spcBef>
                        <a:spcAft>
                          <a:spcPts val="0"/>
                        </a:spcAft>
                      </a:pPr>
                      <a:r>
                        <a:rPr lang="fr-CA" sz="1600" b="1" kern="1200" dirty="0">
                          <a:solidFill>
                            <a:srgbClr val="000000"/>
                          </a:solidFill>
                          <a:effectLst/>
                        </a:rPr>
                        <a:t> Année 2023-2024</a:t>
                      </a:r>
                      <a:r>
                        <a:rPr lang="fr-CA" sz="1600" kern="1200" dirty="0">
                          <a:solidFill>
                            <a:srgbClr val="000000"/>
                          </a:solidFill>
                          <a:effectLst/>
                        </a:rPr>
                        <a:t> </a:t>
                      </a:r>
                      <a:endParaRPr lang="fr-FR" sz="1600" kern="100" dirty="0">
                        <a:effectLst/>
                        <a:latin typeface="Arial" panose="020B0604020202020204" pitchFamily="34" charset="0"/>
                        <a:ea typeface="Calibri" panose="020F0502020204030204" pitchFamily="34" charset="0"/>
                        <a:cs typeface="Arial" panose="020B0604020202020204" pitchFamily="34" charset="0"/>
                      </a:endParaRPr>
                    </a:p>
                  </a:txBody>
                  <a:tcPr marL="8998" marR="8998" marT="8998" marB="0" anchor="ctr"/>
                </a:tc>
                <a:tc>
                  <a:txBody>
                    <a:bodyPr/>
                    <a:lstStyle/>
                    <a:p>
                      <a:pPr marL="0" marR="0" algn="l" fontAlgn="ctr">
                        <a:spcBef>
                          <a:spcPts val="0"/>
                        </a:spcBef>
                        <a:spcAft>
                          <a:spcPts val="0"/>
                        </a:spcAft>
                      </a:pPr>
                      <a:r>
                        <a:rPr lang="fr-CA" sz="1600" b="1" kern="1200" dirty="0">
                          <a:solidFill>
                            <a:srgbClr val="000000"/>
                          </a:solidFill>
                          <a:effectLst/>
                        </a:rPr>
                        <a:t>1</a:t>
                      </a:r>
                      <a:r>
                        <a:rPr lang="fr-CA" sz="1600" b="1" kern="1200" baseline="30000" dirty="0">
                          <a:solidFill>
                            <a:srgbClr val="000000"/>
                          </a:solidFill>
                          <a:effectLst/>
                        </a:rPr>
                        <a:t>er</a:t>
                      </a:r>
                      <a:r>
                        <a:rPr lang="fr-CA" sz="1600" b="1" kern="1200" dirty="0">
                          <a:solidFill>
                            <a:srgbClr val="000000"/>
                          </a:solidFill>
                          <a:effectLst/>
                        </a:rPr>
                        <a:t> avril 2023 : augmentation de 6,0 %</a:t>
                      </a:r>
                      <a:endParaRPr lang="fr-FR" sz="1600" kern="100" dirty="0">
                        <a:effectLst/>
                        <a:latin typeface="Arial" panose="020B0604020202020204" pitchFamily="34" charset="0"/>
                        <a:ea typeface="Calibri" panose="020F0502020204030204" pitchFamily="34" charset="0"/>
                        <a:cs typeface="Arial" panose="020B0604020202020204" pitchFamily="34" charset="0"/>
                      </a:endParaRPr>
                    </a:p>
                  </a:txBody>
                  <a:tcPr marL="8998" marR="8998" marT="8998" marB="0" anchor="ctr"/>
                </a:tc>
                <a:extLst>
                  <a:ext uri="{0D108BD9-81ED-4DB2-BD59-A6C34878D82A}">
                    <a16:rowId xmlns:a16="http://schemas.microsoft.com/office/drawing/2014/main" val="2237715732"/>
                  </a:ext>
                </a:extLst>
              </a:tr>
              <a:tr h="469594">
                <a:tc>
                  <a:txBody>
                    <a:bodyPr/>
                    <a:lstStyle/>
                    <a:p>
                      <a:pPr marL="0" marR="0" algn="l" fontAlgn="ctr">
                        <a:spcBef>
                          <a:spcPts val="0"/>
                        </a:spcBef>
                        <a:spcAft>
                          <a:spcPts val="0"/>
                        </a:spcAft>
                      </a:pPr>
                      <a:r>
                        <a:rPr lang="fr-CA" sz="1600" b="1" kern="1200" dirty="0">
                          <a:solidFill>
                            <a:srgbClr val="000000"/>
                          </a:solidFill>
                          <a:effectLst/>
                        </a:rPr>
                        <a:t> Année 2024-2025</a:t>
                      </a:r>
                      <a:r>
                        <a:rPr lang="fr-CA" sz="1600" kern="1200" dirty="0">
                          <a:solidFill>
                            <a:srgbClr val="000000"/>
                          </a:solidFill>
                          <a:effectLst/>
                        </a:rPr>
                        <a:t> </a:t>
                      </a:r>
                      <a:endParaRPr lang="fr-FR" sz="1600" kern="100" dirty="0">
                        <a:effectLst/>
                        <a:latin typeface="Arial" panose="020B0604020202020204" pitchFamily="34" charset="0"/>
                        <a:ea typeface="Calibri" panose="020F0502020204030204" pitchFamily="34" charset="0"/>
                        <a:cs typeface="Arial" panose="020B0604020202020204" pitchFamily="34" charset="0"/>
                      </a:endParaRPr>
                    </a:p>
                  </a:txBody>
                  <a:tcPr marL="8998" marR="8998" marT="8998" marB="0" anchor="ctr"/>
                </a:tc>
                <a:tc>
                  <a:txBody>
                    <a:bodyPr/>
                    <a:lstStyle/>
                    <a:p>
                      <a:pPr marL="0" marR="0" algn="l" fontAlgn="ctr">
                        <a:spcBef>
                          <a:spcPts val="0"/>
                        </a:spcBef>
                        <a:spcAft>
                          <a:spcPts val="0"/>
                        </a:spcAft>
                      </a:pPr>
                      <a:r>
                        <a:rPr lang="fr-CA" sz="1600" b="1" kern="1200" dirty="0">
                          <a:solidFill>
                            <a:srgbClr val="000000"/>
                          </a:solidFill>
                          <a:effectLst/>
                        </a:rPr>
                        <a:t>1</a:t>
                      </a:r>
                      <a:r>
                        <a:rPr lang="fr-CA" sz="1600" b="1" kern="1200" baseline="30000" dirty="0">
                          <a:solidFill>
                            <a:srgbClr val="000000"/>
                          </a:solidFill>
                          <a:effectLst/>
                        </a:rPr>
                        <a:t>er</a:t>
                      </a:r>
                      <a:r>
                        <a:rPr lang="fr-CA" sz="1600" b="1" kern="1200" dirty="0">
                          <a:solidFill>
                            <a:srgbClr val="000000"/>
                          </a:solidFill>
                          <a:effectLst/>
                        </a:rPr>
                        <a:t> avril 2024 : augmentation de 2,8 % </a:t>
                      </a:r>
                      <a:endParaRPr lang="fr-FR" sz="1600" kern="100" dirty="0">
                        <a:effectLst/>
                        <a:latin typeface="Arial" panose="020B0604020202020204" pitchFamily="34" charset="0"/>
                        <a:ea typeface="Calibri" panose="020F0502020204030204" pitchFamily="34" charset="0"/>
                        <a:cs typeface="Arial" panose="020B0604020202020204" pitchFamily="34" charset="0"/>
                      </a:endParaRPr>
                    </a:p>
                  </a:txBody>
                  <a:tcPr marL="8998" marR="8998" marT="8998" marB="0" anchor="ctr"/>
                </a:tc>
                <a:extLst>
                  <a:ext uri="{0D108BD9-81ED-4DB2-BD59-A6C34878D82A}">
                    <a16:rowId xmlns:a16="http://schemas.microsoft.com/office/drawing/2014/main" val="2493656889"/>
                  </a:ext>
                </a:extLst>
              </a:tr>
              <a:tr h="266505">
                <a:tc rowSpan="2">
                  <a:txBody>
                    <a:bodyPr/>
                    <a:lstStyle/>
                    <a:p>
                      <a:pPr marL="0" marR="0" algn="l" fontAlgn="ctr">
                        <a:spcBef>
                          <a:spcPts val="0"/>
                        </a:spcBef>
                        <a:spcAft>
                          <a:spcPts val="0"/>
                        </a:spcAft>
                      </a:pPr>
                      <a:r>
                        <a:rPr lang="fr-CA" sz="1600" b="1" kern="1200">
                          <a:solidFill>
                            <a:srgbClr val="000000"/>
                          </a:solidFill>
                          <a:effectLst/>
                        </a:rPr>
                        <a:t> Année 2025-2026</a:t>
                      </a:r>
                      <a:r>
                        <a:rPr lang="fr-CA" sz="1600" kern="1200">
                          <a:solidFill>
                            <a:srgbClr val="000000"/>
                          </a:solidFill>
                          <a:effectLst/>
                        </a:rPr>
                        <a:t> </a:t>
                      </a:r>
                      <a:endParaRPr lang="fr-FR" sz="1600" kern="100">
                        <a:effectLst/>
                        <a:latin typeface="Arial" panose="020B0604020202020204" pitchFamily="34" charset="0"/>
                        <a:ea typeface="Calibri" panose="020F0502020204030204" pitchFamily="34" charset="0"/>
                        <a:cs typeface="Arial" panose="020B0604020202020204" pitchFamily="34" charset="0"/>
                      </a:endParaRPr>
                    </a:p>
                  </a:txBody>
                  <a:tcPr marL="8998" marR="8998" marT="8998" marB="0" anchor="ctr"/>
                </a:tc>
                <a:tc>
                  <a:txBody>
                    <a:bodyPr/>
                    <a:lstStyle/>
                    <a:p>
                      <a:pPr marL="0" marR="0" algn="l" fontAlgn="ctr">
                        <a:spcBef>
                          <a:spcPts val="0"/>
                        </a:spcBef>
                        <a:spcAft>
                          <a:spcPts val="0"/>
                        </a:spcAft>
                      </a:pPr>
                      <a:r>
                        <a:rPr lang="fr-CA" sz="1600" b="1" kern="1200" dirty="0">
                          <a:solidFill>
                            <a:srgbClr val="000000"/>
                          </a:solidFill>
                          <a:effectLst/>
                        </a:rPr>
                        <a:t>1</a:t>
                      </a:r>
                      <a:r>
                        <a:rPr lang="fr-CA" sz="1600" b="1" kern="1200" baseline="30000" dirty="0">
                          <a:solidFill>
                            <a:srgbClr val="000000"/>
                          </a:solidFill>
                          <a:effectLst/>
                        </a:rPr>
                        <a:t>er</a:t>
                      </a:r>
                      <a:r>
                        <a:rPr lang="fr-CA" sz="1600" b="1" kern="1200" dirty="0">
                          <a:solidFill>
                            <a:srgbClr val="000000"/>
                          </a:solidFill>
                          <a:effectLst/>
                        </a:rPr>
                        <a:t> avril 2025 : augmentation de 2,6 % </a:t>
                      </a:r>
                      <a:endParaRPr lang="fr-FR" sz="1600" kern="100" dirty="0">
                        <a:effectLst/>
                        <a:latin typeface="Arial" panose="020B0604020202020204" pitchFamily="34" charset="0"/>
                        <a:ea typeface="Calibri" panose="020F0502020204030204" pitchFamily="34" charset="0"/>
                        <a:cs typeface="Arial" panose="020B0604020202020204" pitchFamily="34" charset="0"/>
                      </a:endParaRPr>
                    </a:p>
                  </a:txBody>
                  <a:tcPr marL="8998" marR="8998" marT="8998" marB="0" anchor="ctr"/>
                </a:tc>
                <a:extLst>
                  <a:ext uri="{0D108BD9-81ED-4DB2-BD59-A6C34878D82A}">
                    <a16:rowId xmlns:a16="http://schemas.microsoft.com/office/drawing/2014/main" val="1889398802"/>
                  </a:ext>
                </a:extLst>
              </a:tr>
              <a:tr h="445629">
                <a:tc vMerge="1">
                  <a:txBody>
                    <a:bodyPr/>
                    <a:lstStyle/>
                    <a:p>
                      <a:endParaRPr lang="fr-FR"/>
                    </a:p>
                  </a:txBody>
                  <a:tcPr/>
                </a:tc>
                <a:tc>
                  <a:txBody>
                    <a:bodyPr/>
                    <a:lstStyle/>
                    <a:p>
                      <a:pPr marL="0" marR="0" algn="l" fontAlgn="ctr">
                        <a:spcBef>
                          <a:spcPts val="0"/>
                        </a:spcBef>
                        <a:spcAft>
                          <a:spcPts val="0"/>
                        </a:spcAft>
                      </a:pPr>
                      <a:r>
                        <a:rPr lang="fr-CA" sz="1600" kern="1200" dirty="0">
                          <a:solidFill>
                            <a:srgbClr val="000000"/>
                          </a:solidFill>
                          <a:effectLst/>
                        </a:rPr>
                        <a:t>31 mars 2026 : si inflation est de 2,9 % sur l’année, une majoration supplémentaire de 0,3 % s'ajoute </a:t>
                      </a:r>
                      <a:endParaRPr lang="fr-FR" sz="1600" kern="100" dirty="0">
                        <a:effectLst/>
                        <a:latin typeface="Arial" panose="020B0604020202020204" pitchFamily="34" charset="0"/>
                        <a:ea typeface="Calibri" panose="020F0502020204030204" pitchFamily="34" charset="0"/>
                        <a:cs typeface="Arial" panose="020B0604020202020204" pitchFamily="34" charset="0"/>
                      </a:endParaRPr>
                    </a:p>
                  </a:txBody>
                  <a:tcPr marL="8998" marR="8998" marT="8998" marB="0" anchor="ctr"/>
                </a:tc>
                <a:extLst>
                  <a:ext uri="{0D108BD9-81ED-4DB2-BD59-A6C34878D82A}">
                    <a16:rowId xmlns:a16="http://schemas.microsoft.com/office/drawing/2014/main" val="799162529"/>
                  </a:ext>
                </a:extLst>
              </a:tr>
              <a:tr h="266505">
                <a:tc rowSpan="2">
                  <a:txBody>
                    <a:bodyPr/>
                    <a:lstStyle/>
                    <a:p>
                      <a:pPr marL="0" marR="0" algn="l" fontAlgn="ctr">
                        <a:spcBef>
                          <a:spcPts val="0"/>
                        </a:spcBef>
                        <a:spcAft>
                          <a:spcPts val="0"/>
                        </a:spcAft>
                      </a:pPr>
                      <a:r>
                        <a:rPr lang="fr-CA" sz="1600" b="1" kern="1200">
                          <a:solidFill>
                            <a:srgbClr val="000000"/>
                          </a:solidFill>
                          <a:effectLst/>
                        </a:rPr>
                        <a:t> Année 2026-2027</a:t>
                      </a:r>
                      <a:r>
                        <a:rPr lang="fr-CA" sz="1600" kern="1200">
                          <a:solidFill>
                            <a:srgbClr val="000000"/>
                          </a:solidFill>
                          <a:effectLst/>
                        </a:rPr>
                        <a:t> </a:t>
                      </a:r>
                      <a:endParaRPr lang="fr-FR" sz="1600" kern="100">
                        <a:effectLst/>
                        <a:latin typeface="Arial" panose="020B0604020202020204" pitchFamily="34" charset="0"/>
                        <a:ea typeface="Calibri" panose="020F0502020204030204" pitchFamily="34" charset="0"/>
                        <a:cs typeface="Arial" panose="020B0604020202020204" pitchFamily="34" charset="0"/>
                      </a:endParaRPr>
                    </a:p>
                  </a:txBody>
                  <a:tcPr marL="8998" marR="8998" marT="8998" marB="0" anchor="ctr"/>
                </a:tc>
                <a:tc>
                  <a:txBody>
                    <a:bodyPr/>
                    <a:lstStyle/>
                    <a:p>
                      <a:pPr marL="0" marR="0" algn="l" fontAlgn="ctr">
                        <a:spcBef>
                          <a:spcPts val="0"/>
                        </a:spcBef>
                        <a:spcAft>
                          <a:spcPts val="0"/>
                        </a:spcAft>
                      </a:pPr>
                      <a:r>
                        <a:rPr lang="fr-CA" sz="1600" b="1" kern="1200" dirty="0">
                          <a:solidFill>
                            <a:srgbClr val="000000"/>
                          </a:solidFill>
                          <a:effectLst/>
                        </a:rPr>
                        <a:t>1</a:t>
                      </a:r>
                      <a:r>
                        <a:rPr lang="fr-CA" sz="1600" b="1" kern="1200" baseline="30000" dirty="0">
                          <a:solidFill>
                            <a:srgbClr val="000000"/>
                          </a:solidFill>
                          <a:effectLst/>
                        </a:rPr>
                        <a:t>er</a:t>
                      </a:r>
                      <a:r>
                        <a:rPr lang="fr-CA" sz="1600" b="1" kern="1200" dirty="0">
                          <a:solidFill>
                            <a:srgbClr val="000000"/>
                          </a:solidFill>
                          <a:effectLst/>
                        </a:rPr>
                        <a:t> avril 2026 : augmentation de 2,5 %</a:t>
                      </a:r>
                      <a:r>
                        <a:rPr lang="fr-CA" sz="1600" kern="1200" dirty="0">
                          <a:solidFill>
                            <a:srgbClr val="000000"/>
                          </a:solidFill>
                          <a:effectLst/>
                        </a:rPr>
                        <a:t> </a:t>
                      </a:r>
                      <a:endParaRPr lang="fr-FR" sz="1600" kern="100" dirty="0">
                        <a:effectLst/>
                        <a:latin typeface="Arial" panose="020B0604020202020204" pitchFamily="34" charset="0"/>
                        <a:ea typeface="Calibri" panose="020F0502020204030204" pitchFamily="34" charset="0"/>
                        <a:cs typeface="Arial" panose="020B0604020202020204" pitchFamily="34" charset="0"/>
                      </a:endParaRPr>
                    </a:p>
                  </a:txBody>
                  <a:tcPr marL="8998" marR="8998" marT="8998" marB="0" anchor="ctr"/>
                </a:tc>
                <a:extLst>
                  <a:ext uri="{0D108BD9-81ED-4DB2-BD59-A6C34878D82A}">
                    <a16:rowId xmlns:a16="http://schemas.microsoft.com/office/drawing/2014/main" val="4096064570"/>
                  </a:ext>
                </a:extLst>
              </a:tr>
              <a:tr h="347985">
                <a:tc vMerge="1">
                  <a:txBody>
                    <a:bodyPr/>
                    <a:lstStyle/>
                    <a:p>
                      <a:endParaRPr lang="fr-FR"/>
                    </a:p>
                  </a:txBody>
                  <a:tcPr/>
                </a:tc>
                <a:tc>
                  <a:txBody>
                    <a:bodyPr/>
                    <a:lstStyle/>
                    <a:p>
                      <a:pPr marL="0" marR="0" algn="l" fontAlgn="ctr">
                        <a:spcBef>
                          <a:spcPts val="0"/>
                        </a:spcBef>
                        <a:spcAft>
                          <a:spcPts val="0"/>
                        </a:spcAft>
                      </a:pPr>
                      <a:r>
                        <a:rPr lang="fr-CA" sz="1600" kern="1200" dirty="0">
                          <a:solidFill>
                            <a:srgbClr val="000000"/>
                          </a:solidFill>
                          <a:effectLst/>
                        </a:rPr>
                        <a:t>31 mars 2027 : si inflation est de 3,7 % sur l’année, une majoration supplémentaire de 1 % s'ajoute</a:t>
                      </a:r>
                      <a:endParaRPr lang="fr-FR" sz="1600" kern="100" dirty="0">
                        <a:effectLst/>
                        <a:latin typeface="Arial" panose="020B0604020202020204" pitchFamily="34" charset="0"/>
                        <a:ea typeface="Calibri" panose="020F0502020204030204" pitchFamily="34" charset="0"/>
                        <a:cs typeface="Arial" panose="020B0604020202020204" pitchFamily="34" charset="0"/>
                      </a:endParaRPr>
                    </a:p>
                  </a:txBody>
                  <a:tcPr marL="8998" marR="8998" marT="8998" marB="0" anchor="ctr"/>
                </a:tc>
                <a:extLst>
                  <a:ext uri="{0D108BD9-81ED-4DB2-BD59-A6C34878D82A}">
                    <a16:rowId xmlns:a16="http://schemas.microsoft.com/office/drawing/2014/main" val="1389507597"/>
                  </a:ext>
                </a:extLst>
              </a:tr>
              <a:tr h="266505">
                <a:tc rowSpan="2">
                  <a:txBody>
                    <a:bodyPr/>
                    <a:lstStyle/>
                    <a:p>
                      <a:pPr marL="0" marR="0" algn="l" fontAlgn="ctr">
                        <a:spcBef>
                          <a:spcPts val="0"/>
                        </a:spcBef>
                        <a:spcAft>
                          <a:spcPts val="0"/>
                        </a:spcAft>
                      </a:pPr>
                      <a:r>
                        <a:rPr lang="fr-CA" sz="1600" b="1" kern="1200" dirty="0">
                          <a:solidFill>
                            <a:srgbClr val="000000"/>
                          </a:solidFill>
                          <a:effectLst/>
                        </a:rPr>
                        <a:t> Année 2027-2028</a:t>
                      </a:r>
                      <a:r>
                        <a:rPr lang="fr-CA" sz="1600" kern="1200" dirty="0">
                          <a:solidFill>
                            <a:srgbClr val="000000"/>
                          </a:solidFill>
                          <a:effectLst/>
                        </a:rPr>
                        <a:t> </a:t>
                      </a:r>
                      <a:endParaRPr lang="fr-FR" sz="1600" kern="100" dirty="0">
                        <a:effectLst/>
                        <a:latin typeface="Arial" panose="020B0604020202020204" pitchFamily="34" charset="0"/>
                        <a:ea typeface="Calibri" panose="020F0502020204030204" pitchFamily="34" charset="0"/>
                        <a:cs typeface="Arial" panose="020B0604020202020204" pitchFamily="34" charset="0"/>
                      </a:endParaRPr>
                    </a:p>
                  </a:txBody>
                  <a:tcPr marL="8998" marR="8998" marT="8998" marB="0" anchor="ctr"/>
                </a:tc>
                <a:tc>
                  <a:txBody>
                    <a:bodyPr/>
                    <a:lstStyle/>
                    <a:p>
                      <a:pPr marL="0" marR="0" algn="l" fontAlgn="ctr">
                        <a:spcBef>
                          <a:spcPts val="0"/>
                        </a:spcBef>
                        <a:spcAft>
                          <a:spcPts val="0"/>
                        </a:spcAft>
                      </a:pPr>
                      <a:r>
                        <a:rPr lang="fr-CA" sz="1600" b="1" kern="1200" dirty="0">
                          <a:solidFill>
                            <a:srgbClr val="000000"/>
                          </a:solidFill>
                          <a:effectLst/>
                        </a:rPr>
                        <a:t>1</a:t>
                      </a:r>
                      <a:r>
                        <a:rPr lang="fr-CA" sz="1600" b="1" kern="1200" baseline="30000" dirty="0">
                          <a:solidFill>
                            <a:srgbClr val="000000"/>
                          </a:solidFill>
                          <a:effectLst/>
                        </a:rPr>
                        <a:t>er</a:t>
                      </a:r>
                      <a:r>
                        <a:rPr lang="fr-CA" sz="1600" b="1" kern="1200" dirty="0">
                          <a:solidFill>
                            <a:srgbClr val="000000"/>
                          </a:solidFill>
                          <a:effectLst/>
                        </a:rPr>
                        <a:t> avril 2027 : augmentation de 3,5 %</a:t>
                      </a:r>
                      <a:r>
                        <a:rPr lang="fr-CA" sz="1600" kern="1200" dirty="0">
                          <a:solidFill>
                            <a:srgbClr val="000000"/>
                          </a:solidFill>
                          <a:effectLst/>
                        </a:rPr>
                        <a:t> </a:t>
                      </a:r>
                      <a:endParaRPr lang="fr-FR" sz="1600" kern="100" dirty="0">
                        <a:effectLst/>
                        <a:latin typeface="Arial" panose="020B0604020202020204" pitchFamily="34" charset="0"/>
                        <a:ea typeface="Calibri" panose="020F0502020204030204" pitchFamily="34" charset="0"/>
                        <a:cs typeface="Arial" panose="020B0604020202020204" pitchFamily="34" charset="0"/>
                      </a:endParaRPr>
                    </a:p>
                  </a:txBody>
                  <a:tcPr marL="8998" marR="8998" marT="8998" marB="0" anchor="ctr"/>
                </a:tc>
                <a:extLst>
                  <a:ext uri="{0D108BD9-81ED-4DB2-BD59-A6C34878D82A}">
                    <a16:rowId xmlns:a16="http://schemas.microsoft.com/office/drawing/2014/main" val="800046605"/>
                  </a:ext>
                </a:extLst>
              </a:tr>
              <a:tr h="347985">
                <a:tc vMerge="1">
                  <a:txBody>
                    <a:bodyPr/>
                    <a:lstStyle/>
                    <a:p>
                      <a:endParaRPr lang="fr-FR"/>
                    </a:p>
                  </a:txBody>
                  <a:tcPr/>
                </a:tc>
                <a:tc>
                  <a:txBody>
                    <a:bodyPr/>
                    <a:lstStyle/>
                    <a:p>
                      <a:pPr marL="0" marR="0" algn="l" fontAlgn="ctr">
                        <a:spcBef>
                          <a:spcPts val="0"/>
                        </a:spcBef>
                        <a:spcAft>
                          <a:spcPts val="0"/>
                        </a:spcAft>
                      </a:pPr>
                      <a:r>
                        <a:rPr lang="fr-CA" sz="1600" kern="1200" dirty="0">
                          <a:solidFill>
                            <a:srgbClr val="000000"/>
                          </a:solidFill>
                          <a:effectLst/>
                        </a:rPr>
                        <a:t>31 mars 2028 : si inflation est de 4 % sur l’année, une majoration supplémentaire de 0,5 % s'ajoute</a:t>
                      </a:r>
                      <a:endParaRPr lang="fr-FR" sz="1600" kern="100" dirty="0">
                        <a:effectLst/>
                        <a:latin typeface="Arial" panose="020B0604020202020204" pitchFamily="34" charset="0"/>
                        <a:ea typeface="Calibri" panose="020F0502020204030204" pitchFamily="34" charset="0"/>
                        <a:cs typeface="Arial" panose="020B0604020202020204" pitchFamily="34" charset="0"/>
                      </a:endParaRPr>
                    </a:p>
                  </a:txBody>
                  <a:tcPr marL="8998" marR="8998" marT="8998" marB="0" anchor="ctr"/>
                </a:tc>
                <a:extLst>
                  <a:ext uri="{0D108BD9-81ED-4DB2-BD59-A6C34878D82A}">
                    <a16:rowId xmlns:a16="http://schemas.microsoft.com/office/drawing/2014/main" val="1057125109"/>
                  </a:ext>
                </a:extLst>
              </a:tr>
              <a:tr h="894016">
                <a:tc>
                  <a:txBody>
                    <a:bodyPr/>
                    <a:lstStyle/>
                    <a:p>
                      <a:pPr marL="0" marR="0" algn="l" fontAlgn="b">
                        <a:spcBef>
                          <a:spcPts val="0"/>
                        </a:spcBef>
                        <a:spcAft>
                          <a:spcPts val="0"/>
                        </a:spcAft>
                      </a:pPr>
                      <a:r>
                        <a:rPr lang="fr-CA" sz="1600" b="1" kern="1200" dirty="0">
                          <a:solidFill>
                            <a:srgbClr val="000000"/>
                          </a:solidFill>
                          <a:effectLst/>
                        </a:rPr>
                        <a:t>  Total</a:t>
                      </a:r>
                      <a:endParaRPr lang="fr-FR" sz="1600" kern="100" dirty="0">
                        <a:effectLst/>
                        <a:latin typeface="Arial" panose="020B0604020202020204" pitchFamily="34" charset="0"/>
                        <a:ea typeface="Calibri" panose="020F0502020204030204" pitchFamily="34" charset="0"/>
                        <a:cs typeface="Arial" panose="020B0604020202020204" pitchFamily="34" charset="0"/>
                      </a:endParaRPr>
                    </a:p>
                  </a:txBody>
                  <a:tcPr marL="8998" marR="8998" marT="8998" marB="0" anchor="ctr"/>
                </a:tc>
                <a:tc>
                  <a:txBody>
                    <a:bodyPr/>
                    <a:lstStyle/>
                    <a:p>
                      <a:pPr marL="0" marR="0" algn="l" fontAlgn="ctr">
                        <a:spcBef>
                          <a:spcPts val="0"/>
                        </a:spcBef>
                        <a:spcAft>
                          <a:spcPts val="0"/>
                        </a:spcAft>
                      </a:pPr>
                      <a:r>
                        <a:rPr lang="fr-CA" sz="1600" kern="1200" dirty="0">
                          <a:solidFill>
                            <a:srgbClr val="000000"/>
                          </a:solidFill>
                          <a:effectLst/>
                        </a:rPr>
                        <a:t>Majoration totale supplémentaire de 1,8 % sur trois ans </a:t>
                      </a:r>
                    </a:p>
                    <a:p>
                      <a:pPr marL="0" marR="0" algn="l" fontAlgn="ctr">
                        <a:spcBef>
                          <a:spcPts val="0"/>
                        </a:spcBef>
                        <a:spcAft>
                          <a:spcPts val="0"/>
                        </a:spcAft>
                      </a:pPr>
                      <a:r>
                        <a:rPr lang="fr-CA" sz="1600" kern="100" dirty="0">
                          <a:effectLst/>
                          <a:latin typeface="Calibri" panose="020F0502020204030204" pitchFamily="34" charset="0"/>
                          <a:ea typeface="Calibri" panose="020F0502020204030204" pitchFamily="34" charset="0"/>
                          <a:cs typeface="Calibri" panose="020F0502020204030204" pitchFamily="34" charset="0"/>
                        </a:rPr>
                        <a:t>Une augmentation totale de 19,2 % au total (ou 20,7 % avec l’effet composé) </a:t>
                      </a:r>
                    </a:p>
                  </a:txBody>
                  <a:tcPr marL="8998" marR="8998" marT="8998" marB="0" anchor="ctr"/>
                </a:tc>
                <a:extLst>
                  <a:ext uri="{0D108BD9-81ED-4DB2-BD59-A6C34878D82A}">
                    <a16:rowId xmlns:a16="http://schemas.microsoft.com/office/drawing/2014/main" val="1695677264"/>
                  </a:ext>
                </a:extLst>
              </a:tr>
            </a:tbl>
          </a:graphicData>
        </a:graphic>
      </p:graphicFrame>
      <p:sp>
        <p:nvSpPr>
          <p:cNvPr id="2" name="Espace réservé du numéro de diapositive 1">
            <a:extLst>
              <a:ext uri="{FF2B5EF4-FFF2-40B4-BE49-F238E27FC236}">
                <a16:creationId xmlns:a16="http://schemas.microsoft.com/office/drawing/2014/main" id="{D61B4E69-0666-D410-CE2E-A9F39A9B8D3D}"/>
              </a:ext>
            </a:extLst>
          </p:cNvPr>
          <p:cNvSpPr>
            <a:spLocks noGrp="1"/>
          </p:cNvSpPr>
          <p:nvPr>
            <p:ph type="sldNum" sz="quarter" idx="12"/>
          </p:nvPr>
        </p:nvSpPr>
        <p:spPr>
          <a:solidFill>
            <a:schemeClr val="bg1"/>
          </a:solidFill>
          <a:ln>
            <a:noFill/>
          </a:ln>
        </p:spPr>
        <p:txBody>
          <a:bodyPr/>
          <a:lstStyle/>
          <a:p>
            <a:fld id="{CB4B3EF7-0E3E-C746-BEA3-A898439CAD76}" type="slidenum">
              <a:rPr lang="fr-FR" smtClean="0">
                <a:solidFill>
                  <a:sysClr val="windowText" lastClr="000000"/>
                </a:solidFill>
              </a:rPr>
              <a:pPr/>
              <a:t>46</a:t>
            </a:fld>
            <a:endParaRPr lang="fr-FR">
              <a:solidFill>
                <a:sysClr val="windowText" lastClr="000000"/>
              </a:solidFill>
            </a:endParaRPr>
          </a:p>
        </p:txBody>
      </p:sp>
    </p:spTree>
    <p:extLst>
      <p:ext uri="{BB962C8B-B14F-4D97-AF65-F5344CB8AC3E}">
        <p14:creationId xmlns:p14="http://schemas.microsoft.com/office/powerpoint/2010/main" val="1516462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8" descr="Une image contenant orange, Caractère coloré, art, Graphique">
            <a:extLst>
              <a:ext uri="{FF2B5EF4-FFF2-40B4-BE49-F238E27FC236}">
                <a16:creationId xmlns:a16="http://schemas.microsoft.com/office/drawing/2014/main" id="{4F5A5AD3-FD21-65E1-7399-048A0AE91C5B}"/>
              </a:ext>
            </a:extLst>
          </p:cNvPr>
          <p:cNvPicPr>
            <a:picLocks noChangeAspect="1"/>
          </p:cNvPicPr>
          <p:nvPr/>
        </p:nvPicPr>
        <p:blipFill rotWithShape="1">
          <a:blip r:embed="rId2"/>
          <a:srcRect r="3182" b="-1"/>
          <a:stretch/>
        </p:blipFill>
        <p:spPr>
          <a:xfrm rot="5400000">
            <a:off x="4901681" y="-4901681"/>
            <a:ext cx="2388639" cy="12192001"/>
          </a:xfrm>
          <a:prstGeom prst="rect">
            <a:avLst/>
          </a:prstGeom>
        </p:spPr>
      </p:pic>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443400" y="262622"/>
            <a:ext cx="9360476" cy="1025525"/>
          </a:xfrm>
        </p:spPr>
        <p:txBody>
          <a:bodyPr vert="horz" lIns="91440" tIns="45720" rIns="91440" bIns="45720" rtlCol="0" anchor="ctr">
            <a:noAutofit/>
          </a:bodyPr>
          <a:lstStyle/>
          <a:p>
            <a:pPr>
              <a:lnSpc>
                <a:spcPct val="90000"/>
              </a:lnSpc>
            </a:pPr>
            <a:r>
              <a:rPr lang="en-US" sz="3900" b="1" dirty="0"/>
              <a:t>Un règlement qui se compare favorablement</a:t>
            </a:r>
          </a:p>
        </p:txBody>
      </p:sp>
      <p:sp>
        <p:nvSpPr>
          <p:cNvPr id="126" name="Espace réservé du contenu 5">
            <a:extLst>
              <a:ext uri="{FF2B5EF4-FFF2-40B4-BE49-F238E27FC236}">
                <a16:creationId xmlns:a16="http://schemas.microsoft.com/office/drawing/2014/main" id="{9F86FA22-C5DF-316B-B0D7-10CFA9151299}"/>
              </a:ext>
            </a:extLst>
          </p:cNvPr>
          <p:cNvSpPr>
            <a:spLocks noGrp="1"/>
          </p:cNvSpPr>
          <p:nvPr>
            <p:ph idx="1"/>
          </p:nvPr>
        </p:nvSpPr>
        <p:spPr>
          <a:xfrm>
            <a:off x="630011" y="1803926"/>
            <a:ext cx="10771996" cy="4037037"/>
          </a:xfrm>
        </p:spPr>
        <p:txBody>
          <a:bodyPr vert="horz" lIns="91440" tIns="45720" rIns="91440" bIns="45720" rtlCol="0">
            <a:normAutofit lnSpcReduction="10000"/>
          </a:bodyPr>
          <a:lstStyle/>
          <a:p>
            <a:pPr marL="0" marR="0" lvl="0" indent="0" algn="just"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fr-C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Seulement 4 % des conventions collectives signées dans le secteur public au Canada en 2022 et en 2023 comportent un mécanisme de protection du pouvoir d'achat.</a:t>
            </a:r>
          </a:p>
          <a:p>
            <a:pPr marL="0" marR="0" lvl="0" indent="0" algn="just"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fr-C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Outre certaines ententes largement médiatisées, notre entente se compare favorablement à la moyenne des augmentations négociées pour 2023 et suivantes.</a:t>
            </a:r>
          </a:p>
          <a:p>
            <a:pPr marL="0" marR="0" lvl="0" indent="0" algn="just"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fr-C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À titre d’exemple :</a:t>
            </a:r>
          </a:p>
          <a:p>
            <a:pPr marL="360363" marR="0" lvl="0" indent="-342900" algn="just"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C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Fonction publique fédérale : 12,6 % sur quatre ans. L’AFPC conclut une entente pour </a:t>
            </a:r>
            <a:br>
              <a:rPr kumimoji="0" lang="fr-C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fr-C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120 000 membres; moyenne de 3,2 % par année.</a:t>
            </a:r>
          </a:p>
          <a:p>
            <a:pPr marL="360363" marR="0" lvl="0" indent="-342900" algn="just"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C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Enseignantes et enseignants du Nouveau-Brunswick : 15 % sur cinq ans : moyenne de </a:t>
            </a:r>
            <a:br>
              <a:rPr kumimoji="0" lang="fr-C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fr-C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3 % par année.</a:t>
            </a:r>
          </a:p>
          <a:p>
            <a:pPr marL="360363" marR="0" lvl="0" indent="-342900" algn="just"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fr-C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Association des infirmières et des infirmiers de l'Ontario (CTC) : 6,9 % sur trois ans pour ses 61 000 membres : moyenne de 2,3 % par année.</a:t>
            </a:r>
          </a:p>
        </p:txBody>
      </p:sp>
      <p:sp>
        <p:nvSpPr>
          <p:cNvPr id="2" name="Espace réservé du numéro de diapositive 1">
            <a:extLst>
              <a:ext uri="{FF2B5EF4-FFF2-40B4-BE49-F238E27FC236}">
                <a16:creationId xmlns:a16="http://schemas.microsoft.com/office/drawing/2014/main" id="{5411FE44-78C0-BAF0-AB7D-E1E911B36475}"/>
              </a:ext>
            </a:extLst>
          </p:cNvPr>
          <p:cNvSpPr>
            <a:spLocks noGrp="1"/>
          </p:cNvSpPr>
          <p:nvPr>
            <p:ph type="sldNum" sz="quarter" idx="12"/>
          </p:nvPr>
        </p:nvSpPr>
        <p:spPr>
          <a:solidFill>
            <a:schemeClr val="bg1"/>
          </a:solidFill>
          <a:ln>
            <a:noFill/>
          </a:ln>
        </p:spPr>
        <p:txBody>
          <a:bodyPr/>
          <a:lstStyle/>
          <a:p>
            <a:fld id="{CB4B3EF7-0E3E-C746-BEA3-A898439CAD76}" type="slidenum">
              <a:rPr lang="fr-FR" smtClean="0">
                <a:solidFill>
                  <a:sysClr val="windowText" lastClr="000000"/>
                </a:solidFill>
              </a:rPr>
              <a:pPr/>
              <a:t>47</a:t>
            </a:fld>
            <a:endParaRPr lang="fr-FR">
              <a:solidFill>
                <a:sysClr val="windowText" lastClr="000000"/>
              </a:solidFill>
            </a:endParaRPr>
          </a:p>
        </p:txBody>
      </p:sp>
    </p:spTree>
    <p:extLst>
      <p:ext uri="{BB962C8B-B14F-4D97-AF65-F5344CB8AC3E}">
        <p14:creationId xmlns:p14="http://schemas.microsoft.com/office/powerpoint/2010/main" val="26840647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8" descr="Une image contenant orange, Caractère coloré, art, Graphique">
            <a:extLst>
              <a:ext uri="{FF2B5EF4-FFF2-40B4-BE49-F238E27FC236}">
                <a16:creationId xmlns:a16="http://schemas.microsoft.com/office/drawing/2014/main" id="{4F5A5AD3-FD21-65E1-7399-048A0AE91C5B}"/>
              </a:ext>
            </a:extLst>
          </p:cNvPr>
          <p:cNvPicPr>
            <a:picLocks noChangeAspect="1"/>
          </p:cNvPicPr>
          <p:nvPr/>
        </p:nvPicPr>
        <p:blipFill rotWithShape="1">
          <a:blip r:embed="rId3"/>
          <a:srcRect r="3182" b="-1"/>
          <a:stretch/>
        </p:blipFill>
        <p:spPr>
          <a:xfrm rot="5400000">
            <a:off x="4901681" y="-4901681"/>
            <a:ext cx="2388639" cy="12192001"/>
          </a:xfrm>
          <a:prstGeom prst="rect">
            <a:avLst/>
          </a:prstGeom>
        </p:spPr>
      </p:pic>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443400" y="262622"/>
            <a:ext cx="8877882" cy="1025525"/>
          </a:xfrm>
        </p:spPr>
        <p:txBody>
          <a:bodyPr vert="horz" lIns="91440" tIns="45720" rIns="91440" bIns="45720" rtlCol="0" anchor="ctr">
            <a:normAutofit/>
          </a:bodyPr>
          <a:lstStyle/>
          <a:p>
            <a:pPr>
              <a:lnSpc>
                <a:spcPct val="90000"/>
              </a:lnSpc>
            </a:pPr>
            <a:r>
              <a:rPr lang="fr-CA" sz="3900" b="1" dirty="0"/>
              <a:t>Inflation réalisée et prévisions</a:t>
            </a:r>
          </a:p>
        </p:txBody>
      </p:sp>
      <p:sp>
        <p:nvSpPr>
          <p:cNvPr id="6" name="Espace réservé du contenu 5">
            <a:extLst>
              <a:ext uri="{FF2B5EF4-FFF2-40B4-BE49-F238E27FC236}">
                <a16:creationId xmlns:a16="http://schemas.microsoft.com/office/drawing/2014/main" id="{9F86FA22-C5DF-316B-B0D7-10CFA9151299}"/>
              </a:ext>
            </a:extLst>
          </p:cNvPr>
          <p:cNvSpPr>
            <a:spLocks noGrp="1"/>
          </p:cNvSpPr>
          <p:nvPr>
            <p:ph idx="1"/>
          </p:nvPr>
        </p:nvSpPr>
        <p:spPr>
          <a:xfrm>
            <a:off x="616247" y="1755948"/>
            <a:ext cx="10559847" cy="1265382"/>
          </a:xfrm>
        </p:spPr>
        <p:txBody>
          <a:bodyPr vert="horz" lIns="91440" tIns="45720" rIns="91440" bIns="45720" rtlCol="0">
            <a:normAutofit/>
          </a:bodyPr>
          <a:lstStyle/>
          <a:p>
            <a:pPr marL="0" indent="0" algn="just">
              <a:buNone/>
            </a:pPr>
            <a:r>
              <a:rPr lang="fr-CA" sz="2000" dirty="0">
                <a:latin typeface="Arial" panose="020B0604020202020204" pitchFamily="34" charset="0"/>
                <a:cs typeface="Arial" panose="020B0604020202020204" pitchFamily="34" charset="0"/>
              </a:rPr>
              <a:t>Tout au long de la présente ronde de négociations, un désaccord important sur l’inflation a opposé le Front commun et le gouvernement, en particulier sur la prise en compte ou non de l’inflation réalisée pour l’année 2022.</a:t>
            </a:r>
          </a:p>
        </p:txBody>
      </p:sp>
      <p:graphicFrame>
        <p:nvGraphicFramePr>
          <p:cNvPr id="7" name="Tableau 6">
            <a:extLst>
              <a:ext uri="{FF2B5EF4-FFF2-40B4-BE49-F238E27FC236}">
                <a16:creationId xmlns:a16="http://schemas.microsoft.com/office/drawing/2014/main" id="{0524C26B-87FE-B2FC-8BAB-BF8B6DBAAA95}"/>
              </a:ext>
            </a:extLst>
          </p:cNvPr>
          <p:cNvGraphicFramePr>
            <a:graphicFrameLocks noGrp="1"/>
          </p:cNvGraphicFramePr>
          <p:nvPr>
            <p:custDataLst>
              <p:tags r:id="rId1"/>
            </p:custDataLst>
            <p:extLst>
              <p:ext uri="{D42A27DB-BD31-4B8C-83A1-F6EECF244321}">
                <p14:modId xmlns:p14="http://schemas.microsoft.com/office/powerpoint/2010/main" val="1707417515"/>
              </p:ext>
            </p:extLst>
          </p:nvPr>
        </p:nvGraphicFramePr>
        <p:xfrm>
          <a:off x="692821" y="2800833"/>
          <a:ext cx="10483273" cy="3491122"/>
        </p:xfrm>
        <a:graphic>
          <a:graphicData uri="http://schemas.openxmlformats.org/drawingml/2006/table">
            <a:tbl>
              <a:tblPr firstRow="1" bandRow="1">
                <a:tableStyleId>{5FD0F851-EC5A-4D38-B0AD-8093EC10F338}</a:tableStyleId>
              </a:tblPr>
              <a:tblGrid>
                <a:gridCol w="2501443">
                  <a:extLst>
                    <a:ext uri="{9D8B030D-6E8A-4147-A177-3AD203B41FA5}">
                      <a16:colId xmlns:a16="http://schemas.microsoft.com/office/drawing/2014/main" val="1561478220"/>
                    </a:ext>
                  </a:extLst>
                </a:gridCol>
                <a:gridCol w="7981830">
                  <a:extLst>
                    <a:ext uri="{9D8B030D-6E8A-4147-A177-3AD203B41FA5}">
                      <a16:colId xmlns:a16="http://schemas.microsoft.com/office/drawing/2014/main" val="1305430067"/>
                    </a:ext>
                  </a:extLst>
                </a:gridCol>
              </a:tblGrid>
              <a:tr h="755417">
                <a:tc>
                  <a:txBody>
                    <a:bodyPr/>
                    <a:lstStyle/>
                    <a:p>
                      <a:pPr algn="ctr"/>
                      <a:r>
                        <a:rPr lang="fr-CA" sz="2000" b="1" dirty="0">
                          <a:solidFill>
                            <a:schemeClr val="tx1"/>
                          </a:solidFill>
                        </a:rPr>
                        <a:t>Année</a:t>
                      </a:r>
                    </a:p>
                    <a:p>
                      <a:pPr algn="ctr"/>
                      <a:r>
                        <a:rPr lang="fr-CA" sz="2000" b="0" baseline="0" dirty="0">
                          <a:solidFill>
                            <a:schemeClr val="tx1"/>
                          </a:solidFill>
                        </a:rPr>
                        <a:t>(du 1</a:t>
                      </a:r>
                      <a:r>
                        <a:rPr lang="fr-CA" sz="2000" b="0" baseline="30000" dirty="0">
                          <a:solidFill>
                            <a:schemeClr val="tx1"/>
                          </a:solidFill>
                        </a:rPr>
                        <a:t>er</a:t>
                      </a:r>
                      <a:r>
                        <a:rPr lang="fr-CA" sz="2000" b="0" baseline="0" dirty="0">
                          <a:solidFill>
                            <a:schemeClr val="tx1"/>
                          </a:solidFill>
                        </a:rPr>
                        <a:t> avril au </a:t>
                      </a:r>
                      <a:br>
                        <a:rPr lang="fr-CA" sz="2000" b="0" baseline="0" dirty="0">
                          <a:solidFill>
                            <a:schemeClr val="tx1"/>
                          </a:solidFill>
                        </a:rPr>
                      </a:br>
                      <a:r>
                        <a:rPr lang="fr-CA" sz="2000" b="0" baseline="0" dirty="0">
                          <a:solidFill>
                            <a:schemeClr val="tx1"/>
                          </a:solidFill>
                        </a:rPr>
                        <a:t>31 mars)</a:t>
                      </a:r>
                      <a:endParaRPr lang="fr-CA" sz="2000" b="1" dirty="0">
                        <a:solidFill>
                          <a:schemeClr val="tx1"/>
                        </a:solidFill>
                        <a:latin typeface="Arial" panose="020B0604020202020204" pitchFamily="34" charset="0"/>
                        <a:cs typeface="Arial" panose="020B0604020202020204" pitchFamily="34" charset="0"/>
                      </a:endParaRPr>
                    </a:p>
                  </a:txBody>
                  <a:tcPr marL="85598" marR="85598" marT="47078" marB="47078" anchor="ctr"/>
                </a:tc>
                <a:tc>
                  <a:txBody>
                    <a:bodyPr/>
                    <a:lstStyle/>
                    <a:p>
                      <a:pPr algn="ctr"/>
                      <a:r>
                        <a:rPr lang="fr-CA" sz="2000" b="1" dirty="0">
                          <a:solidFill>
                            <a:schemeClr val="tx1"/>
                          </a:solidFill>
                        </a:rPr>
                        <a:t>Inflation réalisée ou prévision d’inflation</a:t>
                      </a:r>
                      <a:endParaRPr lang="fr-CA" sz="2000" b="1" dirty="0">
                        <a:solidFill>
                          <a:schemeClr val="tx1"/>
                        </a:solidFill>
                        <a:latin typeface="Arial" panose="020B0604020202020204" pitchFamily="34" charset="0"/>
                        <a:cs typeface="Arial" panose="020B0604020202020204" pitchFamily="34" charset="0"/>
                      </a:endParaRPr>
                    </a:p>
                  </a:txBody>
                  <a:tcPr marL="85598" marR="85598" marT="47078" marB="47078" anchor="ctr"/>
                </a:tc>
                <a:extLst>
                  <a:ext uri="{0D108BD9-81ED-4DB2-BD59-A6C34878D82A}">
                    <a16:rowId xmlns:a16="http://schemas.microsoft.com/office/drawing/2014/main" val="3559305481"/>
                  </a:ext>
                </a:extLst>
              </a:tr>
              <a:tr h="379707">
                <a:tc>
                  <a:txBody>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lang="fr-CA" sz="2000" b="0" dirty="0">
                          <a:solidFill>
                            <a:schemeClr val="tx1"/>
                          </a:solidFill>
                        </a:rPr>
                        <a:t>2022</a:t>
                      </a:r>
                      <a:endParaRPr lang="fr-CA" sz="2000" b="0" dirty="0">
                        <a:solidFill>
                          <a:schemeClr val="tx1"/>
                        </a:solidFill>
                        <a:latin typeface="Arial" panose="020B0604020202020204" pitchFamily="34" charset="0"/>
                        <a:cs typeface="Arial" panose="020B0604020202020204" pitchFamily="34" charset="0"/>
                      </a:endParaRPr>
                    </a:p>
                  </a:txBody>
                  <a:tcPr marL="85598" marR="85598" marT="47078" marB="47078" anchor="ctr"/>
                </a:tc>
                <a:tc>
                  <a:txBody>
                    <a:bodyPr/>
                    <a:lstStyle/>
                    <a:p>
                      <a:pPr algn="ctr"/>
                      <a:r>
                        <a:rPr lang="fr-CA" sz="2000" b="0" dirty="0">
                          <a:solidFill>
                            <a:schemeClr val="tx1"/>
                          </a:solidFill>
                        </a:rPr>
                        <a:t>                 6,6 % (réalisée)</a:t>
                      </a:r>
                      <a:endParaRPr lang="fr-CA" sz="2000" b="0" dirty="0">
                        <a:solidFill>
                          <a:schemeClr val="tx1"/>
                        </a:solidFill>
                        <a:latin typeface="Arial" panose="020B0604020202020204" pitchFamily="34" charset="0"/>
                        <a:cs typeface="Arial" panose="020B0604020202020204" pitchFamily="34" charset="0"/>
                      </a:endParaRPr>
                    </a:p>
                  </a:txBody>
                  <a:tcPr marL="85598" marR="85598" marT="47078" marB="47078" anchor="ctr"/>
                </a:tc>
                <a:extLst>
                  <a:ext uri="{0D108BD9-81ED-4DB2-BD59-A6C34878D82A}">
                    <a16:rowId xmlns:a16="http://schemas.microsoft.com/office/drawing/2014/main" val="692388207"/>
                  </a:ext>
                </a:extLst>
              </a:tr>
              <a:tr h="416722">
                <a:tc>
                  <a:txBody>
                    <a:bodyPr/>
                    <a:lstStyle/>
                    <a:p>
                      <a:pPr algn="ctr"/>
                      <a:r>
                        <a:rPr lang="fr-CA" sz="2000" b="0" dirty="0">
                          <a:solidFill>
                            <a:schemeClr val="tx1"/>
                          </a:solidFill>
                        </a:rPr>
                        <a:t>2023</a:t>
                      </a:r>
                      <a:endParaRPr lang="fr-CA" sz="2000" b="0" dirty="0">
                        <a:solidFill>
                          <a:schemeClr val="tx1"/>
                        </a:solidFill>
                        <a:latin typeface="Arial" panose="020B0604020202020204" pitchFamily="34" charset="0"/>
                        <a:cs typeface="Arial" panose="020B0604020202020204" pitchFamily="34" charset="0"/>
                      </a:endParaRPr>
                    </a:p>
                  </a:txBody>
                  <a:tcPr marL="85598" marR="85598" marT="47078" marB="47078" anchor="ctr"/>
                </a:tc>
                <a:tc>
                  <a:txBody>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lang="fr-CA" sz="2000" b="1" dirty="0">
                          <a:solidFill>
                            <a:srgbClr val="FF0000"/>
                          </a:solidFill>
                        </a:rPr>
                        <a:t>                    4,3 % </a:t>
                      </a:r>
                      <a:r>
                        <a:rPr lang="fr-CA" sz="2000" b="1" dirty="0">
                          <a:solidFill>
                            <a:schemeClr val="tx1"/>
                          </a:solidFill>
                        </a:rPr>
                        <a:t>(anticipée)</a:t>
                      </a:r>
                      <a:endParaRPr lang="fr-CA" sz="2000" b="1" dirty="0">
                        <a:solidFill>
                          <a:schemeClr val="tx1"/>
                        </a:solidFill>
                        <a:latin typeface="Arial" panose="020B0604020202020204" pitchFamily="34" charset="0"/>
                        <a:cs typeface="Arial" panose="020B0604020202020204" pitchFamily="34" charset="0"/>
                      </a:endParaRPr>
                    </a:p>
                  </a:txBody>
                  <a:tcPr marL="85598" marR="85598" marT="47078" marB="47078" anchor="ctr"/>
                </a:tc>
                <a:extLst>
                  <a:ext uri="{0D108BD9-81ED-4DB2-BD59-A6C34878D82A}">
                    <a16:rowId xmlns:a16="http://schemas.microsoft.com/office/drawing/2014/main" val="1628843866"/>
                  </a:ext>
                </a:extLst>
              </a:tr>
              <a:tr h="416722">
                <a:tc>
                  <a:txBody>
                    <a:bodyPr/>
                    <a:lstStyle/>
                    <a:p>
                      <a:pPr algn="ctr"/>
                      <a:r>
                        <a:rPr lang="fr-CA" sz="2000" b="0" dirty="0">
                          <a:solidFill>
                            <a:schemeClr val="tx1"/>
                          </a:solidFill>
                        </a:rPr>
                        <a:t>2024</a:t>
                      </a:r>
                      <a:endParaRPr lang="fr-CA" sz="2000" b="0" dirty="0">
                        <a:solidFill>
                          <a:schemeClr val="tx1"/>
                        </a:solidFill>
                        <a:latin typeface="Arial" panose="020B0604020202020204" pitchFamily="34" charset="0"/>
                        <a:cs typeface="Arial" panose="020B0604020202020204" pitchFamily="34" charset="0"/>
                      </a:endParaRPr>
                    </a:p>
                  </a:txBody>
                  <a:tcPr marL="85598" marR="85598" marT="47078" marB="47078" anchor="ctr"/>
                </a:tc>
                <a:tc>
                  <a:txBody>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lang="fr-CA" sz="2000" b="1" dirty="0">
                          <a:solidFill>
                            <a:srgbClr val="FF0000"/>
                          </a:solidFill>
                        </a:rPr>
                        <a:t>                    2,3 % </a:t>
                      </a:r>
                      <a:r>
                        <a:rPr lang="fr-CA" sz="2000" b="1" dirty="0">
                          <a:solidFill>
                            <a:schemeClr val="tx1"/>
                          </a:solidFill>
                        </a:rPr>
                        <a:t>(anticipée)</a:t>
                      </a:r>
                      <a:endParaRPr lang="fr-CA" sz="2000" b="1" dirty="0">
                        <a:solidFill>
                          <a:schemeClr val="tx1"/>
                        </a:solidFill>
                        <a:latin typeface="Arial" panose="020B0604020202020204" pitchFamily="34" charset="0"/>
                        <a:cs typeface="Arial" panose="020B0604020202020204" pitchFamily="34" charset="0"/>
                      </a:endParaRPr>
                    </a:p>
                  </a:txBody>
                  <a:tcPr marL="85598" marR="85598" marT="47078" marB="47078" anchor="ctr"/>
                </a:tc>
                <a:extLst>
                  <a:ext uri="{0D108BD9-81ED-4DB2-BD59-A6C34878D82A}">
                    <a16:rowId xmlns:a16="http://schemas.microsoft.com/office/drawing/2014/main" val="1507984966"/>
                  </a:ext>
                </a:extLst>
              </a:tr>
              <a:tr h="416722">
                <a:tc>
                  <a:txBody>
                    <a:bodyPr/>
                    <a:lstStyle/>
                    <a:p>
                      <a:pPr algn="ctr"/>
                      <a:r>
                        <a:rPr lang="fr-CA" sz="2000" b="0" dirty="0">
                          <a:solidFill>
                            <a:schemeClr val="tx1"/>
                          </a:solidFill>
                        </a:rPr>
                        <a:t>2025</a:t>
                      </a:r>
                      <a:endParaRPr lang="fr-CA" sz="2000" b="0" dirty="0">
                        <a:solidFill>
                          <a:schemeClr val="tx1"/>
                        </a:solidFill>
                        <a:latin typeface="Arial" panose="020B0604020202020204" pitchFamily="34" charset="0"/>
                        <a:cs typeface="Arial" panose="020B0604020202020204" pitchFamily="34" charset="0"/>
                      </a:endParaRPr>
                    </a:p>
                  </a:txBody>
                  <a:tcPr marL="85598" marR="85598" marT="47078" marB="47078" anchor="ctr"/>
                </a:tc>
                <a:tc>
                  <a:txBody>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lang="fr-CA" sz="2000" b="1" dirty="0">
                          <a:solidFill>
                            <a:srgbClr val="FF0000"/>
                          </a:solidFill>
                        </a:rPr>
                        <a:t>                     2,1 % </a:t>
                      </a:r>
                      <a:r>
                        <a:rPr lang="fr-CA" sz="2000" b="1" dirty="0">
                          <a:solidFill>
                            <a:schemeClr val="tx1"/>
                          </a:solidFill>
                        </a:rPr>
                        <a:t>(anticipée)</a:t>
                      </a:r>
                      <a:endParaRPr lang="fr-CA" sz="2000" b="1" dirty="0">
                        <a:solidFill>
                          <a:schemeClr val="tx1"/>
                        </a:solidFill>
                        <a:latin typeface="Arial" panose="020B0604020202020204" pitchFamily="34" charset="0"/>
                        <a:cs typeface="Arial" panose="020B0604020202020204" pitchFamily="34" charset="0"/>
                      </a:endParaRPr>
                    </a:p>
                  </a:txBody>
                  <a:tcPr marL="85598" marR="85598" marT="47078" marB="47078" anchor="ctr"/>
                </a:tc>
                <a:extLst>
                  <a:ext uri="{0D108BD9-81ED-4DB2-BD59-A6C34878D82A}">
                    <a16:rowId xmlns:a16="http://schemas.microsoft.com/office/drawing/2014/main" val="3798065699"/>
                  </a:ext>
                </a:extLst>
              </a:tr>
              <a:tr h="416722">
                <a:tc>
                  <a:txBody>
                    <a:bodyPr/>
                    <a:lstStyle/>
                    <a:p>
                      <a:pPr algn="ctr"/>
                      <a:r>
                        <a:rPr lang="fr-CA" sz="2000" b="0" dirty="0">
                          <a:solidFill>
                            <a:schemeClr val="tx1"/>
                          </a:solidFill>
                        </a:rPr>
                        <a:t>2026</a:t>
                      </a:r>
                      <a:endParaRPr lang="fr-CA" sz="2000" b="0" dirty="0">
                        <a:solidFill>
                          <a:schemeClr val="tx1"/>
                        </a:solidFill>
                        <a:latin typeface="Arial" panose="020B0604020202020204" pitchFamily="34" charset="0"/>
                        <a:cs typeface="Arial" panose="020B0604020202020204" pitchFamily="34" charset="0"/>
                      </a:endParaRPr>
                    </a:p>
                  </a:txBody>
                  <a:tcPr marL="85598" marR="85598" marT="47078" marB="47078" anchor="ctr"/>
                </a:tc>
                <a:tc>
                  <a:txBody>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lang="fr-CA" sz="2000" b="1" dirty="0">
                          <a:solidFill>
                            <a:srgbClr val="FF0000"/>
                          </a:solidFill>
                        </a:rPr>
                        <a:t>                     2,0 % </a:t>
                      </a:r>
                      <a:r>
                        <a:rPr lang="fr-CA" sz="2000" b="1" dirty="0">
                          <a:solidFill>
                            <a:schemeClr val="tx1"/>
                          </a:solidFill>
                        </a:rPr>
                        <a:t>(anticipée)</a:t>
                      </a:r>
                      <a:endParaRPr lang="fr-CA" sz="2000" b="1" dirty="0">
                        <a:solidFill>
                          <a:schemeClr val="tx1"/>
                        </a:solidFill>
                        <a:latin typeface="Arial" panose="020B0604020202020204" pitchFamily="34" charset="0"/>
                        <a:cs typeface="Arial" panose="020B0604020202020204" pitchFamily="34" charset="0"/>
                      </a:endParaRPr>
                    </a:p>
                  </a:txBody>
                  <a:tcPr marL="85598" marR="85598" marT="47078" marB="47078" anchor="ctr"/>
                </a:tc>
                <a:extLst>
                  <a:ext uri="{0D108BD9-81ED-4DB2-BD59-A6C34878D82A}">
                    <a16:rowId xmlns:a16="http://schemas.microsoft.com/office/drawing/2014/main" val="3585361359"/>
                  </a:ext>
                </a:extLst>
              </a:tr>
              <a:tr h="416722">
                <a:tc>
                  <a:txBody>
                    <a:bodyPr/>
                    <a:lstStyle/>
                    <a:p>
                      <a:pPr algn="ctr"/>
                      <a:r>
                        <a:rPr lang="fr-CA" sz="2000" b="0" dirty="0">
                          <a:solidFill>
                            <a:schemeClr val="tx1"/>
                          </a:solidFill>
                        </a:rPr>
                        <a:t>2027</a:t>
                      </a:r>
                      <a:endParaRPr lang="fr-CA" sz="2000" b="0" dirty="0">
                        <a:solidFill>
                          <a:schemeClr val="tx1"/>
                        </a:solidFill>
                        <a:latin typeface="Arial" panose="020B0604020202020204" pitchFamily="34" charset="0"/>
                        <a:cs typeface="Arial" panose="020B0604020202020204" pitchFamily="34" charset="0"/>
                      </a:endParaRPr>
                    </a:p>
                  </a:txBody>
                  <a:tcPr marL="85598" marR="85598" marT="47078" marB="47078" anchor="ctr"/>
                </a:tc>
                <a:tc>
                  <a:txBody>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lang="fr-CA" sz="2000" b="1" dirty="0">
                          <a:solidFill>
                            <a:srgbClr val="FF0000"/>
                          </a:solidFill>
                        </a:rPr>
                        <a:t>                     2,0 % </a:t>
                      </a:r>
                      <a:r>
                        <a:rPr lang="fr-CA" sz="2000" b="1" dirty="0">
                          <a:solidFill>
                            <a:schemeClr val="tx1"/>
                          </a:solidFill>
                        </a:rPr>
                        <a:t>(anticipée)</a:t>
                      </a:r>
                      <a:endParaRPr lang="fr-CA" sz="2000" b="1" dirty="0">
                        <a:solidFill>
                          <a:schemeClr val="tx1"/>
                        </a:solidFill>
                        <a:latin typeface="Arial" panose="020B0604020202020204" pitchFamily="34" charset="0"/>
                        <a:cs typeface="Arial" panose="020B0604020202020204" pitchFamily="34" charset="0"/>
                      </a:endParaRPr>
                    </a:p>
                  </a:txBody>
                  <a:tcPr marL="85598" marR="85598" marT="47078" marB="47078" anchor="ctr"/>
                </a:tc>
                <a:extLst>
                  <a:ext uri="{0D108BD9-81ED-4DB2-BD59-A6C34878D82A}">
                    <a16:rowId xmlns:a16="http://schemas.microsoft.com/office/drawing/2014/main" val="842989929"/>
                  </a:ext>
                </a:extLst>
              </a:tr>
            </a:tbl>
          </a:graphicData>
        </a:graphic>
      </p:graphicFrame>
      <p:sp>
        <p:nvSpPr>
          <p:cNvPr id="2" name="Espace réservé du numéro de diapositive 1">
            <a:extLst>
              <a:ext uri="{FF2B5EF4-FFF2-40B4-BE49-F238E27FC236}">
                <a16:creationId xmlns:a16="http://schemas.microsoft.com/office/drawing/2014/main" id="{AABD83AD-719A-AA3A-10D4-947B23DFAD34}"/>
              </a:ext>
            </a:extLst>
          </p:cNvPr>
          <p:cNvSpPr>
            <a:spLocks noGrp="1"/>
          </p:cNvSpPr>
          <p:nvPr>
            <p:ph type="sldNum" sz="quarter" idx="12"/>
          </p:nvPr>
        </p:nvSpPr>
        <p:spPr>
          <a:solidFill>
            <a:schemeClr val="bg1"/>
          </a:solidFill>
          <a:ln>
            <a:noFill/>
          </a:ln>
        </p:spPr>
        <p:txBody>
          <a:bodyPr/>
          <a:lstStyle/>
          <a:p>
            <a:fld id="{CB4B3EF7-0E3E-C746-BEA3-A898439CAD76}" type="slidenum">
              <a:rPr lang="fr-FR" smtClean="0">
                <a:solidFill>
                  <a:schemeClr val="tx1"/>
                </a:solidFill>
              </a:rPr>
              <a:pPr/>
              <a:t>48</a:t>
            </a:fld>
            <a:endParaRPr lang="fr-FR">
              <a:solidFill>
                <a:schemeClr val="tx1"/>
              </a:solidFill>
            </a:endParaRPr>
          </a:p>
        </p:txBody>
      </p:sp>
    </p:spTree>
    <p:extLst>
      <p:ext uri="{BB962C8B-B14F-4D97-AF65-F5344CB8AC3E}">
        <p14:creationId xmlns:p14="http://schemas.microsoft.com/office/powerpoint/2010/main" val="2073218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8" descr="Une image contenant orange, Caractère coloré, art, Graphique">
            <a:extLst>
              <a:ext uri="{FF2B5EF4-FFF2-40B4-BE49-F238E27FC236}">
                <a16:creationId xmlns:a16="http://schemas.microsoft.com/office/drawing/2014/main" id="{4F5A5AD3-FD21-65E1-7399-048A0AE91C5B}"/>
              </a:ext>
            </a:extLst>
          </p:cNvPr>
          <p:cNvPicPr>
            <a:picLocks noChangeAspect="1"/>
          </p:cNvPicPr>
          <p:nvPr/>
        </p:nvPicPr>
        <p:blipFill rotWithShape="1">
          <a:blip r:embed="rId2"/>
          <a:srcRect r="3182" b="-1"/>
          <a:stretch/>
        </p:blipFill>
        <p:spPr>
          <a:xfrm rot="5400000">
            <a:off x="4901681" y="-4901681"/>
            <a:ext cx="2388639" cy="12192001"/>
          </a:xfrm>
          <a:prstGeom prst="rect">
            <a:avLst/>
          </a:prstGeom>
        </p:spPr>
      </p:pic>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443400" y="262622"/>
            <a:ext cx="8877882" cy="1025525"/>
          </a:xfrm>
        </p:spPr>
        <p:txBody>
          <a:bodyPr vert="horz" lIns="91440" tIns="45720" rIns="91440" bIns="45720" rtlCol="0" anchor="ctr">
            <a:normAutofit/>
          </a:bodyPr>
          <a:lstStyle/>
          <a:p>
            <a:pPr>
              <a:lnSpc>
                <a:spcPct val="90000"/>
              </a:lnSpc>
            </a:pPr>
            <a:r>
              <a:rPr lang="en-US" sz="3900" b="1" dirty="0"/>
              <a:t>Inflation et augmentation de </a:t>
            </a:r>
            <a:r>
              <a:rPr lang="en-US" sz="3900" b="1" dirty="0" err="1"/>
              <a:t>salaire</a:t>
            </a:r>
            <a:endParaRPr lang="en-US" sz="3900" b="1" dirty="0"/>
          </a:p>
        </p:txBody>
      </p:sp>
      <p:sp>
        <p:nvSpPr>
          <p:cNvPr id="6" name="Espace réservé du contenu 2">
            <a:extLst>
              <a:ext uri="{FF2B5EF4-FFF2-40B4-BE49-F238E27FC236}">
                <a16:creationId xmlns:a16="http://schemas.microsoft.com/office/drawing/2014/main" id="{9D522F9F-0727-4A7E-F46E-021D782EC10B}"/>
              </a:ext>
            </a:extLst>
          </p:cNvPr>
          <p:cNvSpPr>
            <a:spLocks noGrp="1"/>
          </p:cNvSpPr>
          <p:nvPr>
            <p:ph idx="1"/>
          </p:nvPr>
        </p:nvSpPr>
        <p:spPr>
          <a:xfrm>
            <a:off x="443401" y="1808966"/>
            <a:ext cx="10454754" cy="4255932"/>
          </a:xfrm>
        </p:spPr>
        <p:txBody>
          <a:bodyPr vert="horz" lIns="91440" tIns="45720" rIns="91440" bIns="45720" rtlCol="0">
            <a:noAutofit/>
          </a:bodyPr>
          <a:lstStyle>
            <a:defPPr>
              <a:defRPr lang="fr-FR"/>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kumimoji="0" lang="fr-C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L’augmentation annuelle de 6 % représente la plus importante majoration salariale depuis 1982.</a:t>
            </a:r>
          </a:p>
          <a:p>
            <a:pPr marL="342900" marR="0" lvl="0" indent="-342900" algn="just"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a:pPr>
            <a:endParaRPr kumimoji="0" lang="fr-C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kumimoji="0" lang="fr-C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Mais nous avons connu, en 2022, l’inflation la plus forte depuis 1991 (7,3 %) et la fin des années 70 et le début des années 80 (près de 12 %).</a:t>
            </a:r>
          </a:p>
          <a:p>
            <a:pPr marL="342900" marR="0" lvl="0" indent="-342900" algn="just"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a:pPr>
            <a:endParaRPr kumimoji="0" lang="fr-CA" sz="2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kumimoji="0" lang="fr-CA"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Le graphique suivant nous démontre que les poussées inflationnistes n’ont pas toujours été contrées par des augmentations de salaire équivalentes.</a:t>
            </a:r>
          </a:p>
        </p:txBody>
      </p:sp>
      <p:sp>
        <p:nvSpPr>
          <p:cNvPr id="2" name="Espace réservé du numéro de diapositive 1">
            <a:extLst>
              <a:ext uri="{FF2B5EF4-FFF2-40B4-BE49-F238E27FC236}">
                <a16:creationId xmlns:a16="http://schemas.microsoft.com/office/drawing/2014/main" id="{36071C83-6085-B097-A0DD-52E63D09A7C8}"/>
              </a:ext>
            </a:extLst>
          </p:cNvPr>
          <p:cNvSpPr>
            <a:spLocks noGrp="1"/>
          </p:cNvSpPr>
          <p:nvPr>
            <p:ph type="sldNum" sz="quarter" idx="12"/>
          </p:nvPr>
        </p:nvSpPr>
        <p:spPr>
          <a:noFill/>
          <a:ln>
            <a:noFill/>
          </a:ln>
        </p:spPr>
        <p:txBody>
          <a:bodyPr/>
          <a:lstStyle/>
          <a:p>
            <a:fld id="{CB4B3EF7-0E3E-C746-BEA3-A898439CAD76}" type="slidenum">
              <a:rPr lang="fr-FR" smtClean="0">
                <a:solidFill>
                  <a:schemeClr val="tx1"/>
                </a:solidFill>
              </a:rPr>
              <a:pPr/>
              <a:t>49</a:t>
            </a:fld>
            <a:endParaRPr lang="fr-FR">
              <a:solidFill>
                <a:schemeClr val="tx1"/>
              </a:solidFill>
            </a:endParaRPr>
          </a:p>
        </p:txBody>
      </p:sp>
    </p:spTree>
    <p:extLst>
      <p:ext uri="{BB962C8B-B14F-4D97-AF65-F5344CB8AC3E}">
        <p14:creationId xmlns:p14="http://schemas.microsoft.com/office/powerpoint/2010/main" val="4144951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numéro de diapositive 3">
            <a:extLst>
              <a:ext uri="{FF2B5EF4-FFF2-40B4-BE49-F238E27FC236}">
                <a16:creationId xmlns:a16="http://schemas.microsoft.com/office/drawing/2014/main" id="{0553D1F9-73D7-F6BF-CB27-C9D090179804}"/>
              </a:ext>
            </a:extLst>
          </p:cNvPr>
          <p:cNvSpPr>
            <a:spLocks noGrp="1"/>
          </p:cNvSpPr>
          <p:nvPr>
            <p:ph type="sldNum" sz="quarter" idx="12"/>
          </p:nvPr>
        </p:nvSpPr>
        <p:spPr>
          <a:xfrm>
            <a:off x="11704320" y="6455664"/>
            <a:ext cx="448056" cy="365125"/>
          </a:xfrm>
        </p:spPr>
        <p:txBody>
          <a:bodyPr>
            <a:normAutofit/>
          </a:bodyPr>
          <a:lstStyle/>
          <a:p>
            <a:pPr>
              <a:spcAft>
                <a:spcPts val="600"/>
              </a:spcAft>
            </a:pPr>
            <a:fld id="{DF35AEC5-E996-0243-BC29-190F9F3BD6DD}" type="slidenum">
              <a:rPr lang="fr-FR" sz="1100">
                <a:solidFill>
                  <a:schemeClr val="tx1">
                    <a:lumMod val="50000"/>
                    <a:lumOff val="50000"/>
                  </a:schemeClr>
                </a:solidFill>
              </a:rPr>
              <a:pPr>
                <a:spcAft>
                  <a:spcPts val="600"/>
                </a:spcAft>
              </a:pPr>
              <a:t>5</a:t>
            </a:fld>
            <a:endParaRPr lang="fr-FR" sz="1100">
              <a:solidFill>
                <a:schemeClr val="tx1">
                  <a:lumMod val="50000"/>
                  <a:lumOff val="50000"/>
                </a:schemeClr>
              </a:solidFill>
            </a:endParaRPr>
          </a:p>
        </p:txBody>
      </p:sp>
      <p:sp>
        <p:nvSpPr>
          <p:cNvPr id="2" name="Title 1">
            <a:extLst>
              <a:ext uri="{FF2B5EF4-FFF2-40B4-BE49-F238E27FC236}">
                <a16:creationId xmlns:a16="http://schemas.microsoft.com/office/drawing/2014/main" id="{B1BF9DEB-BF31-5079-E456-23CB53498A0D}"/>
              </a:ext>
            </a:extLst>
          </p:cNvPr>
          <p:cNvSpPr>
            <a:spLocks noGrp="1"/>
          </p:cNvSpPr>
          <p:nvPr>
            <p:ph type="title"/>
            <p:custDataLst>
              <p:tags r:id="rId1"/>
            </p:custDataLst>
          </p:nvPr>
        </p:nvSpPr>
        <p:spPr>
          <a:xfrm>
            <a:off x="459347" y="294538"/>
            <a:ext cx="10808204" cy="1033669"/>
          </a:xfrm>
        </p:spPr>
        <p:txBody>
          <a:bodyPr vert="horz" lIns="91440" tIns="45720" rIns="91440" bIns="45720" rtlCol="0" anchor="ctr">
            <a:normAutofit/>
          </a:bodyPr>
          <a:lstStyle/>
          <a:p>
            <a:pPr marL="0" indent="0">
              <a:lnSpc>
                <a:spcPct val="90000"/>
              </a:lnSpc>
              <a:spcAft>
                <a:spcPts val="600"/>
              </a:spcAft>
            </a:pPr>
            <a:r>
              <a:rPr lang="en-US" sz="4000" b="1" kern="1200" dirty="0">
                <a:solidFill>
                  <a:srgbClr val="FFFFFF"/>
                </a:solidFill>
                <a:latin typeface="+mj-lt"/>
                <a:ea typeface="+mj-ea"/>
                <a:cs typeface="+mj-cs"/>
              </a:rPr>
              <a:t>Grands </a:t>
            </a:r>
            <a:r>
              <a:rPr lang="en-US" sz="4000" b="1" kern="1200" dirty="0" err="1">
                <a:solidFill>
                  <a:srgbClr val="FFFFFF"/>
                </a:solidFill>
                <a:latin typeface="+mj-lt"/>
                <a:ea typeface="+mj-ea"/>
                <a:cs typeface="+mj-cs"/>
              </a:rPr>
              <a:t>thèmes</a:t>
            </a:r>
            <a:r>
              <a:rPr lang="en-US" sz="4000" b="1" kern="1200" dirty="0">
                <a:solidFill>
                  <a:srgbClr val="FFFFFF"/>
                </a:solidFill>
                <a:latin typeface="+mj-lt"/>
                <a:ea typeface="+mj-ea"/>
                <a:cs typeface="+mj-cs"/>
              </a:rPr>
              <a:t> de la </a:t>
            </a:r>
            <a:r>
              <a:rPr lang="en-US" sz="4000" b="1" kern="1200" dirty="0" err="1">
                <a:solidFill>
                  <a:srgbClr val="FFFFFF"/>
                </a:solidFill>
                <a:latin typeface="+mj-lt"/>
                <a:ea typeface="+mj-ea"/>
                <a:cs typeface="+mj-cs"/>
              </a:rPr>
              <a:t>négociation</a:t>
            </a:r>
            <a:endParaRPr lang="en-US" sz="4000" b="1" kern="1200" dirty="0">
              <a:solidFill>
                <a:srgbClr val="FFFFFF"/>
              </a:solidFill>
              <a:latin typeface="+mj-lt"/>
              <a:ea typeface="+mj-ea"/>
              <a:cs typeface="+mj-cs"/>
            </a:endParaRPr>
          </a:p>
        </p:txBody>
      </p:sp>
      <p:sp>
        <p:nvSpPr>
          <p:cNvPr id="6" name="Espace réservé du contenu 5">
            <a:extLst>
              <a:ext uri="{FF2B5EF4-FFF2-40B4-BE49-F238E27FC236}">
                <a16:creationId xmlns:a16="http://schemas.microsoft.com/office/drawing/2014/main" id="{4DFE6CA2-C3A8-C131-972D-79354BEFBFA5}"/>
              </a:ext>
            </a:extLst>
          </p:cNvPr>
          <p:cNvSpPr>
            <a:spLocks noGrp="1"/>
          </p:cNvSpPr>
          <p:nvPr>
            <p:ph idx="1"/>
          </p:nvPr>
        </p:nvSpPr>
        <p:spPr>
          <a:xfrm>
            <a:off x="838200" y="1825624"/>
            <a:ext cx="10515600" cy="4179249"/>
          </a:xfrm>
        </p:spPr>
        <p:txBody>
          <a:bodyPr/>
          <a:lstStyle/>
          <a:p>
            <a:pPr>
              <a:lnSpc>
                <a:spcPct val="150000"/>
              </a:lnSpc>
              <a:buFont typeface="Wingdings" panose="05000000000000000000" pitchFamily="2" charset="2"/>
              <a:buChar char="§"/>
            </a:pPr>
            <a:r>
              <a:rPr lang="fr-CA" sz="3000" b="1" dirty="0">
                <a:latin typeface="Arial" panose="020B0604020202020204" pitchFamily="34" charset="0"/>
                <a:cs typeface="Arial" panose="020B0604020202020204" pitchFamily="34" charset="0"/>
              </a:rPr>
              <a:t> La composition de la classe</a:t>
            </a:r>
          </a:p>
          <a:p>
            <a:pPr>
              <a:lnSpc>
                <a:spcPct val="150000"/>
              </a:lnSpc>
              <a:buFont typeface="Wingdings" panose="05000000000000000000" pitchFamily="2" charset="2"/>
              <a:buChar char="§"/>
            </a:pPr>
            <a:r>
              <a:rPr lang="fr-CA" sz="3000" b="1" dirty="0">
                <a:latin typeface="Arial" panose="020B0604020202020204" pitchFamily="34" charset="0"/>
                <a:cs typeface="Arial" panose="020B0604020202020204" pitchFamily="34" charset="0"/>
              </a:rPr>
              <a:t> La tâche</a:t>
            </a:r>
          </a:p>
          <a:p>
            <a:pPr>
              <a:lnSpc>
                <a:spcPct val="150000"/>
              </a:lnSpc>
              <a:buFont typeface="Wingdings" panose="05000000000000000000" pitchFamily="2" charset="2"/>
              <a:buChar char="§"/>
            </a:pPr>
            <a:r>
              <a:rPr lang="fr-CA" sz="3000" b="1" dirty="0">
                <a:latin typeface="Arial" panose="020B0604020202020204" pitchFamily="34" charset="0"/>
                <a:cs typeface="Arial" panose="020B0604020202020204" pitchFamily="34" charset="0"/>
              </a:rPr>
              <a:t> La rémunération</a:t>
            </a:r>
          </a:p>
          <a:p>
            <a:pPr>
              <a:lnSpc>
                <a:spcPct val="150000"/>
              </a:lnSpc>
              <a:buFont typeface="Wingdings" panose="05000000000000000000" pitchFamily="2" charset="2"/>
              <a:buChar char="§"/>
            </a:pPr>
            <a:r>
              <a:rPr lang="fr-CA" sz="3000" b="1" dirty="0">
                <a:latin typeface="Arial" panose="020B0604020202020204" pitchFamily="34" charset="0"/>
                <a:cs typeface="Arial" panose="020B0604020202020204" pitchFamily="34" charset="0"/>
              </a:rPr>
              <a:t> Autres éléments</a:t>
            </a:r>
          </a:p>
          <a:p>
            <a:pPr marL="0" indent="0">
              <a:buNone/>
            </a:pPr>
            <a:endParaRPr lang="fr-CA" b="1" dirty="0"/>
          </a:p>
        </p:txBody>
      </p:sp>
    </p:spTree>
    <p:extLst>
      <p:ext uri="{BB962C8B-B14F-4D97-AF65-F5344CB8AC3E}">
        <p14:creationId xmlns:p14="http://schemas.microsoft.com/office/powerpoint/2010/main" val="671597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8" descr="Une image contenant orange, Caractère coloré, art, Graphique">
            <a:extLst>
              <a:ext uri="{FF2B5EF4-FFF2-40B4-BE49-F238E27FC236}">
                <a16:creationId xmlns:a16="http://schemas.microsoft.com/office/drawing/2014/main" id="{4F5A5AD3-FD21-65E1-7399-048A0AE91C5B}"/>
              </a:ext>
            </a:extLst>
          </p:cNvPr>
          <p:cNvPicPr>
            <a:picLocks noChangeAspect="1"/>
          </p:cNvPicPr>
          <p:nvPr/>
        </p:nvPicPr>
        <p:blipFill rotWithShape="1">
          <a:blip r:embed="rId2"/>
          <a:srcRect l="14464" r="47990"/>
          <a:stretch/>
        </p:blipFill>
        <p:spPr>
          <a:xfrm rot="5400000">
            <a:off x="2663952" y="-2666999"/>
            <a:ext cx="6858000" cy="12191999"/>
          </a:xfrm>
          <a:prstGeom prst="rect">
            <a:avLst/>
          </a:prstGeom>
        </p:spPr>
      </p:pic>
      <p:sp>
        <p:nvSpPr>
          <p:cNvPr id="124" name="Rectangle 12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Espace réservé du contenu 5">
            <a:extLst>
              <a:ext uri="{FF2B5EF4-FFF2-40B4-BE49-F238E27FC236}">
                <a16:creationId xmlns:a16="http://schemas.microsoft.com/office/drawing/2014/main" id="{B077AAB1-3B3B-750C-8279-0AAB6E4D3031}"/>
              </a:ext>
            </a:extLst>
          </p:cNvPr>
          <p:cNvPicPr>
            <a:picLocks noGrp="1" noChangeAspect="1"/>
          </p:cNvPicPr>
          <p:nvPr>
            <p:ph idx="1"/>
          </p:nvPr>
        </p:nvPicPr>
        <p:blipFill>
          <a:blip r:embed="rId3"/>
          <a:stretch>
            <a:fillRect/>
          </a:stretch>
        </p:blipFill>
        <p:spPr>
          <a:xfrm>
            <a:off x="861488" y="1353538"/>
            <a:ext cx="10258796" cy="5233032"/>
          </a:xfrm>
          <a:prstGeom prst="rect">
            <a:avLst/>
          </a:prstGeom>
        </p:spPr>
      </p:pic>
      <p:sp>
        <p:nvSpPr>
          <p:cNvPr id="10" name="Titre 2">
            <a:extLst>
              <a:ext uri="{FF2B5EF4-FFF2-40B4-BE49-F238E27FC236}">
                <a16:creationId xmlns:a16="http://schemas.microsoft.com/office/drawing/2014/main" id="{1BDE3E53-8A69-4896-5058-0BCAAD2885FA}"/>
              </a:ext>
            </a:extLst>
          </p:cNvPr>
          <p:cNvSpPr>
            <a:spLocks noGrp="1"/>
          </p:cNvSpPr>
          <p:nvPr>
            <p:ph type="title"/>
          </p:nvPr>
        </p:nvSpPr>
        <p:spPr>
          <a:xfrm>
            <a:off x="443399" y="262622"/>
            <a:ext cx="11462655" cy="1025525"/>
          </a:xfrm>
        </p:spPr>
        <p:txBody>
          <a:bodyPr vert="horz" lIns="91440" tIns="45720" rIns="91440" bIns="45720" rtlCol="0" anchor="ctr">
            <a:noAutofit/>
          </a:bodyPr>
          <a:lstStyle/>
          <a:p>
            <a:pPr>
              <a:lnSpc>
                <a:spcPct val="90000"/>
              </a:lnSpc>
            </a:pPr>
            <a:r>
              <a:rPr lang="fr-CA" sz="3900" b="1" dirty="0"/>
              <a:t>Augmentations négociées ou décrétées et taux d’inflation depuis 1972</a:t>
            </a:r>
          </a:p>
        </p:txBody>
      </p:sp>
      <p:sp>
        <p:nvSpPr>
          <p:cNvPr id="2" name="Espace réservé du numéro de diapositive 1">
            <a:extLst>
              <a:ext uri="{FF2B5EF4-FFF2-40B4-BE49-F238E27FC236}">
                <a16:creationId xmlns:a16="http://schemas.microsoft.com/office/drawing/2014/main" id="{9D8FFE99-9DB1-16FC-51DD-00443BBCC2A1}"/>
              </a:ext>
            </a:extLst>
          </p:cNvPr>
          <p:cNvSpPr>
            <a:spLocks noGrp="1"/>
          </p:cNvSpPr>
          <p:nvPr>
            <p:ph type="sldNum" sz="quarter" idx="12"/>
          </p:nvPr>
        </p:nvSpPr>
        <p:spPr>
          <a:noFill/>
          <a:ln>
            <a:noFill/>
          </a:ln>
        </p:spPr>
        <p:txBody>
          <a:bodyPr/>
          <a:lstStyle/>
          <a:p>
            <a:fld id="{CB4B3EF7-0E3E-C746-BEA3-A898439CAD76}" type="slidenum">
              <a:rPr lang="fr-FR" smtClean="0">
                <a:solidFill>
                  <a:schemeClr val="tx1"/>
                </a:solidFill>
              </a:rPr>
              <a:pPr/>
              <a:t>50</a:t>
            </a:fld>
            <a:endParaRPr lang="fr-FR" dirty="0">
              <a:solidFill>
                <a:schemeClr val="tx1"/>
              </a:solidFill>
            </a:endParaRPr>
          </a:p>
        </p:txBody>
      </p:sp>
    </p:spTree>
    <p:extLst>
      <p:ext uri="{BB962C8B-B14F-4D97-AF65-F5344CB8AC3E}">
        <p14:creationId xmlns:p14="http://schemas.microsoft.com/office/powerpoint/2010/main" val="532439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8" descr="Une image contenant orange, Caractère coloré, art, Graphique">
            <a:extLst>
              <a:ext uri="{FF2B5EF4-FFF2-40B4-BE49-F238E27FC236}">
                <a16:creationId xmlns:a16="http://schemas.microsoft.com/office/drawing/2014/main" id="{4F5A5AD3-FD21-65E1-7399-048A0AE91C5B}"/>
              </a:ext>
            </a:extLst>
          </p:cNvPr>
          <p:cNvPicPr>
            <a:picLocks noChangeAspect="1"/>
          </p:cNvPicPr>
          <p:nvPr/>
        </p:nvPicPr>
        <p:blipFill rotWithShape="1">
          <a:blip r:embed="rId2">
            <a:alphaModFix/>
          </a:blip>
          <a:srcRect r="28407" b="-1"/>
          <a:stretch/>
        </p:blipFill>
        <p:spPr>
          <a:xfrm>
            <a:off x="0" y="0"/>
            <a:ext cx="6858000" cy="6858000"/>
          </a:xfrm>
          <a:prstGeom prst="rect">
            <a:avLst/>
          </a:prstGeom>
        </p:spPr>
      </p:pic>
      <p:grpSp>
        <p:nvGrpSpPr>
          <p:cNvPr id="142" name="Group 141">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9564" y="0"/>
            <a:ext cx="6648564" cy="6858000"/>
            <a:chOff x="5705128" y="0"/>
            <a:chExt cx="6648564" cy="6858000"/>
          </a:xfrm>
        </p:grpSpPr>
        <p:sp>
          <p:nvSpPr>
            <p:cNvPr id="143" name="Freeform: Shape 142">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6" name="Freeform: Shape 145">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7" name="Freeform: Shape 146">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6387325" y="1151048"/>
            <a:ext cx="4803636" cy="1311664"/>
          </a:xfrm>
        </p:spPr>
        <p:txBody>
          <a:bodyPr vert="horz" lIns="91440" tIns="45720" rIns="91440" bIns="45720" rtlCol="0" anchor="b">
            <a:normAutofit/>
          </a:bodyPr>
          <a:lstStyle/>
          <a:p>
            <a:pPr>
              <a:lnSpc>
                <a:spcPct val="90000"/>
              </a:lnSpc>
            </a:pPr>
            <a:r>
              <a:rPr lang="en-US" sz="3600" b="1" dirty="0"/>
              <a:t>Primes et allocations</a:t>
            </a:r>
          </a:p>
        </p:txBody>
      </p:sp>
      <p:sp>
        <p:nvSpPr>
          <p:cNvPr id="126" name="Espace réservé du contenu 5">
            <a:extLst>
              <a:ext uri="{FF2B5EF4-FFF2-40B4-BE49-F238E27FC236}">
                <a16:creationId xmlns:a16="http://schemas.microsoft.com/office/drawing/2014/main" id="{9F86FA22-C5DF-316B-B0D7-10CFA9151299}"/>
              </a:ext>
            </a:extLst>
          </p:cNvPr>
          <p:cNvSpPr>
            <a:spLocks noGrp="1"/>
          </p:cNvSpPr>
          <p:nvPr>
            <p:ph idx="1"/>
          </p:nvPr>
        </p:nvSpPr>
        <p:spPr>
          <a:xfrm>
            <a:off x="6484158" y="2462712"/>
            <a:ext cx="4706803" cy="3788830"/>
          </a:xfrm>
        </p:spPr>
        <p:txBody>
          <a:bodyPr vert="horz" lIns="91440" tIns="45720" rIns="91440" bIns="45720" rtlCol="0" anchor="ctr">
            <a:normAutofit/>
          </a:bodyPr>
          <a:lstStyle/>
          <a:p>
            <a:pPr marL="0" indent="0" algn="just" defTabSz="914400">
              <a:lnSpc>
                <a:spcPct val="90000"/>
              </a:lnSpc>
              <a:spcBef>
                <a:spcPts val="999"/>
              </a:spcBef>
              <a:buNone/>
            </a:pPr>
            <a:r>
              <a:rPr lang="fr-CA" sz="2000" dirty="0">
                <a:latin typeface="Arial" panose="020B0604020202020204" pitchFamily="34" charset="0"/>
                <a:cs typeface="Arial" panose="020B0604020202020204" pitchFamily="34" charset="0"/>
              </a:rPr>
              <a:t>Chaque prime, à l’exception des primes exprimées en pourcentage, et chaque allocation seront majorées à compter de la même date et du même pourcentage que les paramètres salariaux.</a:t>
            </a:r>
          </a:p>
          <a:p>
            <a:pPr marL="0" indent="0" algn="just" defTabSz="914400">
              <a:lnSpc>
                <a:spcPct val="90000"/>
              </a:lnSpc>
              <a:spcBef>
                <a:spcPts val="999"/>
              </a:spcBef>
              <a:buNone/>
            </a:pPr>
            <a:endParaRPr lang="fr-CA" sz="2000" dirty="0">
              <a:latin typeface="Arial" panose="020B0604020202020204" pitchFamily="34" charset="0"/>
              <a:cs typeface="Arial" panose="020B0604020202020204" pitchFamily="34" charset="0"/>
            </a:endParaRPr>
          </a:p>
          <a:p>
            <a:pPr marL="0" indent="0" algn="just" defTabSz="914400">
              <a:lnSpc>
                <a:spcPct val="90000"/>
              </a:lnSpc>
              <a:spcBef>
                <a:spcPts val="999"/>
              </a:spcBef>
              <a:buNone/>
            </a:pPr>
            <a:r>
              <a:rPr lang="fr-CA" sz="2000">
                <a:latin typeface="Arial" panose="020B0604020202020204" pitchFamily="34" charset="0"/>
                <a:cs typeface="Arial" panose="020B0604020202020204" pitchFamily="34" charset="0"/>
              </a:rPr>
              <a:t>Ex: Prime </a:t>
            </a:r>
            <a:r>
              <a:rPr lang="fr-CA" sz="2000" dirty="0">
                <a:latin typeface="Arial" panose="020B0604020202020204" pitchFamily="34" charset="0"/>
                <a:cs typeface="Arial" panose="020B0604020202020204" pitchFamily="34" charset="0"/>
              </a:rPr>
              <a:t>de responsable d’école</a:t>
            </a:r>
            <a:endParaRPr lang="fr-FR" sz="2000" dirty="0">
              <a:latin typeface="Arial" panose="020B0604020202020204" pitchFamily="34" charset="0"/>
              <a:cs typeface="Arial" panose="020B0604020202020204" pitchFamily="34" charset="0"/>
            </a:endParaRPr>
          </a:p>
          <a:p>
            <a:pPr marL="0" indent="0">
              <a:lnSpc>
                <a:spcPct val="90000"/>
              </a:lnSpc>
              <a:spcBef>
                <a:spcPts val="0"/>
              </a:spcBef>
              <a:spcAft>
                <a:spcPts val="1200"/>
              </a:spcAft>
              <a:buNone/>
            </a:pPr>
            <a:endParaRPr lang="en-US" sz="1800" dirty="0">
              <a:solidFill>
                <a:schemeClr val="tx2"/>
              </a:solidFill>
            </a:endParaRPr>
          </a:p>
        </p:txBody>
      </p:sp>
      <p:sp>
        <p:nvSpPr>
          <p:cNvPr id="2" name="Espace réservé du numéro de diapositive 1">
            <a:extLst>
              <a:ext uri="{FF2B5EF4-FFF2-40B4-BE49-F238E27FC236}">
                <a16:creationId xmlns:a16="http://schemas.microsoft.com/office/drawing/2014/main" id="{88CE6823-96C0-82CF-E88D-F176BD436E01}"/>
              </a:ext>
            </a:extLst>
          </p:cNvPr>
          <p:cNvSpPr>
            <a:spLocks noGrp="1"/>
          </p:cNvSpPr>
          <p:nvPr>
            <p:ph type="sldNum" sz="quarter" idx="12"/>
          </p:nvPr>
        </p:nvSpPr>
        <p:spPr>
          <a:noFill/>
          <a:ln>
            <a:noFill/>
          </a:ln>
        </p:spPr>
        <p:txBody>
          <a:bodyPr/>
          <a:lstStyle/>
          <a:p>
            <a:fld id="{CB4B3EF7-0E3E-C746-BEA3-A898439CAD76}" type="slidenum">
              <a:rPr lang="fr-FR" smtClean="0">
                <a:solidFill>
                  <a:schemeClr val="tx1"/>
                </a:solidFill>
              </a:rPr>
              <a:pPr/>
              <a:t>51</a:t>
            </a:fld>
            <a:endParaRPr lang="fr-FR">
              <a:solidFill>
                <a:schemeClr val="tx1"/>
              </a:solidFill>
            </a:endParaRPr>
          </a:p>
        </p:txBody>
      </p:sp>
    </p:spTree>
    <p:extLst>
      <p:ext uri="{BB962C8B-B14F-4D97-AF65-F5344CB8AC3E}">
        <p14:creationId xmlns:p14="http://schemas.microsoft.com/office/powerpoint/2010/main" val="2493244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8" descr="Une image contenant orange, Caractère coloré, art, Graphique">
            <a:extLst>
              <a:ext uri="{FF2B5EF4-FFF2-40B4-BE49-F238E27FC236}">
                <a16:creationId xmlns:a16="http://schemas.microsoft.com/office/drawing/2014/main" id="{4F5A5AD3-FD21-65E1-7399-048A0AE91C5B}"/>
              </a:ext>
            </a:extLst>
          </p:cNvPr>
          <p:cNvPicPr>
            <a:picLocks noChangeAspect="1"/>
          </p:cNvPicPr>
          <p:nvPr/>
        </p:nvPicPr>
        <p:blipFill rotWithShape="1">
          <a:blip r:embed="rId2"/>
          <a:srcRect t="7421" b="8310"/>
          <a:stretch/>
        </p:blipFill>
        <p:spPr>
          <a:xfrm>
            <a:off x="20" y="10"/>
            <a:ext cx="12191980" cy="6857990"/>
          </a:xfrm>
          <a:prstGeom prst="rect">
            <a:avLst/>
          </a:prstGeom>
        </p:spPr>
      </p:pic>
      <p:sp>
        <p:nvSpPr>
          <p:cNvPr id="152" name="Rectangle 15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lnSpc>
                <a:spcPct val="90000"/>
              </a:lnSpc>
            </a:pPr>
            <a:r>
              <a:rPr lang="en-US" sz="4000" b="1" dirty="0">
                <a:solidFill>
                  <a:schemeClr val="tx1">
                    <a:lumMod val="85000"/>
                    <a:lumOff val="15000"/>
                  </a:schemeClr>
                </a:solidFill>
              </a:rPr>
              <a:t>La retraite</a:t>
            </a:r>
          </a:p>
        </p:txBody>
      </p:sp>
      <p:cxnSp>
        <p:nvCxnSpPr>
          <p:cNvPr id="154" name="Straight Connector 15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41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8" descr="Une image contenant orange, Caractère coloré, art, Graphique">
            <a:extLst>
              <a:ext uri="{FF2B5EF4-FFF2-40B4-BE49-F238E27FC236}">
                <a16:creationId xmlns:a16="http://schemas.microsoft.com/office/drawing/2014/main" id="{4F5A5AD3-FD21-65E1-7399-048A0AE91C5B}"/>
              </a:ext>
            </a:extLst>
          </p:cNvPr>
          <p:cNvPicPr>
            <a:picLocks noChangeAspect="1"/>
          </p:cNvPicPr>
          <p:nvPr/>
        </p:nvPicPr>
        <p:blipFill rotWithShape="1">
          <a:blip r:embed="rId4"/>
          <a:srcRect r="3182" b="-1"/>
          <a:stretch/>
        </p:blipFill>
        <p:spPr>
          <a:xfrm rot="5400000">
            <a:off x="4901681" y="-4901681"/>
            <a:ext cx="2388639" cy="12192001"/>
          </a:xfrm>
          <a:prstGeom prst="rect">
            <a:avLst/>
          </a:prstGeom>
        </p:spPr>
      </p:pic>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443400" y="262622"/>
            <a:ext cx="8877882" cy="1025525"/>
          </a:xfrm>
        </p:spPr>
        <p:txBody>
          <a:bodyPr vert="horz" lIns="91440" tIns="45720" rIns="91440" bIns="45720" rtlCol="0" anchor="ctr">
            <a:normAutofit/>
          </a:bodyPr>
          <a:lstStyle/>
          <a:p>
            <a:pPr>
              <a:lnSpc>
                <a:spcPct val="90000"/>
              </a:lnSpc>
            </a:pPr>
            <a:r>
              <a:rPr lang="en-US" sz="3900" b="1" dirty="0"/>
              <a:t>Bonification des conditions de retraite</a:t>
            </a:r>
          </a:p>
        </p:txBody>
      </p:sp>
      <p:sp>
        <p:nvSpPr>
          <p:cNvPr id="4" name="Espace réservé du contenu 3">
            <a:extLst>
              <a:ext uri="{FF2B5EF4-FFF2-40B4-BE49-F238E27FC236}">
                <a16:creationId xmlns:a16="http://schemas.microsoft.com/office/drawing/2014/main" id="{5EDB0C0C-4385-3452-C80B-E715814495BA}"/>
              </a:ext>
            </a:extLst>
          </p:cNvPr>
          <p:cNvSpPr>
            <a:spLocks noGrp="1"/>
          </p:cNvSpPr>
          <p:nvPr>
            <p:ph idx="1"/>
            <p:custDataLst>
              <p:tags r:id="rId1"/>
            </p:custDataLst>
          </p:nvPr>
        </p:nvSpPr>
        <p:spPr>
          <a:xfrm>
            <a:off x="578722" y="1741925"/>
            <a:ext cx="11138026" cy="4780467"/>
          </a:xfrm>
        </p:spPr>
        <p:txBody>
          <a:bodyPr>
            <a:normAutofit/>
          </a:bodyPr>
          <a:lstStyle/>
          <a:p>
            <a:pPr marL="0" indent="0">
              <a:buNone/>
            </a:pPr>
            <a:r>
              <a:rPr lang="fr-CA" sz="2000" b="1" dirty="0">
                <a:latin typeface="Arial" panose="020B0604020202020204" pitchFamily="34" charset="0"/>
                <a:cs typeface="Arial" panose="020B0604020202020204" pitchFamily="34" charset="0"/>
              </a:rPr>
              <a:t>Entente sur des mesures de rétention volontaire du personnel expérimenté (sans effet sur le taux de cotisation) </a:t>
            </a:r>
            <a:endParaRPr lang="fr-CA" dirty="0"/>
          </a:p>
          <a:p>
            <a:pPr marL="478815" indent="-478815">
              <a:buFont typeface="Canal Light" pitchFamily="50" charset="0"/>
              <a:buChar char="—"/>
            </a:pPr>
            <a:endParaRPr lang="fr-CA" dirty="0"/>
          </a:p>
          <a:p>
            <a:pPr marL="0" indent="0">
              <a:buNone/>
            </a:pPr>
            <a:endParaRPr lang="fr-CA" dirty="0"/>
          </a:p>
        </p:txBody>
      </p:sp>
      <p:graphicFrame>
        <p:nvGraphicFramePr>
          <p:cNvPr id="2" name="Tableau 5">
            <a:extLst>
              <a:ext uri="{FF2B5EF4-FFF2-40B4-BE49-F238E27FC236}">
                <a16:creationId xmlns:a16="http://schemas.microsoft.com/office/drawing/2014/main" id="{3E1F3B7F-2A37-B918-6281-D07286C96D70}"/>
              </a:ext>
            </a:extLst>
          </p:cNvPr>
          <p:cNvGraphicFramePr>
            <a:graphicFrameLocks noGrp="1"/>
          </p:cNvGraphicFramePr>
          <p:nvPr>
            <p:custDataLst>
              <p:tags r:id="rId2"/>
            </p:custDataLst>
            <p:extLst>
              <p:ext uri="{D42A27DB-BD31-4B8C-83A1-F6EECF244321}">
                <p14:modId xmlns:p14="http://schemas.microsoft.com/office/powerpoint/2010/main" val="1376649785"/>
              </p:ext>
            </p:extLst>
          </p:nvPr>
        </p:nvGraphicFramePr>
        <p:xfrm>
          <a:off x="1490256" y="2651261"/>
          <a:ext cx="9939260" cy="2154170"/>
        </p:xfrm>
        <a:graphic>
          <a:graphicData uri="http://schemas.openxmlformats.org/drawingml/2006/table">
            <a:tbl>
              <a:tblPr firstRow="1" bandRow="1">
                <a:tableStyleId>{5C22544A-7EE6-4342-B048-85BDC9FD1C3A}</a:tableStyleId>
              </a:tblPr>
              <a:tblGrid>
                <a:gridCol w="9939260">
                  <a:extLst>
                    <a:ext uri="{9D8B030D-6E8A-4147-A177-3AD203B41FA5}">
                      <a16:colId xmlns:a16="http://schemas.microsoft.com/office/drawing/2014/main" val="2686803690"/>
                    </a:ext>
                  </a:extLst>
                </a:gridCol>
              </a:tblGrid>
              <a:tr h="2080553">
                <a:tc>
                  <a:txBody>
                    <a:bodyPr/>
                    <a:lstStyle/>
                    <a:p>
                      <a:pPr marL="447675" lvl="1" indent="-285750" algn="just">
                        <a:spcBef>
                          <a:spcPts val="1800"/>
                        </a:spcBef>
                        <a:buFont typeface="Epilogue" pitchFamily="2" charset="0"/>
                        <a:buChar char="—"/>
                      </a:pPr>
                      <a:r>
                        <a:rPr lang="fr-CA" sz="2000" b="0" dirty="0">
                          <a:solidFill>
                            <a:schemeClr val="tx1"/>
                          </a:solidFill>
                          <a:latin typeface="Arial" panose="020B0604020202020204" pitchFamily="34" charset="0"/>
                          <a:cs typeface="Arial" panose="020B0604020202020204" pitchFamily="34" charset="0"/>
                        </a:rPr>
                        <a:t>L’entente initiale de retraite progressive pourra être prolongée jusqu’à un maximum de sept (7) années de retraite progressive au total pour les ententes prenant fin le 1</a:t>
                      </a:r>
                      <a:r>
                        <a:rPr lang="fr-CA" sz="2000" b="0" baseline="30000" dirty="0">
                          <a:solidFill>
                            <a:schemeClr val="tx1"/>
                          </a:solidFill>
                          <a:latin typeface="Arial" panose="020B0604020202020204" pitchFamily="34" charset="0"/>
                          <a:cs typeface="Arial" panose="020B0604020202020204" pitchFamily="34" charset="0"/>
                        </a:rPr>
                        <a:t>er</a:t>
                      </a:r>
                      <a:r>
                        <a:rPr lang="fr-CA" sz="2000" b="0" dirty="0">
                          <a:solidFill>
                            <a:schemeClr val="tx1"/>
                          </a:solidFill>
                          <a:latin typeface="Arial" panose="020B0604020202020204" pitchFamily="34" charset="0"/>
                          <a:cs typeface="Arial" panose="020B0604020202020204" pitchFamily="34" charset="0"/>
                        </a:rPr>
                        <a:t> janvier 2025 et après. La durée actuelle était limitée à cinq (5) années et il n’était pas possible de prolonger son entente initiale.</a:t>
                      </a:r>
                    </a:p>
                    <a:p>
                      <a:pPr marL="447675" lvl="1" indent="-285750">
                        <a:spcBef>
                          <a:spcPts val="1800"/>
                        </a:spcBef>
                        <a:buFont typeface="Epilogue" pitchFamily="2" charset="0"/>
                        <a:buChar char="—"/>
                      </a:pPr>
                      <a:r>
                        <a:rPr lang="fr-CA" sz="2000" b="0" dirty="0">
                          <a:solidFill>
                            <a:schemeClr val="tx1"/>
                          </a:solidFill>
                          <a:latin typeface="Arial" panose="020B0604020202020204" pitchFamily="34" charset="0"/>
                          <a:cs typeface="Arial" panose="020B0604020202020204" pitchFamily="34" charset="0"/>
                        </a:rPr>
                        <a:t>L’âge maximal de participation au RREGOP sera augmenté de 69 à 71 ans à partir du 1</a:t>
                      </a:r>
                      <a:r>
                        <a:rPr lang="fr-CA" sz="2000" b="0" baseline="30000" dirty="0">
                          <a:solidFill>
                            <a:schemeClr val="tx1"/>
                          </a:solidFill>
                          <a:latin typeface="Arial" panose="020B0604020202020204" pitchFamily="34" charset="0"/>
                          <a:cs typeface="Arial" panose="020B0604020202020204" pitchFamily="34" charset="0"/>
                        </a:rPr>
                        <a:t>er</a:t>
                      </a:r>
                      <a:r>
                        <a:rPr lang="fr-CA" sz="2000" b="0" dirty="0">
                          <a:solidFill>
                            <a:schemeClr val="tx1"/>
                          </a:solidFill>
                          <a:latin typeface="Arial" panose="020B0604020202020204" pitchFamily="34" charset="0"/>
                          <a:cs typeface="Arial" panose="020B0604020202020204" pitchFamily="34" charset="0"/>
                        </a:rPr>
                        <a:t> janvier 2025.</a:t>
                      </a:r>
                    </a:p>
                  </a:txBody>
                  <a:tcPr marL="96770" marR="96770" marT="48385" marB="48385">
                    <a:lnL w="381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6026253"/>
                  </a:ext>
                </a:extLst>
              </a:tr>
            </a:tbl>
          </a:graphicData>
        </a:graphic>
      </p:graphicFrame>
      <p:sp>
        <p:nvSpPr>
          <p:cNvPr id="6" name="Espace réservé du numéro de diapositive 5">
            <a:extLst>
              <a:ext uri="{FF2B5EF4-FFF2-40B4-BE49-F238E27FC236}">
                <a16:creationId xmlns:a16="http://schemas.microsoft.com/office/drawing/2014/main" id="{5A24786C-72D5-D2D5-C885-4D4C507E717A}"/>
              </a:ext>
            </a:extLst>
          </p:cNvPr>
          <p:cNvSpPr>
            <a:spLocks noGrp="1"/>
          </p:cNvSpPr>
          <p:nvPr>
            <p:ph type="sldNum" sz="quarter" idx="12"/>
          </p:nvPr>
        </p:nvSpPr>
        <p:spPr>
          <a:noFill/>
          <a:ln>
            <a:noFill/>
          </a:ln>
        </p:spPr>
        <p:txBody>
          <a:bodyPr/>
          <a:lstStyle/>
          <a:p>
            <a:fld id="{CB4B3EF7-0E3E-C746-BEA3-A898439CAD76}" type="slidenum">
              <a:rPr lang="fr-FR" smtClean="0">
                <a:solidFill>
                  <a:schemeClr val="tx1"/>
                </a:solidFill>
              </a:rPr>
              <a:pPr/>
              <a:t>53</a:t>
            </a:fld>
            <a:endParaRPr lang="fr-FR">
              <a:solidFill>
                <a:schemeClr val="tx1"/>
              </a:solidFill>
            </a:endParaRPr>
          </a:p>
        </p:txBody>
      </p:sp>
    </p:spTree>
    <p:extLst>
      <p:ext uri="{BB962C8B-B14F-4D97-AF65-F5344CB8AC3E}">
        <p14:creationId xmlns:p14="http://schemas.microsoft.com/office/powerpoint/2010/main" val="24160571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8" descr="Une image contenant orange, Caractère coloré, art, Graphique">
            <a:extLst>
              <a:ext uri="{FF2B5EF4-FFF2-40B4-BE49-F238E27FC236}">
                <a16:creationId xmlns:a16="http://schemas.microsoft.com/office/drawing/2014/main" id="{4F5A5AD3-FD21-65E1-7399-048A0AE91C5B}"/>
              </a:ext>
            </a:extLst>
          </p:cNvPr>
          <p:cNvPicPr>
            <a:picLocks noChangeAspect="1"/>
          </p:cNvPicPr>
          <p:nvPr/>
        </p:nvPicPr>
        <p:blipFill rotWithShape="1">
          <a:blip r:embed="rId4"/>
          <a:srcRect r="3182" b="-1"/>
          <a:stretch/>
        </p:blipFill>
        <p:spPr>
          <a:xfrm rot="5400000">
            <a:off x="4901681" y="-4901681"/>
            <a:ext cx="2388639" cy="12192001"/>
          </a:xfrm>
          <a:prstGeom prst="rect">
            <a:avLst/>
          </a:prstGeom>
        </p:spPr>
      </p:pic>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443400" y="262622"/>
            <a:ext cx="8877882" cy="1025525"/>
          </a:xfrm>
        </p:spPr>
        <p:txBody>
          <a:bodyPr vert="horz" lIns="91440" tIns="45720" rIns="91440" bIns="45720" rtlCol="0" anchor="ctr">
            <a:normAutofit/>
          </a:bodyPr>
          <a:lstStyle/>
          <a:p>
            <a:pPr>
              <a:lnSpc>
                <a:spcPct val="90000"/>
              </a:lnSpc>
            </a:pPr>
            <a:r>
              <a:rPr lang="en-US" sz="3900" b="1" dirty="0"/>
              <a:t>Financement et maturité du RREGOP</a:t>
            </a:r>
          </a:p>
        </p:txBody>
      </p:sp>
      <p:sp>
        <p:nvSpPr>
          <p:cNvPr id="8" name="Espace réservé du contenu 3">
            <a:extLst>
              <a:ext uri="{FF2B5EF4-FFF2-40B4-BE49-F238E27FC236}">
                <a16:creationId xmlns:a16="http://schemas.microsoft.com/office/drawing/2014/main" id="{8D65C72B-1648-42F1-FFD4-0B23438886FB}"/>
              </a:ext>
            </a:extLst>
          </p:cNvPr>
          <p:cNvSpPr>
            <a:spLocks noGrp="1"/>
          </p:cNvSpPr>
          <p:nvPr>
            <p:ph idx="1"/>
            <p:custDataLst>
              <p:tags r:id="rId1"/>
            </p:custDataLst>
          </p:nvPr>
        </p:nvSpPr>
        <p:spPr>
          <a:xfrm>
            <a:off x="578722" y="1741925"/>
            <a:ext cx="11138026" cy="4780467"/>
          </a:xfrm>
        </p:spPr>
        <p:txBody>
          <a:bodyPr>
            <a:normAutofit/>
          </a:bodyPr>
          <a:lstStyle/>
          <a:p>
            <a:pPr algn="just">
              <a:buFont typeface="Wingdings" panose="05000000000000000000" pitchFamily="2" charset="2"/>
              <a:buChar char="§"/>
            </a:pPr>
            <a:r>
              <a:rPr lang="fr-CA" sz="2000" dirty="0">
                <a:latin typeface="Arial" panose="020B0604020202020204" pitchFamily="34" charset="0"/>
                <a:cs typeface="Arial" panose="020B0604020202020204" pitchFamily="34" charset="0"/>
              </a:rPr>
              <a:t>Une des préoccupations du Front commun est de voir croître la maturité du RREGOP à un rythme soutenu, ce qui pourrait affecter le financement de la caisse des participants.</a:t>
            </a:r>
          </a:p>
          <a:p>
            <a:pPr algn="just">
              <a:buFont typeface="Wingdings" panose="05000000000000000000" pitchFamily="2" charset="2"/>
              <a:buChar char="§"/>
            </a:pPr>
            <a:r>
              <a:rPr lang="fr-CA" sz="2000" dirty="0">
                <a:latin typeface="Arial" panose="020B0604020202020204" pitchFamily="34" charset="0"/>
                <a:cs typeface="Arial" panose="020B0604020202020204" pitchFamily="34" charset="0"/>
              </a:rPr>
              <a:t>C’est dans ce contexte qu’il a été convenu de </a:t>
            </a:r>
            <a:r>
              <a:rPr lang="fr-CA" sz="2328" dirty="0">
                <a:latin typeface="Epilogue" pitchFamily="2" charset="0"/>
              </a:rPr>
              <a:t>:</a:t>
            </a:r>
          </a:p>
        </p:txBody>
      </p:sp>
      <p:graphicFrame>
        <p:nvGraphicFramePr>
          <p:cNvPr id="9" name="Tableau 5">
            <a:extLst>
              <a:ext uri="{FF2B5EF4-FFF2-40B4-BE49-F238E27FC236}">
                <a16:creationId xmlns:a16="http://schemas.microsoft.com/office/drawing/2014/main" id="{4573DE90-4956-934D-092C-DAF34C309390}"/>
              </a:ext>
            </a:extLst>
          </p:cNvPr>
          <p:cNvGraphicFramePr>
            <a:graphicFrameLocks noGrp="1"/>
          </p:cNvGraphicFramePr>
          <p:nvPr>
            <p:custDataLst>
              <p:tags r:id="rId2"/>
            </p:custDataLst>
            <p:extLst>
              <p:ext uri="{D42A27DB-BD31-4B8C-83A1-F6EECF244321}">
                <p14:modId xmlns:p14="http://schemas.microsoft.com/office/powerpoint/2010/main" val="2056793372"/>
              </p:ext>
            </p:extLst>
          </p:nvPr>
        </p:nvGraphicFramePr>
        <p:xfrm>
          <a:off x="1490256" y="3506968"/>
          <a:ext cx="9939260" cy="2154170"/>
        </p:xfrm>
        <a:graphic>
          <a:graphicData uri="http://schemas.openxmlformats.org/drawingml/2006/table">
            <a:tbl>
              <a:tblPr firstRow="1" bandRow="1">
                <a:tableStyleId>{5C22544A-7EE6-4342-B048-85BDC9FD1C3A}</a:tableStyleId>
              </a:tblPr>
              <a:tblGrid>
                <a:gridCol w="9939260">
                  <a:extLst>
                    <a:ext uri="{9D8B030D-6E8A-4147-A177-3AD203B41FA5}">
                      <a16:colId xmlns:a16="http://schemas.microsoft.com/office/drawing/2014/main" val="2686803690"/>
                    </a:ext>
                  </a:extLst>
                </a:gridCol>
              </a:tblGrid>
              <a:tr h="2080553">
                <a:tc>
                  <a:txBody>
                    <a:bodyPr/>
                    <a:lstStyle/>
                    <a:p>
                      <a:pPr marL="447675" lvl="1" indent="-285750" algn="just">
                        <a:spcBef>
                          <a:spcPts val="1800"/>
                        </a:spcBef>
                        <a:buFont typeface="Epilogue" pitchFamily="2" charset="0"/>
                        <a:buChar char="—"/>
                      </a:pPr>
                      <a:r>
                        <a:rPr lang="fr-CA" sz="2000" b="0" dirty="0">
                          <a:solidFill>
                            <a:schemeClr val="tx1"/>
                          </a:solidFill>
                          <a:latin typeface="Arial" panose="020B0604020202020204" pitchFamily="34" charset="0"/>
                          <a:cs typeface="Arial" panose="020B0604020202020204" pitchFamily="34" charset="0"/>
                        </a:rPr>
                        <a:t>Demander à Retraite Québec d’évaluer différentes approches de financement pour stabiliser le taux de cotisation à notre caisse des participants au RREGOP;</a:t>
                      </a:r>
                    </a:p>
                    <a:p>
                      <a:pPr marL="447675" lvl="1" indent="-285750" algn="just">
                        <a:spcBef>
                          <a:spcPts val="1800"/>
                        </a:spcBef>
                        <a:buFont typeface="Epilogue" pitchFamily="2" charset="0"/>
                        <a:buChar char="—"/>
                      </a:pPr>
                      <a:r>
                        <a:rPr lang="fr-CA" sz="2000" b="0" dirty="0">
                          <a:solidFill>
                            <a:schemeClr val="tx1"/>
                          </a:solidFill>
                          <a:latin typeface="Arial" panose="020B0604020202020204" pitchFamily="34" charset="0"/>
                          <a:cs typeface="Arial" panose="020B0604020202020204" pitchFamily="34" charset="0"/>
                        </a:rPr>
                        <a:t>Former, dans les 90 jours suivant l’entrée en vigueur des conventions collectives, un comité de travail intersyndical en vue de faire des recommandations, notamment pour modifier la méthode de financement de notre caisse en tenant compte des travaux réalisés par Retraite Québec.</a:t>
                      </a:r>
                    </a:p>
                  </a:txBody>
                  <a:tcPr marL="96770" marR="96770" marT="48385" marB="48385">
                    <a:lnL w="381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6026253"/>
                  </a:ext>
                </a:extLst>
              </a:tr>
            </a:tbl>
          </a:graphicData>
        </a:graphic>
      </p:graphicFrame>
      <p:sp>
        <p:nvSpPr>
          <p:cNvPr id="2" name="Espace réservé du numéro de diapositive 1">
            <a:extLst>
              <a:ext uri="{FF2B5EF4-FFF2-40B4-BE49-F238E27FC236}">
                <a16:creationId xmlns:a16="http://schemas.microsoft.com/office/drawing/2014/main" id="{5D65B7BD-6E4F-0B0B-5584-B0BF602D8DE3}"/>
              </a:ext>
            </a:extLst>
          </p:cNvPr>
          <p:cNvSpPr>
            <a:spLocks noGrp="1"/>
          </p:cNvSpPr>
          <p:nvPr>
            <p:ph type="sldNum" sz="quarter" idx="12"/>
          </p:nvPr>
        </p:nvSpPr>
        <p:spPr>
          <a:noFill/>
          <a:ln>
            <a:noFill/>
          </a:ln>
        </p:spPr>
        <p:txBody>
          <a:bodyPr/>
          <a:lstStyle/>
          <a:p>
            <a:fld id="{CB4B3EF7-0E3E-C746-BEA3-A898439CAD76}" type="slidenum">
              <a:rPr lang="fr-FR" smtClean="0">
                <a:solidFill>
                  <a:schemeClr val="tx1"/>
                </a:solidFill>
              </a:rPr>
              <a:pPr/>
              <a:t>54</a:t>
            </a:fld>
            <a:endParaRPr lang="fr-FR">
              <a:solidFill>
                <a:schemeClr val="tx1"/>
              </a:solidFill>
            </a:endParaRPr>
          </a:p>
        </p:txBody>
      </p:sp>
    </p:spTree>
    <p:extLst>
      <p:ext uri="{BB962C8B-B14F-4D97-AF65-F5344CB8AC3E}">
        <p14:creationId xmlns:p14="http://schemas.microsoft.com/office/powerpoint/2010/main" val="5192233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8" descr="Une image contenant orange, Caractère coloré, art, Graphique">
            <a:extLst>
              <a:ext uri="{FF2B5EF4-FFF2-40B4-BE49-F238E27FC236}">
                <a16:creationId xmlns:a16="http://schemas.microsoft.com/office/drawing/2014/main" id="{4F5A5AD3-FD21-65E1-7399-048A0AE91C5B}"/>
              </a:ext>
            </a:extLst>
          </p:cNvPr>
          <p:cNvPicPr>
            <a:picLocks noChangeAspect="1"/>
          </p:cNvPicPr>
          <p:nvPr/>
        </p:nvPicPr>
        <p:blipFill rotWithShape="1">
          <a:blip r:embed="rId4"/>
          <a:srcRect r="3182" b="-1"/>
          <a:stretch/>
        </p:blipFill>
        <p:spPr>
          <a:xfrm rot="5400000">
            <a:off x="4901681" y="-4901681"/>
            <a:ext cx="2388639" cy="12192001"/>
          </a:xfrm>
          <a:prstGeom prst="rect">
            <a:avLst/>
          </a:prstGeom>
        </p:spPr>
      </p:pic>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443400" y="262622"/>
            <a:ext cx="8877882" cy="1025525"/>
          </a:xfrm>
        </p:spPr>
        <p:txBody>
          <a:bodyPr vert="horz" lIns="91440" tIns="45720" rIns="91440" bIns="45720" rtlCol="0" anchor="ctr">
            <a:normAutofit/>
          </a:bodyPr>
          <a:lstStyle/>
          <a:p>
            <a:pPr>
              <a:lnSpc>
                <a:spcPct val="90000"/>
              </a:lnSpc>
            </a:pPr>
            <a:r>
              <a:rPr lang="en-US" sz="3900" b="1" dirty="0"/>
              <a:t>Attaques du gouvernement</a:t>
            </a:r>
          </a:p>
        </p:txBody>
      </p:sp>
      <p:sp>
        <p:nvSpPr>
          <p:cNvPr id="6" name="Espace réservé du contenu 3">
            <a:extLst>
              <a:ext uri="{FF2B5EF4-FFF2-40B4-BE49-F238E27FC236}">
                <a16:creationId xmlns:a16="http://schemas.microsoft.com/office/drawing/2014/main" id="{A916E7C4-B529-5B31-174C-A6F4F3CD0B06}"/>
              </a:ext>
            </a:extLst>
          </p:cNvPr>
          <p:cNvSpPr>
            <a:spLocks noGrp="1"/>
          </p:cNvSpPr>
          <p:nvPr>
            <p:ph idx="1"/>
            <p:custDataLst>
              <p:tags r:id="rId1"/>
            </p:custDataLst>
          </p:nvPr>
        </p:nvSpPr>
        <p:spPr>
          <a:xfrm>
            <a:off x="578722" y="1550769"/>
            <a:ext cx="11138026" cy="4971623"/>
          </a:xfrm>
        </p:spPr>
        <p:txBody>
          <a:bodyPr>
            <a:normAutofit/>
          </a:bodyPr>
          <a:lstStyle/>
          <a:p>
            <a:pPr marL="0" indent="0">
              <a:buNone/>
            </a:pPr>
            <a:r>
              <a:rPr lang="fr-CA" sz="2000" b="1" dirty="0">
                <a:latin typeface="Arial" panose="020B0604020202020204" pitchFamily="34" charset="0"/>
                <a:cs typeface="Arial" panose="020B0604020202020204" pitchFamily="34" charset="0"/>
              </a:rPr>
              <a:t>Le gouvernement s’attaquait au régime de retraite sous trois (3) axes</a:t>
            </a:r>
            <a:r>
              <a:rPr lang="fr-CA" sz="2000" dirty="0">
                <a:latin typeface="Arial" panose="020B0604020202020204" pitchFamily="34" charset="0"/>
                <a:cs typeface="Arial" panose="020B0604020202020204" pitchFamily="34" charset="0"/>
              </a:rPr>
              <a:t> :</a:t>
            </a:r>
          </a:p>
          <a:p>
            <a:pPr marL="820085" lvl="1" indent="-362891">
              <a:spcBef>
                <a:spcPts val="2540"/>
              </a:spcBef>
              <a:buFont typeface="+mj-lt"/>
              <a:buAutoNum type="arabicPeriod"/>
            </a:pPr>
            <a:endParaRPr lang="fr-CA" sz="1905" dirty="0"/>
          </a:p>
          <a:p>
            <a:pPr marL="820085" lvl="1" indent="-362891">
              <a:spcBef>
                <a:spcPts val="1905"/>
              </a:spcBef>
              <a:buFont typeface="+mj-lt"/>
              <a:buAutoNum type="arabicPeriod"/>
            </a:pPr>
            <a:endParaRPr lang="fr-CA" sz="1905" dirty="0"/>
          </a:p>
          <a:p>
            <a:pPr marL="457194" lvl="1" indent="0">
              <a:spcBef>
                <a:spcPts val="1905"/>
              </a:spcBef>
              <a:buNone/>
            </a:pPr>
            <a:endParaRPr lang="fr-CA" dirty="0"/>
          </a:p>
          <a:p>
            <a:pPr marL="478815" indent="-478815">
              <a:buFont typeface="Canal Light" pitchFamily="50" charset="0"/>
              <a:buChar char="—"/>
            </a:pPr>
            <a:endParaRPr lang="fr-CA" dirty="0"/>
          </a:p>
          <a:p>
            <a:endParaRPr lang="fr-CA" dirty="0"/>
          </a:p>
        </p:txBody>
      </p:sp>
      <p:graphicFrame>
        <p:nvGraphicFramePr>
          <p:cNvPr id="7" name="Tableau 5">
            <a:extLst>
              <a:ext uri="{FF2B5EF4-FFF2-40B4-BE49-F238E27FC236}">
                <a16:creationId xmlns:a16="http://schemas.microsoft.com/office/drawing/2014/main" id="{23417036-1416-D2B9-54CD-4450BFC28CD8}"/>
              </a:ext>
            </a:extLst>
          </p:cNvPr>
          <p:cNvGraphicFramePr>
            <a:graphicFrameLocks noGrp="1"/>
          </p:cNvGraphicFramePr>
          <p:nvPr>
            <p:custDataLst>
              <p:tags r:id="rId2"/>
            </p:custDataLst>
            <p:extLst>
              <p:ext uri="{D42A27DB-BD31-4B8C-83A1-F6EECF244321}">
                <p14:modId xmlns:p14="http://schemas.microsoft.com/office/powerpoint/2010/main" val="3908764181"/>
              </p:ext>
            </p:extLst>
          </p:nvPr>
        </p:nvGraphicFramePr>
        <p:xfrm>
          <a:off x="443400" y="2165107"/>
          <a:ext cx="9939260" cy="4257290"/>
        </p:xfrm>
        <a:graphic>
          <a:graphicData uri="http://schemas.openxmlformats.org/drawingml/2006/table">
            <a:tbl>
              <a:tblPr firstRow="1" bandRow="1">
                <a:tableStyleId>{5C22544A-7EE6-4342-B048-85BDC9FD1C3A}</a:tableStyleId>
              </a:tblPr>
              <a:tblGrid>
                <a:gridCol w="9939260">
                  <a:extLst>
                    <a:ext uri="{9D8B030D-6E8A-4147-A177-3AD203B41FA5}">
                      <a16:colId xmlns:a16="http://schemas.microsoft.com/office/drawing/2014/main" val="2686803690"/>
                    </a:ext>
                  </a:extLst>
                </a:gridCol>
              </a:tblGrid>
              <a:tr h="3241792">
                <a:tc>
                  <a:txBody>
                    <a:bodyPr/>
                    <a:lstStyle/>
                    <a:p>
                      <a:pPr marL="504825" lvl="1" indent="-342900" algn="just">
                        <a:spcBef>
                          <a:spcPts val="1800"/>
                        </a:spcBef>
                        <a:buFont typeface="+mj-lt"/>
                        <a:buAutoNum type="arabicPeriod"/>
                      </a:pPr>
                      <a:r>
                        <a:rPr lang="fr-CA" sz="1900" b="0" dirty="0">
                          <a:solidFill>
                            <a:schemeClr val="tx1"/>
                          </a:solidFill>
                          <a:latin typeface="Arial" panose="020B0604020202020204" pitchFamily="34" charset="0"/>
                          <a:cs typeface="Arial" panose="020B0604020202020204" pitchFamily="34" charset="0"/>
                        </a:rPr>
                        <a:t>En voulant « détenir » la travailleuse ou le travailleur cumulant 35 ans </a:t>
                      </a:r>
                      <a:br>
                        <a:rPr lang="fr-CA" sz="1900" b="0" dirty="0">
                          <a:solidFill>
                            <a:schemeClr val="tx1"/>
                          </a:solidFill>
                          <a:latin typeface="Arial" panose="020B0604020202020204" pitchFamily="34" charset="0"/>
                          <a:cs typeface="Arial" panose="020B0604020202020204" pitchFamily="34" charset="0"/>
                        </a:rPr>
                      </a:br>
                      <a:r>
                        <a:rPr lang="fr-CA" sz="1900" b="0" dirty="0">
                          <a:solidFill>
                            <a:schemeClr val="tx1"/>
                          </a:solidFill>
                          <a:latin typeface="Arial" panose="020B0604020202020204" pitchFamily="34" charset="0"/>
                          <a:cs typeface="Arial" panose="020B0604020202020204" pitchFamily="34" charset="0"/>
                        </a:rPr>
                        <a:t>de service et plus jusqu’à 57 ans, faute de quoi une réduction de sa rente lui serait imposée.</a:t>
                      </a:r>
                    </a:p>
                    <a:p>
                      <a:pPr marL="504825" lvl="1" indent="-342900" algn="just">
                        <a:spcBef>
                          <a:spcPts val="1800"/>
                        </a:spcBef>
                        <a:buFont typeface="+mj-lt"/>
                        <a:buAutoNum type="arabicPeriod"/>
                      </a:pPr>
                      <a:r>
                        <a:rPr lang="fr-CA" sz="1900" b="0" dirty="0">
                          <a:solidFill>
                            <a:schemeClr val="tx1"/>
                          </a:solidFill>
                          <a:latin typeface="Arial" panose="020B0604020202020204" pitchFamily="34" charset="0"/>
                          <a:cs typeface="Arial" panose="020B0604020202020204" pitchFamily="34" charset="0"/>
                        </a:rPr>
                        <a:t>En voulant couper la rente des travailleuses et des travailleurs du secteur public au motif de la récente bonification du Régime des rentes du Québec (RRQ).</a:t>
                      </a:r>
                    </a:p>
                    <a:p>
                      <a:pPr marL="504825" lvl="1" indent="-342900" algn="just">
                        <a:spcBef>
                          <a:spcPts val="1800"/>
                        </a:spcBef>
                        <a:buFont typeface="+mj-lt"/>
                        <a:buAutoNum type="arabicPeriod"/>
                      </a:pPr>
                      <a:r>
                        <a:rPr lang="fr-CA" sz="1900" b="0" dirty="0">
                          <a:solidFill>
                            <a:schemeClr val="tx1"/>
                          </a:solidFill>
                          <a:latin typeface="Arial" panose="020B0604020202020204" pitchFamily="34" charset="0"/>
                          <a:cs typeface="Arial" panose="020B0604020202020204" pitchFamily="34" charset="0"/>
                        </a:rPr>
                        <a:t>En voulant modifier la formule de calcul de la rente du RREGOP de manière à prévoir que, pour les années de service accumulées à compter du 1</a:t>
                      </a:r>
                      <a:r>
                        <a:rPr lang="fr-CA" sz="1900" b="0" baseline="30000" dirty="0">
                          <a:solidFill>
                            <a:schemeClr val="tx1"/>
                          </a:solidFill>
                          <a:latin typeface="Arial" panose="020B0604020202020204" pitchFamily="34" charset="0"/>
                          <a:cs typeface="Arial" panose="020B0604020202020204" pitchFamily="34" charset="0"/>
                        </a:rPr>
                        <a:t>er</a:t>
                      </a:r>
                      <a:r>
                        <a:rPr lang="fr-CA" sz="1900" b="0" dirty="0">
                          <a:solidFill>
                            <a:schemeClr val="tx1"/>
                          </a:solidFill>
                          <a:latin typeface="Arial" panose="020B0604020202020204" pitchFamily="34" charset="0"/>
                          <a:cs typeface="Arial" panose="020B0604020202020204" pitchFamily="34" charset="0"/>
                        </a:rPr>
                        <a:t> janvier 2025, le crédit de rente annuel soit de 1,4 % pour la portion du salaire inférieure ou égale au maximum supplémentaire des gains admissibles (MSGA) et de 2 % pour la portion du salaire supérieure au MSGA.</a:t>
                      </a:r>
                    </a:p>
                    <a:p>
                      <a:pPr marL="161925" lvl="1" indent="0" algn="just">
                        <a:spcBef>
                          <a:spcPts val="1800"/>
                        </a:spcBef>
                        <a:buFont typeface="+mj-lt"/>
                        <a:buNone/>
                      </a:pPr>
                      <a:r>
                        <a:rPr lang="fr-CA" sz="1900" b="0" dirty="0">
                          <a:solidFill>
                            <a:schemeClr val="tx1"/>
                          </a:solidFill>
                          <a:latin typeface="Arial" panose="020B0604020202020204" pitchFamily="34" charset="0"/>
                          <a:cs typeface="Arial" panose="020B0604020202020204" pitchFamily="34" charset="0"/>
                        </a:rPr>
                        <a:t>La mobilisation et la forte opposition du Front commun contre ces mesures ont conduit le gouvernement à abandonner ses demandes. </a:t>
                      </a:r>
                    </a:p>
                  </a:txBody>
                  <a:tcPr marL="96770" marR="96770" marT="48385" marB="48385">
                    <a:lnL w="381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6026253"/>
                  </a:ext>
                </a:extLst>
              </a:tr>
            </a:tbl>
          </a:graphicData>
        </a:graphic>
      </p:graphicFrame>
      <p:sp>
        <p:nvSpPr>
          <p:cNvPr id="2" name="Espace réservé du numéro de diapositive 1">
            <a:extLst>
              <a:ext uri="{FF2B5EF4-FFF2-40B4-BE49-F238E27FC236}">
                <a16:creationId xmlns:a16="http://schemas.microsoft.com/office/drawing/2014/main" id="{27411DBB-2274-5666-7574-A09F4CD25094}"/>
              </a:ext>
            </a:extLst>
          </p:cNvPr>
          <p:cNvSpPr>
            <a:spLocks noGrp="1"/>
          </p:cNvSpPr>
          <p:nvPr>
            <p:ph type="sldNum" sz="quarter" idx="12"/>
          </p:nvPr>
        </p:nvSpPr>
        <p:spPr>
          <a:noFill/>
          <a:ln>
            <a:noFill/>
          </a:ln>
        </p:spPr>
        <p:txBody>
          <a:bodyPr/>
          <a:lstStyle/>
          <a:p>
            <a:fld id="{CB4B3EF7-0E3E-C746-BEA3-A898439CAD76}" type="slidenum">
              <a:rPr lang="fr-FR" smtClean="0">
                <a:solidFill>
                  <a:schemeClr val="tx1"/>
                </a:solidFill>
              </a:rPr>
              <a:pPr/>
              <a:t>55</a:t>
            </a:fld>
            <a:endParaRPr lang="fr-FR">
              <a:solidFill>
                <a:schemeClr val="tx1"/>
              </a:solidFill>
            </a:endParaRPr>
          </a:p>
        </p:txBody>
      </p:sp>
    </p:spTree>
    <p:extLst>
      <p:ext uri="{BB962C8B-B14F-4D97-AF65-F5344CB8AC3E}">
        <p14:creationId xmlns:p14="http://schemas.microsoft.com/office/powerpoint/2010/main" val="3922438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8" descr="Une image contenant orange, Caractère coloré, art, Graphique">
            <a:extLst>
              <a:ext uri="{FF2B5EF4-FFF2-40B4-BE49-F238E27FC236}">
                <a16:creationId xmlns:a16="http://schemas.microsoft.com/office/drawing/2014/main" id="{4F5A5AD3-FD21-65E1-7399-048A0AE91C5B}"/>
              </a:ext>
            </a:extLst>
          </p:cNvPr>
          <p:cNvPicPr>
            <a:picLocks noChangeAspect="1"/>
          </p:cNvPicPr>
          <p:nvPr/>
        </p:nvPicPr>
        <p:blipFill rotWithShape="1">
          <a:blip r:embed="rId2"/>
          <a:srcRect t="7421" b="8310"/>
          <a:stretch/>
        </p:blipFill>
        <p:spPr>
          <a:xfrm>
            <a:off x="20" y="10"/>
            <a:ext cx="12191980" cy="6857990"/>
          </a:xfrm>
          <a:prstGeom prst="rect">
            <a:avLst/>
          </a:prstGeom>
        </p:spPr>
      </p:pic>
      <p:sp>
        <p:nvSpPr>
          <p:cNvPr id="152" name="Rectangle 15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lnSpc>
                <a:spcPct val="90000"/>
              </a:lnSpc>
            </a:pPr>
            <a:r>
              <a:rPr lang="en-US" sz="4000" b="1" dirty="0">
                <a:solidFill>
                  <a:schemeClr val="tx1">
                    <a:lumMod val="85000"/>
                    <a:lumOff val="15000"/>
                  </a:schemeClr>
                </a:solidFill>
              </a:rPr>
              <a:t>Les droits parentaux</a:t>
            </a:r>
          </a:p>
        </p:txBody>
      </p:sp>
      <p:cxnSp>
        <p:nvCxnSpPr>
          <p:cNvPr id="154" name="Straight Connector 15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573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8" descr="Une image contenant orange, Caractère coloré, art, Graphique">
            <a:extLst>
              <a:ext uri="{FF2B5EF4-FFF2-40B4-BE49-F238E27FC236}">
                <a16:creationId xmlns:a16="http://schemas.microsoft.com/office/drawing/2014/main" id="{4F5A5AD3-FD21-65E1-7399-048A0AE91C5B}"/>
              </a:ext>
            </a:extLst>
          </p:cNvPr>
          <p:cNvPicPr>
            <a:picLocks noChangeAspect="1"/>
          </p:cNvPicPr>
          <p:nvPr/>
        </p:nvPicPr>
        <p:blipFill rotWithShape="1">
          <a:blip r:embed="rId4"/>
          <a:srcRect r="3182" b="-1"/>
          <a:stretch/>
        </p:blipFill>
        <p:spPr>
          <a:xfrm rot="5400000">
            <a:off x="4901681" y="-4901681"/>
            <a:ext cx="2388639" cy="12192001"/>
          </a:xfrm>
          <a:prstGeom prst="rect">
            <a:avLst/>
          </a:prstGeom>
        </p:spPr>
      </p:pic>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443400" y="262622"/>
            <a:ext cx="8877882" cy="1025525"/>
          </a:xfrm>
        </p:spPr>
        <p:txBody>
          <a:bodyPr vert="horz" lIns="91440" tIns="45720" rIns="91440" bIns="45720" rtlCol="0" anchor="ctr">
            <a:normAutofit/>
          </a:bodyPr>
          <a:lstStyle/>
          <a:p>
            <a:pPr>
              <a:lnSpc>
                <a:spcPct val="90000"/>
              </a:lnSpc>
            </a:pPr>
            <a:r>
              <a:rPr lang="fr-CA" sz="3900" b="1" dirty="0"/>
              <a:t>Un meilleur équilibre dans la parentalité</a:t>
            </a:r>
          </a:p>
        </p:txBody>
      </p:sp>
      <p:sp>
        <p:nvSpPr>
          <p:cNvPr id="8" name="Espace réservé du contenu 3">
            <a:extLst>
              <a:ext uri="{FF2B5EF4-FFF2-40B4-BE49-F238E27FC236}">
                <a16:creationId xmlns:a16="http://schemas.microsoft.com/office/drawing/2014/main" id="{D7E3A0AB-232E-41EC-B02E-21A310995F81}"/>
              </a:ext>
            </a:extLst>
          </p:cNvPr>
          <p:cNvSpPr>
            <a:spLocks noGrp="1"/>
          </p:cNvSpPr>
          <p:nvPr>
            <p:ph idx="1"/>
            <p:custDataLst>
              <p:tags r:id="rId1"/>
            </p:custDataLst>
          </p:nvPr>
        </p:nvSpPr>
        <p:spPr>
          <a:xfrm>
            <a:off x="578722" y="1741925"/>
            <a:ext cx="11138026" cy="4780467"/>
          </a:xfrm>
        </p:spPr>
        <p:txBody>
          <a:bodyPr>
            <a:normAutofit/>
          </a:bodyPr>
          <a:lstStyle/>
          <a:p>
            <a:pPr marL="0" indent="0">
              <a:buNone/>
            </a:pPr>
            <a:r>
              <a:rPr lang="fr-CA" sz="2000" b="1" dirty="0">
                <a:latin typeface="Arial" panose="020B0604020202020204" pitchFamily="34" charset="0"/>
                <a:cs typeface="Arial" panose="020B0604020202020204" pitchFamily="34" charset="0"/>
              </a:rPr>
              <a:t>Il a été convenu d’apporter les modifications suivantes au régime des droits parentaux dès la signature de la convention collective :</a:t>
            </a:r>
          </a:p>
        </p:txBody>
      </p:sp>
      <p:graphicFrame>
        <p:nvGraphicFramePr>
          <p:cNvPr id="9" name="Tableau 5">
            <a:extLst>
              <a:ext uri="{FF2B5EF4-FFF2-40B4-BE49-F238E27FC236}">
                <a16:creationId xmlns:a16="http://schemas.microsoft.com/office/drawing/2014/main" id="{F57FD43B-F149-2F66-6B3F-384D420E41A8}"/>
              </a:ext>
            </a:extLst>
          </p:cNvPr>
          <p:cNvGraphicFramePr>
            <a:graphicFrameLocks noGrp="1"/>
          </p:cNvGraphicFramePr>
          <p:nvPr>
            <p:custDataLst>
              <p:tags r:id="rId2"/>
            </p:custDataLst>
            <p:extLst>
              <p:ext uri="{D42A27DB-BD31-4B8C-83A1-F6EECF244321}">
                <p14:modId xmlns:p14="http://schemas.microsoft.com/office/powerpoint/2010/main" val="4112639077"/>
              </p:ext>
            </p:extLst>
          </p:nvPr>
        </p:nvGraphicFramePr>
        <p:xfrm>
          <a:off x="1490256" y="2631699"/>
          <a:ext cx="9939260" cy="2443440"/>
        </p:xfrm>
        <a:graphic>
          <a:graphicData uri="http://schemas.openxmlformats.org/drawingml/2006/table">
            <a:tbl>
              <a:tblPr firstRow="1" bandRow="1">
                <a:tableStyleId>{5C22544A-7EE6-4342-B048-85BDC9FD1C3A}</a:tableStyleId>
              </a:tblPr>
              <a:tblGrid>
                <a:gridCol w="9939260">
                  <a:extLst>
                    <a:ext uri="{9D8B030D-6E8A-4147-A177-3AD203B41FA5}">
                      <a16:colId xmlns:a16="http://schemas.microsoft.com/office/drawing/2014/main" val="2686803690"/>
                    </a:ext>
                  </a:extLst>
                </a:gridCol>
              </a:tblGrid>
              <a:tr h="2443440">
                <a:tc>
                  <a:txBody>
                    <a:bodyPr/>
                    <a:lstStyle/>
                    <a:p>
                      <a:pPr marL="447675" lvl="1" indent="-285750" algn="just">
                        <a:spcBef>
                          <a:spcPts val="1800"/>
                        </a:spcBef>
                        <a:buFont typeface="Epilogue" pitchFamily="2" charset="0"/>
                        <a:buChar char="—"/>
                      </a:pPr>
                      <a:r>
                        <a:rPr lang="fr-FR"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Permettre la prise d’un congé sans traitement ou d’un congé partiel sans traitement avant la prise du congé de paternité ou d’adoption, sans toutefois que ce congé précède l’arrivée de l’enfant à la</a:t>
                      </a:r>
                      <a:r>
                        <a:rPr lang="fr-FR" sz="2000" b="0" spc="-7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fr-FR"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maison;</a:t>
                      </a:r>
                      <a:endParaRPr lang="fr-CA" sz="2000" b="0" dirty="0">
                        <a:solidFill>
                          <a:schemeClr val="tx1"/>
                        </a:solidFill>
                        <a:latin typeface="Arial" panose="020B0604020202020204" pitchFamily="34" charset="0"/>
                        <a:cs typeface="Arial" panose="020B0604020202020204" pitchFamily="34" charset="0"/>
                      </a:endParaRPr>
                    </a:p>
                    <a:p>
                      <a:pPr marL="447675" lvl="1" indent="-285750" algn="just">
                        <a:spcBef>
                          <a:spcPts val="1800"/>
                        </a:spcBef>
                        <a:buFont typeface="Epilogue" pitchFamily="2" charset="0"/>
                        <a:buChar char="—"/>
                      </a:pPr>
                      <a:r>
                        <a:rPr lang="fr-FR" sz="20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Ajouter une (1) journée de congé au maximum de quatre (4) jours de congés spéciaux avec traitement prévus à l’occasion de la grossesse.</a:t>
                      </a:r>
                    </a:p>
                  </a:txBody>
                  <a:tcPr marL="96770" marR="96770" marT="48385" marB="48385">
                    <a:lnL w="381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6026253"/>
                  </a:ext>
                </a:extLst>
              </a:tr>
            </a:tbl>
          </a:graphicData>
        </a:graphic>
      </p:graphicFrame>
      <p:sp>
        <p:nvSpPr>
          <p:cNvPr id="2" name="Espace réservé du numéro de diapositive 1">
            <a:extLst>
              <a:ext uri="{FF2B5EF4-FFF2-40B4-BE49-F238E27FC236}">
                <a16:creationId xmlns:a16="http://schemas.microsoft.com/office/drawing/2014/main" id="{75395B19-2CB8-9006-5471-A5E37E30B381}"/>
              </a:ext>
            </a:extLst>
          </p:cNvPr>
          <p:cNvSpPr>
            <a:spLocks noGrp="1"/>
          </p:cNvSpPr>
          <p:nvPr>
            <p:ph type="sldNum" sz="quarter" idx="12"/>
          </p:nvPr>
        </p:nvSpPr>
        <p:spPr>
          <a:noFill/>
          <a:ln>
            <a:noFill/>
          </a:ln>
        </p:spPr>
        <p:txBody>
          <a:bodyPr/>
          <a:lstStyle/>
          <a:p>
            <a:fld id="{CB4B3EF7-0E3E-C746-BEA3-A898439CAD76}" type="slidenum">
              <a:rPr lang="fr-FR" smtClean="0">
                <a:solidFill>
                  <a:schemeClr val="tx1"/>
                </a:solidFill>
              </a:rPr>
              <a:pPr/>
              <a:t>57</a:t>
            </a:fld>
            <a:endParaRPr lang="fr-FR">
              <a:solidFill>
                <a:schemeClr val="tx1"/>
              </a:solidFill>
            </a:endParaRPr>
          </a:p>
        </p:txBody>
      </p:sp>
    </p:spTree>
    <p:extLst>
      <p:ext uri="{BB962C8B-B14F-4D97-AF65-F5344CB8AC3E}">
        <p14:creationId xmlns:p14="http://schemas.microsoft.com/office/powerpoint/2010/main" val="36633829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8" descr="Une image contenant orange, Caractère coloré, art, Graphique">
            <a:extLst>
              <a:ext uri="{FF2B5EF4-FFF2-40B4-BE49-F238E27FC236}">
                <a16:creationId xmlns:a16="http://schemas.microsoft.com/office/drawing/2014/main" id="{4F5A5AD3-FD21-65E1-7399-048A0AE91C5B}"/>
              </a:ext>
            </a:extLst>
          </p:cNvPr>
          <p:cNvPicPr>
            <a:picLocks noChangeAspect="1"/>
          </p:cNvPicPr>
          <p:nvPr/>
        </p:nvPicPr>
        <p:blipFill rotWithShape="1">
          <a:blip r:embed="rId4"/>
          <a:srcRect r="3182" b="-1"/>
          <a:stretch/>
        </p:blipFill>
        <p:spPr>
          <a:xfrm rot="5400000">
            <a:off x="4901681" y="-4901681"/>
            <a:ext cx="2388639" cy="12192001"/>
          </a:xfrm>
          <a:prstGeom prst="rect">
            <a:avLst/>
          </a:prstGeom>
        </p:spPr>
      </p:pic>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443400" y="262622"/>
            <a:ext cx="8877882" cy="1025525"/>
          </a:xfrm>
        </p:spPr>
        <p:txBody>
          <a:bodyPr vert="horz" lIns="91440" tIns="45720" rIns="91440" bIns="45720" rtlCol="0" anchor="ctr">
            <a:normAutofit/>
          </a:bodyPr>
          <a:lstStyle/>
          <a:p>
            <a:pPr>
              <a:lnSpc>
                <a:spcPct val="90000"/>
              </a:lnSpc>
            </a:pPr>
            <a:r>
              <a:rPr lang="fr-CA" sz="3900" b="1" dirty="0"/>
              <a:t>Écriture inclusive et grossesse pour autrui</a:t>
            </a:r>
          </a:p>
        </p:txBody>
      </p:sp>
      <p:sp>
        <p:nvSpPr>
          <p:cNvPr id="6" name="Espace réservé du contenu 5">
            <a:extLst>
              <a:ext uri="{FF2B5EF4-FFF2-40B4-BE49-F238E27FC236}">
                <a16:creationId xmlns:a16="http://schemas.microsoft.com/office/drawing/2014/main" id="{76E008E9-A1B3-5CD9-018E-EA44ECA96FEF}"/>
              </a:ext>
            </a:extLst>
          </p:cNvPr>
          <p:cNvSpPr>
            <a:spLocks noGrp="1"/>
          </p:cNvSpPr>
          <p:nvPr>
            <p:ph idx="1"/>
            <p:custDataLst>
              <p:tags r:id="rId1"/>
            </p:custDataLst>
          </p:nvPr>
        </p:nvSpPr>
        <p:spPr>
          <a:xfrm>
            <a:off x="578722" y="1741925"/>
            <a:ext cx="11138026" cy="4780467"/>
          </a:xfrm>
        </p:spPr>
        <p:txBody>
          <a:bodyPr>
            <a:normAutofit/>
          </a:bodyPr>
          <a:lstStyle/>
          <a:p>
            <a:pPr marL="0" indent="0" algn="just">
              <a:buNone/>
            </a:pPr>
            <a:r>
              <a:rPr lang="fr-CA" sz="2000" b="1" dirty="0">
                <a:latin typeface="Arial" panose="020B0604020202020204" pitchFamily="34" charset="0"/>
                <a:cs typeface="Arial" panose="020B0604020202020204" pitchFamily="34" charset="0"/>
              </a:rPr>
              <a:t>Il a été convenu de former, dans les trente (30) jours suivant l’entrée en vigueur de la convention collective, un comité de travail intersyndical afin de s’assurer :</a:t>
            </a:r>
            <a:endParaRPr lang="fr-CA" sz="2000" dirty="0">
              <a:latin typeface="Arial" panose="020B0604020202020204" pitchFamily="34" charset="0"/>
              <a:cs typeface="Arial" panose="020B0604020202020204" pitchFamily="34" charset="0"/>
            </a:endParaRPr>
          </a:p>
        </p:txBody>
      </p:sp>
      <p:graphicFrame>
        <p:nvGraphicFramePr>
          <p:cNvPr id="7" name="Tableau 5">
            <a:extLst>
              <a:ext uri="{FF2B5EF4-FFF2-40B4-BE49-F238E27FC236}">
                <a16:creationId xmlns:a16="http://schemas.microsoft.com/office/drawing/2014/main" id="{ACE830DE-3722-349E-65ED-95632BD57599}"/>
              </a:ext>
            </a:extLst>
          </p:cNvPr>
          <p:cNvGraphicFramePr>
            <a:graphicFrameLocks noGrp="1"/>
          </p:cNvGraphicFramePr>
          <p:nvPr>
            <p:custDataLst>
              <p:tags r:id="rId2"/>
            </p:custDataLst>
            <p:extLst>
              <p:ext uri="{D42A27DB-BD31-4B8C-83A1-F6EECF244321}">
                <p14:modId xmlns:p14="http://schemas.microsoft.com/office/powerpoint/2010/main" val="4008121000"/>
              </p:ext>
            </p:extLst>
          </p:nvPr>
        </p:nvGraphicFramePr>
        <p:xfrm>
          <a:off x="1490256" y="3188640"/>
          <a:ext cx="9939260" cy="1544570"/>
        </p:xfrm>
        <a:graphic>
          <a:graphicData uri="http://schemas.openxmlformats.org/drawingml/2006/table">
            <a:tbl>
              <a:tblPr firstRow="1" bandRow="1">
                <a:tableStyleId>{5C22544A-7EE6-4342-B048-85BDC9FD1C3A}</a:tableStyleId>
              </a:tblPr>
              <a:tblGrid>
                <a:gridCol w="9939260">
                  <a:extLst>
                    <a:ext uri="{9D8B030D-6E8A-4147-A177-3AD203B41FA5}">
                      <a16:colId xmlns:a16="http://schemas.microsoft.com/office/drawing/2014/main" val="2686803690"/>
                    </a:ext>
                  </a:extLst>
                </a:gridCol>
              </a:tblGrid>
              <a:tr h="1499934">
                <a:tc>
                  <a:txBody>
                    <a:bodyPr/>
                    <a:lstStyle/>
                    <a:p>
                      <a:pPr marL="447675" lvl="1" indent="-285750" algn="just">
                        <a:spcBef>
                          <a:spcPts val="1800"/>
                        </a:spcBef>
                        <a:buFont typeface="Epilogue" pitchFamily="2" charset="0"/>
                        <a:buChar char="—"/>
                      </a:pPr>
                      <a:r>
                        <a:rPr lang="fr-CA" sz="2000" b="0" dirty="0">
                          <a:solidFill>
                            <a:schemeClr val="tx1"/>
                          </a:solidFill>
                          <a:latin typeface="Arial" panose="020B0604020202020204" pitchFamily="34" charset="0"/>
                          <a:cs typeface="Arial" panose="020B0604020202020204" pitchFamily="34" charset="0"/>
                        </a:rPr>
                        <a:t>Que les termes utilisés dans le chapitre des droits parentaux soient écrits de manière inclusive;</a:t>
                      </a:r>
                    </a:p>
                    <a:p>
                      <a:pPr marL="447675" lvl="1" indent="-285750">
                        <a:spcBef>
                          <a:spcPts val="1800"/>
                        </a:spcBef>
                        <a:buFont typeface="Epilogue" pitchFamily="2" charset="0"/>
                        <a:buChar char="—"/>
                      </a:pPr>
                      <a:r>
                        <a:rPr lang="fr-CA" sz="2000" b="0" dirty="0">
                          <a:solidFill>
                            <a:schemeClr val="tx1"/>
                          </a:solidFill>
                          <a:latin typeface="Arial" panose="020B0604020202020204" pitchFamily="34" charset="0"/>
                          <a:cs typeface="Arial" panose="020B0604020202020204" pitchFamily="34" charset="0"/>
                        </a:rPr>
                        <a:t>Que nos conventions collectives soient conformes avec l’encadrement légal en ce qui a trait à la grossesse pour autrui.</a:t>
                      </a:r>
                    </a:p>
                  </a:txBody>
                  <a:tcPr marL="96770" marR="96770" marT="48385" marB="48385">
                    <a:lnL w="381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6026253"/>
                  </a:ext>
                </a:extLst>
              </a:tr>
            </a:tbl>
          </a:graphicData>
        </a:graphic>
      </p:graphicFrame>
      <p:sp>
        <p:nvSpPr>
          <p:cNvPr id="2" name="Espace réservé du numéro de diapositive 1">
            <a:extLst>
              <a:ext uri="{FF2B5EF4-FFF2-40B4-BE49-F238E27FC236}">
                <a16:creationId xmlns:a16="http://schemas.microsoft.com/office/drawing/2014/main" id="{AA02C0D4-3C38-34D0-6AAE-A9719D236F45}"/>
              </a:ext>
            </a:extLst>
          </p:cNvPr>
          <p:cNvSpPr>
            <a:spLocks noGrp="1"/>
          </p:cNvSpPr>
          <p:nvPr>
            <p:ph type="sldNum" sz="quarter" idx="12"/>
          </p:nvPr>
        </p:nvSpPr>
        <p:spPr>
          <a:noFill/>
          <a:ln>
            <a:noFill/>
          </a:ln>
        </p:spPr>
        <p:txBody>
          <a:bodyPr/>
          <a:lstStyle/>
          <a:p>
            <a:fld id="{CB4B3EF7-0E3E-C746-BEA3-A898439CAD76}" type="slidenum">
              <a:rPr lang="fr-FR" smtClean="0">
                <a:solidFill>
                  <a:schemeClr val="tx1"/>
                </a:solidFill>
              </a:rPr>
              <a:pPr/>
              <a:t>58</a:t>
            </a:fld>
            <a:endParaRPr lang="fr-FR">
              <a:solidFill>
                <a:schemeClr val="tx1"/>
              </a:solidFill>
            </a:endParaRPr>
          </a:p>
        </p:txBody>
      </p:sp>
    </p:spTree>
    <p:extLst>
      <p:ext uri="{BB962C8B-B14F-4D97-AF65-F5344CB8AC3E}">
        <p14:creationId xmlns:p14="http://schemas.microsoft.com/office/powerpoint/2010/main" val="23046610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8" descr="Une image contenant orange, Caractère coloré, art, Graphique">
            <a:extLst>
              <a:ext uri="{FF2B5EF4-FFF2-40B4-BE49-F238E27FC236}">
                <a16:creationId xmlns:a16="http://schemas.microsoft.com/office/drawing/2014/main" id="{4F5A5AD3-FD21-65E1-7399-048A0AE91C5B}"/>
              </a:ext>
            </a:extLst>
          </p:cNvPr>
          <p:cNvPicPr>
            <a:picLocks noChangeAspect="1"/>
          </p:cNvPicPr>
          <p:nvPr/>
        </p:nvPicPr>
        <p:blipFill rotWithShape="1">
          <a:blip r:embed="rId2"/>
          <a:srcRect t="7421" b="8310"/>
          <a:stretch/>
        </p:blipFill>
        <p:spPr>
          <a:xfrm>
            <a:off x="20" y="10"/>
            <a:ext cx="12191980" cy="6857990"/>
          </a:xfrm>
          <a:prstGeom prst="rect">
            <a:avLst/>
          </a:prstGeom>
        </p:spPr>
      </p:pic>
      <p:sp>
        <p:nvSpPr>
          <p:cNvPr id="152" name="Rectangle 15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lnSpc>
                <a:spcPct val="90000"/>
              </a:lnSpc>
            </a:pPr>
            <a:r>
              <a:rPr lang="en-US" sz="4000" b="1" dirty="0">
                <a:solidFill>
                  <a:schemeClr val="tx1">
                    <a:lumMod val="85000"/>
                    <a:lumOff val="15000"/>
                  </a:schemeClr>
                </a:solidFill>
              </a:rPr>
              <a:t>Les assurances collectives</a:t>
            </a:r>
          </a:p>
        </p:txBody>
      </p:sp>
      <p:cxnSp>
        <p:nvCxnSpPr>
          <p:cNvPr id="154" name="Straight Connector 15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590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Bloc-notes et crayon sur un bureau">
            <a:extLst>
              <a:ext uri="{FF2B5EF4-FFF2-40B4-BE49-F238E27FC236}">
                <a16:creationId xmlns:a16="http://schemas.microsoft.com/office/drawing/2014/main" id="{358D8015-6EA6-2969-54E3-B5D0AACDC652}"/>
              </a:ext>
            </a:extLst>
          </p:cNvPr>
          <p:cNvPicPr>
            <a:picLocks noChangeAspect="1"/>
          </p:cNvPicPr>
          <p:nvPr/>
        </p:nvPicPr>
        <p:blipFill rotWithShape="1">
          <a:blip r:embed="rId4"/>
          <a:srcRect t="14946" b="784"/>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EDBFFD0-2E4B-3DF9-22C1-258A0E14F6A8}"/>
              </a:ext>
            </a:extLst>
          </p:cNvPr>
          <p:cNvSpPr>
            <a:spLocks noGrp="1"/>
          </p:cNvSpPr>
          <p:nvPr>
            <p:ph type="ctrTitle"/>
            <p:custDataLst>
              <p:tags r:id="rId1"/>
            </p:custDataLst>
          </p:nvPr>
        </p:nvSpPr>
        <p:spPr>
          <a:xfrm>
            <a:off x="2276475" y="2247900"/>
            <a:ext cx="7581900" cy="2514600"/>
          </a:xfrm>
        </p:spPr>
        <p:txBody>
          <a:bodyPr vert="horz" lIns="91440" tIns="45720" rIns="91440" bIns="45720" rtlCol="0" anchor="ctr">
            <a:normAutofit/>
          </a:bodyPr>
          <a:lstStyle/>
          <a:p>
            <a:r>
              <a:rPr lang="en-US" sz="6600" b="1" dirty="0">
                <a:solidFill>
                  <a:schemeClr val="tx1">
                    <a:lumMod val="75000"/>
                    <a:lumOff val="25000"/>
                  </a:schemeClr>
                </a:solidFill>
              </a:rPr>
              <a:t> </a:t>
            </a:r>
            <a:r>
              <a:rPr lang="en-US" sz="6600" b="1" dirty="0"/>
              <a:t>La composition de la classe</a:t>
            </a:r>
          </a:p>
        </p:txBody>
      </p:sp>
    </p:spTree>
    <p:extLst>
      <p:ext uri="{BB962C8B-B14F-4D97-AF65-F5344CB8AC3E}">
        <p14:creationId xmlns:p14="http://schemas.microsoft.com/office/powerpoint/2010/main" val="14887913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8" descr="Une image contenant orange, Caractère coloré, art, Graphique">
            <a:extLst>
              <a:ext uri="{FF2B5EF4-FFF2-40B4-BE49-F238E27FC236}">
                <a16:creationId xmlns:a16="http://schemas.microsoft.com/office/drawing/2014/main" id="{4F5A5AD3-FD21-65E1-7399-048A0AE91C5B}"/>
              </a:ext>
            </a:extLst>
          </p:cNvPr>
          <p:cNvPicPr>
            <a:picLocks noChangeAspect="1"/>
          </p:cNvPicPr>
          <p:nvPr/>
        </p:nvPicPr>
        <p:blipFill rotWithShape="1">
          <a:blip r:embed="rId3"/>
          <a:srcRect r="3182" b="-1"/>
          <a:stretch/>
        </p:blipFill>
        <p:spPr>
          <a:xfrm rot="5400000">
            <a:off x="4901681" y="-4901681"/>
            <a:ext cx="2388639" cy="12192001"/>
          </a:xfrm>
          <a:prstGeom prst="rect">
            <a:avLst/>
          </a:prstGeom>
        </p:spPr>
      </p:pic>
      <p:sp>
        <p:nvSpPr>
          <p:cNvPr id="3" name="Titre 2">
            <a:extLst>
              <a:ext uri="{FF2B5EF4-FFF2-40B4-BE49-F238E27FC236}">
                <a16:creationId xmlns:a16="http://schemas.microsoft.com/office/drawing/2014/main" id="{56DF5DFE-859B-4A8F-ACB6-0D5018851D5C}"/>
              </a:ext>
            </a:extLst>
          </p:cNvPr>
          <p:cNvSpPr>
            <a:spLocks noGrp="1"/>
          </p:cNvSpPr>
          <p:nvPr>
            <p:ph type="title"/>
          </p:nvPr>
        </p:nvSpPr>
        <p:spPr>
          <a:xfrm>
            <a:off x="443399" y="262622"/>
            <a:ext cx="11076156" cy="1025525"/>
          </a:xfrm>
        </p:spPr>
        <p:txBody>
          <a:bodyPr vert="horz" lIns="91440" tIns="45720" rIns="91440" bIns="45720" rtlCol="0" anchor="ctr">
            <a:noAutofit/>
          </a:bodyPr>
          <a:lstStyle/>
          <a:p>
            <a:pPr>
              <a:lnSpc>
                <a:spcPct val="90000"/>
              </a:lnSpc>
            </a:pPr>
            <a:r>
              <a:rPr lang="fr-CA" sz="3900" b="1" dirty="0"/>
              <a:t>Contributions de l’employeur aux assurances collectives</a:t>
            </a:r>
          </a:p>
        </p:txBody>
      </p:sp>
      <p:graphicFrame>
        <p:nvGraphicFramePr>
          <p:cNvPr id="2" name="Tableau 1">
            <a:extLst>
              <a:ext uri="{FF2B5EF4-FFF2-40B4-BE49-F238E27FC236}">
                <a16:creationId xmlns:a16="http://schemas.microsoft.com/office/drawing/2014/main" id="{437D60BC-759A-503C-7E11-8BCDBCE2568C}"/>
              </a:ext>
            </a:extLst>
          </p:cNvPr>
          <p:cNvGraphicFramePr>
            <a:graphicFrameLocks noGrp="1"/>
          </p:cNvGraphicFramePr>
          <p:nvPr>
            <p:custDataLst>
              <p:tags r:id="rId1"/>
            </p:custDataLst>
            <p:extLst>
              <p:ext uri="{D42A27DB-BD31-4B8C-83A1-F6EECF244321}">
                <p14:modId xmlns:p14="http://schemas.microsoft.com/office/powerpoint/2010/main" val="135994699"/>
              </p:ext>
            </p:extLst>
          </p:nvPr>
        </p:nvGraphicFramePr>
        <p:xfrm>
          <a:off x="803261" y="2484065"/>
          <a:ext cx="10450741" cy="1889869"/>
        </p:xfrm>
        <a:graphic>
          <a:graphicData uri="http://schemas.openxmlformats.org/drawingml/2006/table">
            <a:tbl>
              <a:tblPr/>
              <a:tblGrid>
                <a:gridCol w="1204413">
                  <a:extLst>
                    <a:ext uri="{9D8B030D-6E8A-4147-A177-3AD203B41FA5}">
                      <a16:colId xmlns:a16="http://schemas.microsoft.com/office/drawing/2014/main" val="4094713535"/>
                    </a:ext>
                  </a:extLst>
                </a:gridCol>
                <a:gridCol w="2820580">
                  <a:extLst>
                    <a:ext uri="{9D8B030D-6E8A-4147-A177-3AD203B41FA5}">
                      <a16:colId xmlns:a16="http://schemas.microsoft.com/office/drawing/2014/main" val="3785069382"/>
                    </a:ext>
                  </a:extLst>
                </a:gridCol>
                <a:gridCol w="3214927">
                  <a:extLst>
                    <a:ext uri="{9D8B030D-6E8A-4147-A177-3AD203B41FA5}">
                      <a16:colId xmlns:a16="http://schemas.microsoft.com/office/drawing/2014/main" val="3178295663"/>
                    </a:ext>
                  </a:extLst>
                </a:gridCol>
                <a:gridCol w="3210821">
                  <a:extLst>
                    <a:ext uri="{9D8B030D-6E8A-4147-A177-3AD203B41FA5}">
                      <a16:colId xmlns:a16="http://schemas.microsoft.com/office/drawing/2014/main" val="4042042174"/>
                    </a:ext>
                  </a:extLst>
                </a:gridCol>
              </a:tblGrid>
              <a:tr h="975763">
                <a:tc>
                  <a:txBody>
                    <a:bodyPr/>
                    <a:lstStyle/>
                    <a:p>
                      <a:pPr algn="ctr" fontAlgn="ctr"/>
                      <a:endParaRPr lang="fr-CA" sz="2100" b="1" i="0" u="none" strike="noStrike" dirty="0">
                        <a:solidFill>
                          <a:srgbClr val="000000"/>
                        </a:solidFill>
                        <a:effectLst/>
                        <a:latin typeface="Epilogue"/>
                      </a:endParaRPr>
                    </a:p>
                  </a:txBody>
                  <a:tcPr marL="8064" marR="8064" marT="8064" marB="0" anchor="ctr">
                    <a:lnL w="1905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endParaRPr lang="fr-CA" sz="2100" b="1" i="0" u="none" strike="noStrike" dirty="0">
                        <a:solidFill>
                          <a:srgbClr val="000000"/>
                        </a:solidFill>
                        <a:effectLst/>
                        <a:latin typeface="Epilogue"/>
                      </a:endParaRPr>
                    </a:p>
                    <a:p>
                      <a:pPr algn="ctr" fontAlgn="ctr"/>
                      <a:endParaRPr lang="fr-CA" sz="2100" b="1" i="0" u="none" strike="noStrike" dirty="0">
                        <a:solidFill>
                          <a:srgbClr val="000000"/>
                        </a:solidFill>
                        <a:effectLst/>
                        <a:latin typeface="Epilogue"/>
                      </a:endParaRPr>
                    </a:p>
                  </a:txBody>
                  <a:tcPr marL="8064" marR="8064" marT="8064" marB="0" anchor="ctr">
                    <a:lnL>
                      <a:noFill/>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fr-CA" sz="2100" b="1" i="0" u="none" strike="noStrike" dirty="0">
                          <a:solidFill>
                            <a:schemeClr val="bg1"/>
                          </a:solidFill>
                          <a:effectLst/>
                          <a:latin typeface="Epilogue"/>
                        </a:rPr>
                        <a:t>Contribution patronale conventionnée</a:t>
                      </a:r>
                    </a:p>
                    <a:p>
                      <a:pPr algn="ctr" fontAlgn="ctr"/>
                      <a:r>
                        <a:rPr lang="fr-CA" sz="2100" b="1" i="0" u="none" strike="noStrike" dirty="0">
                          <a:solidFill>
                            <a:schemeClr val="bg1"/>
                          </a:solidFill>
                          <a:effectLst/>
                          <a:latin typeface="Epilogue"/>
                        </a:rPr>
                        <a:t>2020-2023</a:t>
                      </a:r>
                    </a:p>
                  </a:txBody>
                  <a:tcPr marL="8064" marR="8064" marT="8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fr-CA" sz="2100" b="1" i="0" u="none" strike="noStrike" dirty="0">
                          <a:solidFill>
                            <a:schemeClr val="bg1"/>
                          </a:solidFill>
                          <a:effectLst/>
                          <a:latin typeface="Epilogue"/>
                        </a:rPr>
                        <a:t>Nouvelle</a:t>
                      </a:r>
                    </a:p>
                    <a:p>
                      <a:pPr algn="ctr" fontAlgn="ctr"/>
                      <a:r>
                        <a:rPr lang="fr-CA" sz="2100" b="1" i="0" u="none" strike="noStrike" dirty="0">
                          <a:solidFill>
                            <a:schemeClr val="bg1"/>
                          </a:solidFill>
                          <a:effectLst/>
                          <a:latin typeface="Epilogue"/>
                        </a:rPr>
                        <a:t>contribution patronale conventionnée</a:t>
                      </a:r>
                    </a:p>
                  </a:txBody>
                  <a:tcPr marL="8064" marR="8064" marT="8064"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944003540"/>
                  </a:ext>
                </a:extLst>
              </a:tr>
              <a:tr h="457053">
                <a:tc rowSpan="2">
                  <a:txBody>
                    <a:bodyPr/>
                    <a:lstStyle/>
                    <a:p>
                      <a:pPr algn="ctr" fontAlgn="ctr"/>
                      <a:r>
                        <a:rPr lang="fr-CA" sz="1700" b="1" i="0" u="none" strike="noStrike" dirty="0">
                          <a:solidFill>
                            <a:srgbClr val="000000"/>
                          </a:solidFill>
                          <a:effectLst/>
                          <a:latin typeface="Epilogue"/>
                        </a:rPr>
                        <a:t>FSE</a:t>
                      </a:r>
                    </a:p>
                    <a:p>
                      <a:pPr algn="ctr" fontAlgn="ctr"/>
                      <a:endParaRPr lang="fr-CA" sz="1700" b="1" i="0" u="none" strike="noStrike" dirty="0">
                        <a:solidFill>
                          <a:srgbClr val="000000"/>
                        </a:solidFill>
                        <a:effectLst/>
                        <a:latin typeface="Epilogue"/>
                      </a:endParaRPr>
                    </a:p>
                  </a:txBody>
                  <a:tcPr marL="8064" marR="8064" marT="8064" marB="0"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fr-CA" sz="1500" b="0" i="0" u="none" strike="noStrike">
                          <a:solidFill>
                            <a:srgbClr val="000000"/>
                          </a:solidFill>
                          <a:effectLst/>
                          <a:latin typeface="Epilogue"/>
                        </a:rPr>
                        <a:t>Avec personnes à charge</a:t>
                      </a:r>
                    </a:p>
                  </a:txBody>
                  <a:tcPr marL="8064" marR="8064" marT="8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CA" sz="1500" b="0" i="0" u="none" strike="noStrike">
                          <a:solidFill>
                            <a:srgbClr val="000000"/>
                          </a:solidFill>
                          <a:effectLst/>
                          <a:latin typeface="Epilogue"/>
                        </a:rPr>
                        <a:t>Aucune contribution</a:t>
                      </a:r>
                    </a:p>
                  </a:txBody>
                  <a:tcPr marL="8064" marR="8064" marT="8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fr-CA" sz="1500" b="0" i="0" u="none" strike="noStrike" dirty="0">
                          <a:solidFill>
                            <a:srgbClr val="000000"/>
                          </a:solidFill>
                          <a:effectLst/>
                          <a:latin typeface="Epilogue"/>
                        </a:rPr>
                        <a:t>300,00  $ </a:t>
                      </a:r>
                      <a:endParaRPr lang="fr-CA" sz="1500" b="0" i="0" u="none" strike="noStrike" dirty="0">
                        <a:solidFill>
                          <a:srgbClr val="000000"/>
                        </a:solidFill>
                        <a:effectLst/>
                        <a:latin typeface="Epilogue" panose="020B0604020202020204" charset="0"/>
                      </a:endParaRPr>
                    </a:p>
                  </a:txBody>
                  <a:tcPr marL="8064" marR="8064" marT="8064"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9473170"/>
                  </a:ext>
                </a:extLst>
              </a:tr>
              <a:tr h="457053">
                <a:tc vMerge="1">
                  <a:txBody>
                    <a:bodyPr/>
                    <a:lstStyle/>
                    <a:p>
                      <a:pPr algn="l" fontAlgn="ctr"/>
                      <a:r>
                        <a:rPr lang="fr-CA" sz="2000" b="1" i="0" u="none" strike="noStrike">
                          <a:solidFill>
                            <a:srgbClr val="000000"/>
                          </a:solidFill>
                          <a:effectLst/>
                          <a:latin typeface="Arial" panose="020B0604020202020204" pitchFamily="34" charset="0"/>
                        </a:rPr>
                        <a:t>FEC</a:t>
                      </a:r>
                    </a:p>
                  </a:txBody>
                  <a:tcPr marL="7620" marR="7620" marT="7620" marB="0" anchor="ctr">
                    <a:lnL w="19050" cap="flat" cmpd="sng" algn="ctr">
                      <a:solidFill>
                        <a:srgbClr val="4472C4"/>
                      </a:solidFill>
                      <a:prstDash val="solid"/>
                      <a:round/>
                      <a:headEnd type="none" w="med" len="med"/>
                      <a:tailEnd type="none" w="med" len="med"/>
                    </a:lnL>
                    <a:lnR>
                      <a:noFill/>
                    </a:lnR>
                    <a:lnT>
                      <a:noFill/>
                    </a:lnT>
                    <a:lnB w="19050" cap="flat" cmpd="sng" algn="ctr">
                      <a:solidFill>
                        <a:srgbClr val="4472C4"/>
                      </a:solidFill>
                      <a:prstDash val="solid"/>
                      <a:round/>
                      <a:headEnd type="none" w="med" len="med"/>
                      <a:tailEnd type="none" w="med" len="med"/>
                    </a:lnB>
                    <a:solidFill>
                      <a:srgbClr val="2484C6"/>
                    </a:solidFill>
                  </a:tcPr>
                </a:tc>
                <a:tc>
                  <a:txBody>
                    <a:bodyPr/>
                    <a:lstStyle/>
                    <a:p>
                      <a:pPr algn="ctr" fontAlgn="ctr"/>
                      <a:r>
                        <a:rPr lang="fr-CA" sz="1500" b="0" i="0" u="none" strike="noStrike">
                          <a:solidFill>
                            <a:srgbClr val="000000"/>
                          </a:solidFill>
                          <a:effectLst/>
                          <a:latin typeface="Epilogue"/>
                        </a:rPr>
                        <a:t>Personne participante seule</a:t>
                      </a:r>
                    </a:p>
                  </a:txBody>
                  <a:tcPr marL="8064" marR="8064" marT="8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b"/>
                      <a:r>
                        <a:rPr lang="fr-CA" sz="1500" b="0" i="0" u="none" strike="noStrike">
                          <a:solidFill>
                            <a:srgbClr val="000000"/>
                          </a:solidFill>
                          <a:effectLst/>
                          <a:latin typeface="Epilogue"/>
                        </a:rPr>
                        <a:t>Aucune contribution</a:t>
                      </a:r>
                    </a:p>
                  </a:txBody>
                  <a:tcPr marL="8064" marR="8064" marT="80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b"/>
                      <a:r>
                        <a:rPr lang="fr-CA" sz="1500" b="0" i="0" u="none" strike="noStrike" dirty="0">
                          <a:solidFill>
                            <a:srgbClr val="000000"/>
                          </a:solidFill>
                          <a:effectLst/>
                          <a:latin typeface="Epilogue"/>
                        </a:rPr>
                        <a:t>150,00  $ </a:t>
                      </a:r>
                      <a:endParaRPr lang="fr-CA" sz="1500" b="0" i="0" u="none" strike="noStrike" dirty="0">
                        <a:solidFill>
                          <a:srgbClr val="000000"/>
                        </a:solidFill>
                        <a:effectLst/>
                        <a:latin typeface="Epilogue" panose="020B0604020202020204" charset="0"/>
                      </a:endParaRPr>
                    </a:p>
                  </a:txBody>
                  <a:tcPr marL="8064" marR="8064" marT="8064" marB="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6554529"/>
                  </a:ext>
                </a:extLst>
              </a:tr>
            </a:tbl>
          </a:graphicData>
        </a:graphic>
      </p:graphicFrame>
      <p:sp>
        <p:nvSpPr>
          <p:cNvPr id="8" name="ZoneTexte 7">
            <a:extLst>
              <a:ext uri="{FF2B5EF4-FFF2-40B4-BE49-F238E27FC236}">
                <a16:creationId xmlns:a16="http://schemas.microsoft.com/office/drawing/2014/main" id="{6B86E974-AC2A-5E88-10E7-ACE119FA27F9}"/>
              </a:ext>
            </a:extLst>
          </p:cNvPr>
          <p:cNvSpPr txBox="1"/>
          <p:nvPr/>
        </p:nvSpPr>
        <p:spPr>
          <a:xfrm>
            <a:off x="791817" y="4820661"/>
            <a:ext cx="10462185" cy="1200329"/>
          </a:xfrm>
          <a:prstGeom prst="rect">
            <a:avLst/>
          </a:prstGeom>
          <a:noFill/>
        </p:spPr>
        <p:txBody>
          <a:bodyPr wrap="square">
            <a:spAutoFit/>
          </a:bodyPr>
          <a:lstStyle/>
          <a:p>
            <a:pPr marL="285750" indent="-285750" algn="just" defTabSz="483855">
              <a:buFont typeface="Wingdings" panose="05000000000000000000" pitchFamily="2" charset="2"/>
              <a:buChar char="§"/>
            </a:pPr>
            <a:r>
              <a:rPr lang="fr-CA" sz="1800" dirty="0">
                <a:solidFill>
                  <a:prstClr val="black"/>
                </a:solidFill>
                <a:latin typeface="Arial" panose="020B0604020202020204" pitchFamily="34" charset="0"/>
                <a:cs typeface="Arial" panose="020B0604020202020204" pitchFamily="34" charset="0"/>
              </a:rPr>
              <a:t>Pour les enseignantes et les enseignants du réseau scolaire, ces montants permettent de rétablir une contribution de l’employeur aux assurances dans la convention collective.</a:t>
            </a:r>
          </a:p>
          <a:p>
            <a:pPr marL="285750" indent="-285750" algn="just" defTabSz="483855">
              <a:buFont typeface="Wingdings" panose="05000000000000000000" pitchFamily="2" charset="2"/>
              <a:buChar char="§"/>
            </a:pPr>
            <a:endParaRPr lang="fr-CA" sz="1800" dirty="0">
              <a:solidFill>
                <a:prstClr val="black"/>
              </a:solidFill>
              <a:latin typeface="Arial" panose="020B0604020202020204" pitchFamily="34" charset="0"/>
              <a:cs typeface="Arial" panose="020B0604020202020204" pitchFamily="34" charset="0"/>
            </a:endParaRPr>
          </a:p>
          <a:p>
            <a:pPr marL="285750" indent="-285750" algn="just" defTabSz="483855">
              <a:buFont typeface="Wingdings" panose="05000000000000000000" pitchFamily="2" charset="2"/>
              <a:buChar char="§"/>
            </a:pPr>
            <a:r>
              <a:rPr lang="fr-CA" sz="1800" dirty="0">
                <a:solidFill>
                  <a:prstClr val="black"/>
                </a:solidFill>
                <a:latin typeface="Arial" panose="020B0604020202020204" pitchFamily="34" charset="0"/>
                <a:cs typeface="Arial" panose="020B0604020202020204" pitchFamily="34" charset="0"/>
              </a:rPr>
              <a:t>Applicable à chacune des périodes de paie (divisée par 26 paies).</a:t>
            </a:r>
          </a:p>
        </p:txBody>
      </p:sp>
      <p:sp>
        <p:nvSpPr>
          <p:cNvPr id="4" name="Espace réservé du numéro de diapositive 3">
            <a:extLst>
              <a:ext uri="{FF2B5EF4-FFF2-40B4-BE49-F238E27FC236}">
                <a16:creationId xmlns:a16="http://schemas.microsoft.com/office/drawing/2014/main" id="{38D5EA79-6B33-C82F-F3C1-3E858FDEEA30}"/>
              </a:ext>
            </a:extLst>
          </p:cNvPr>
          <p:cNvSpPr>
            <a:spLocks noGrp="1"/>
          </p:cNvSpPr>
          <p:nvPr>
            <p:ph type="sldNum" sz="quarter" idx="12"/>
          </p:nvPr>
        </p:nvSpPr>
        <p:spPr>
          <a:noFill/>
          <a:ln>
            <a:noFill/>
          </a:ln>
        </p:spPr>
        <p:txBody>
          <a:bodyPr/>
          <a:lstStyle/>
          <a:p>
            <a:fld id="{CB4B3EF7-0E3E-C746-BEA3-A898439CAD76}" type="slidenum">
              <a:rPr lang="fr-FR" smtClean="0">
                <a:solidFill>
                  <a:schemeClr val="tx1"/>
                </a:solidFill>
              </a:rPr>
              <a:pPr/>
              <a:t>60</a:t>
            </a:fld>
            <a:endParaRPr lang="fr-FR">
              <a:solidFill>
                <a:schemeClr val="tx1"/>
              </a:solidFill>
            </a:endParaRPr>
          </a:p>
        </p:txBody>
      </p:sp>
    </p:spTree>
    <p:extLst>
      <p:ext uri="{BB962C8B-B14F-4D97-AF65-F5344CB8AC3E}">
        <p14:creationId xmlns:p14="http://schemas.microsoft.com/office/powerpoint/2010/main" val="29625657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8" descr="Une image contenant orange, Caractère coloré, art, Graphique">
            <a:extLst>
              <a:ext uri="{FF2B5EF4-FFF2-40B4-BE49-F238E27FC236}">
                <a16:creationId xmlns:a16="http://schemas.microsoft.com/office/drawing/2014/main" id="{4F5A5AD3-FD21-65E1-7399-048A0AE91C5B}"/>
              </a:ext>
            </a:extLst>
          </p:cNvPr>
          <p:cNvPicPr>
            <a:picLocks noChangeAspect="1"/>
          </p:cNvPicPr>
          <p:nvPr/>
        </p:nvPicPr>
        <p:blipFill rotWithShape="1">
          <a:blip r:embed="rId2"/>
          <a:srcRect r="3182" b="-1"/>
          <a:stretch/>
        </p:blipFill>
        <p:spPr>
          <a:xfrm rot="5400000">
            <a:off x="4901681" y="-4901681"/>
            <a:ext cx="2388639" cy="12192001"/>
          </a:xfrm>
          <a:prstGeom prst="rect">
            <a:avLst/>
          </a:prstGeom>
        </p:spPr>
      </p:pic>
      <p:sp>
        <p:nvSpPr>
          <p:cNvPr id="6" name="Espace réservé du contenu 2">
            <a:extLst>
              <a:ext uri="{FF2B5EF4-FFF2-40B4-BE49-F238E27FC236}">
                <a16:creationId xmlns:a16="http://schemas.microsoft.com/office/drawing/2014/main" id="{F0AEDFCA-6492-245E-8BAB-6F20ECD29DFE}"/>
              </a:ext>
            </a:extLst>
          </p:cNvPr>
          <p:cNvSpPr>
            <a:spLocks noGrp="1"/>
          </p:cNvSpPr>
          <p:nvPr>
            <p:ph idx="1"/>
          </p:nvPr>
        </p:nvSpPr>
        <p:spPr>
          <a:xfrm>
            <a:off x="755074" y="1982643"/>
            <a:ext cx="10515600" cy="4521852"/>
          </a:xfrm>
        </p:spPr>
        <p:txBody>
          <a:bodyPr>
            <a:normAutofit fontScale="92500" lnSpcReduction="10000"/>
          </a:bodyPr>
          <a:lstStyle/>
          <a:p>
            <a:pPr marL="0" indent="0">
              <a:lnSpc>
                <a:spcPct val="107000"/>
              </a:lnSpc>
              <a:spcAft>
                <a:spcPts val="800"/>
              </a:spcAft>
              <a:buNone/>
            </a:pPr>
            <a:r>
              <a:rPr lang="fr-CA" sz="2200" b="1" u="sng" kern="100" dirty="0">
                <a:effectLst/>
                <a:latin typeface="Arial" panose="020B0604020202020204" pitchFamily="34" charset="0"/>
                <a:ea typeface="Calibri" panose="020F0502020204030204" pitchFamily="34" charset="0"/>
                <a:cs typeface="Arial" panose="020B0604020202020204" pitchFamily="34" charset="0"/>
              </a:rPr>
              <a:t>Dispositions sectorielles FSE</a:t>
            </a:r>
            <a:r>
              <a:rPr lang="fr-CA" sz="2200" b="1" kern="100" dirty="0">
                <a:effectLst/>
                <a:latin typeface="Arial" panose="020B0604020202020204" pitchFamily="34" charset="0"/>
                <a:ea typeface="Calibri" panose="020F0502020204030204" pitchFamily="34" charset="0"/>
                <a:cs typeface="Arial" panose="020B0604020202020204" pitchFamily="34" charset="0"/>
              </a:rPr>
              <a:t> : </a:t>
            </a:r>
            <a:endParaRPr lang="fr-CA" sz="2200" kern="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
            </a:pPr>
            <a:r>
              <a:rPr lang="fr-CA" sz="2200" kern="100" dirty="0">
                <a:effectLst/>
                <a:latin typeface="Arial" panose="020B0604020202020204" pitchFamily="34" charset="0"/>
                <a:ea typeface="Calibri" panose="020F0502020204030204" pitchFamily="34" charset="0"/>
                <a:cs typeface="Arial" panose="020B0604020202020204" pitchFamily="34" charset="0"/>
              </a:rPr>
              <a:t>Acceptez-vous la proposition de règlement sur l’Entente nationale négociée par la FSE-CSQ (volet sectoriel) présentée en assemblée générale le 22 janvier 2024?</a:t>
            </a:r>
          </a:p>
          <a:p>
            <a:pPr lvl="3" algn="just">
              <a:lnSpc>
                <a:spcPct val="107000"/>
              </a:lnSpc>
              <a:spcAft>
                <a:spcPts val="800"/>
              </a:spcAft>
              <a:buFont typeface="Wingdings" panose="05000000000000000000" pitchFamily="2" charset="2"/>
              <a:buChar char="§"/>
            </a:pPr>
            <a:r>
              <a:rPr lang="fr-CA" sz="1900" kern="100" dirty="0">
                <a:solidFill>
                  <a:srgbClr val="2484C6"/>
                </a:solidFill>
                <a:effectLst/>
                <a:latin typeface="Arial" panose="020B0604020202020204" pitchFamily="34" charset="0"/>
                <a:ea typeface="Calibri" panose="020F0502020204030204" pitchFamily="34" charset="0"/>
                <a:cs typeface="Arial" panose="020B0604020202020204" pitchFamily="34" charset="0"/>
              </a:rPr>
              <a:t>OUI – NON – Abstention</a:t>
            </a:r>
          </a:p>
          <a:p>
            <a:pPr marL="0" indent="0" algn="just">
              <a:lnSpc>
                <a:spcPct val="107000"/>
              </a:lnSpc>
              <a:spcAft>
                <a:spcPts val="800"/>
              </a:spcAft>
              <a:buNone/>
            </a:pPr>
            <a:endParaRPr lang="fr-CA" sz="2200" kern="1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spcAft>
                <a:spcPts val="800"/>
              </a:spcAft>
              <a:buNone/>
            </a:pPr>
            <a:r>
              <a:rPr lang="fr-CA" sz="2200" b="1" u="sng" kern="100" dirty="0">
                <a:effectLst/>
                <a:latin typeface="Arial" panose="020B0604020202020204" pitchFamily="34" charset="0"/>
                <a:ea typeface="Calibri" panose="020F0502020204030204" pitchFamily="34" charset="0"/>
                <a:cs typeface="Arial" panose="020B0604020202020204" pitchFamily="34" charset="0"/>
              </a:rPr>
              <a:t>Dispositions intersectorielles Front commun</a:t>
            </a:r>
            <a:r>
              <a:rPr lang="fr-CA" sz="2200" b="1" kern="100" dirty="0">
                <a:effectLst/>
                <a:latin typeface="Arial" panose="020B0604020202020204" pitchFamily="34" charset="0"/>
                <a:ea typeface="Calibri" panose="020F0502020204030204" pitchFamily="34" charset="0"/>
                <a:cs typeface="Arial" panose="020B0604020202020204" pitchFamily="34" charset="0"/>
              </a:rPr>
              <a:t> :</a:t>
            </a:r>
            <a:endParaRPr lang="fr-CA" sz="2200" kern="1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buFont typeface="Wingdings" panose="05000000000000000000" pitchFamily="2" charset="2"/>
              <a:buChar char="§"/>
            </a:pPr>
            <a:r>
              <a:rPr lang="fr-CA" sz="2200" kern="100" dirty="0">
                <a:effectLst/>
                <a:latin typeface="Arial" panose="020B0604020202020204" pitchFamily="34" charset="0"/>
                <a:ea typeface="Calibri" panose="020F0502020204030204" pitchFamily="34" charset="0"/>
                <a:cs typeface="Arial" panose="020B0604020202020204" pitchFamily="34" charset="0"/>
              </a:rPr>
              <a:t>Acceptez-vous l’entente de principe négociée par la CSQ en Front commun sur les matières négociées à la table centrale (volet intersectoriel) présentée en assemblée générale le 22 janvier 2024?</a:t>
            </a:r>
          </a:p>
          <a:p>
            <a:pPr lvl="3" algn="just">
              <a:lnSpc>
                <a:spcPct val="107000"/>
              </a:lnSpc>
              <a:spcAft>
                <a:spcPts val="800"/>
              </a:spcAft>
              <a:buFont typeface="Wingdings" panose="05000000000000000000" pitchFamily="2" charset="2"/>
              <a:buChar char="§"/>
            </a:pPr>
            <a:r>
              <a:rPr lang="fr-CA" sz="1900" kern="100" dirty="0">
                <a:solidFill>
                  <a:srgbClr val="2484C6"/>
                </a:solidFill>
                <a:effectLst/>
                <a:latin typeface="Arial" panose="020B0604020202020204" pitchFamily="34" charset="0"/>
                <a:ea typeface="Calibri" panose="020F0502020204030204" pitchFamily="34" charset="0"/>
                <a:cs typeface="Arial" panose="020B0604020202020204" pitchFamily="34" charset="0"/>
              </a:rPr>
              <a:t>OUI – NON – Abstention</a:t>
            </a:r>
          </a:p>
          <a:p>
            <a:endParaRPr lang="fr-CA" dirty="0"/>
          </a:p>
        </p:txBody>
      </p:sp>
      <p:sp>
        <p:nvSpPr>
          <p:cNvPr id="2" name="Espace réservé du numéro de diapositive 1">
            <a:extLst>
              <a:ext uri="{FF2B5EF4-FFF2-40B4-BE49-F238E27FC236}">
                <a16:creationId xmlns:a16="http://schemas.microsoft.com/office/drawing/2014/main" id="{4A3A6B5E-14E8-77C9-0764-C56C6BA6B72B}"/>
              </a:ext>
            </a:extLst>
          </p:cNvPr>
          <p:cNvSpPr>
            <a:spLocks noGrp="1"/>
          </p:cNvSpPr>
          <p:nvPr>
            <p:ph type="sldNum" sz="quarter" idx="12"/>
          </p:nvPr>
        </p:nvSpPr>
        <p:spPr>
          <a:noFill/>
          <a:ln>
            <a:noFill/>
          </a:ln>
        </p:spPr>
        <p:txBody>
          <a:bodyPr/>
          <a:lstStyle/>
          <a:p>
            <a:fld id="{CB4B3EF7-0E3E-C746-BEA3-A898439CAD76}" type="slidenum">
              <a:rPr lang="fr-FR" smtClean="0">
                <a:solidFill>
                  <a:schemeClr val="tx1"/>
                </a:solidFill>
              </a:rPr>
              <a:pPr/>
              <a:t>61</a:t>
            </a:fld>
            <a:endParaRPr lang="fr-FR">
              <a:solidFill>
                <a:schemeClr val="tx1"/>
              </a:solidFill>
            </a:endParaRPr>
          </a:p>
        </p:txBody>
      </p:sp>
    </p:spTree>
    <p:extLst>
      <p:ext uri="{BB962C8B-B14F-4D97-AF65-F5344CB8AC3E}">
        <p14:creationId xmlns:p14="http://schemas.microsoft.com/office/powerpoint/2010/main" val="41455376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BF9A"/>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A325965-000C-6C48-9746-23BCFB68ABAE}"/>
              </a:ext>
            </a:extLst>
          </p:cNvPr>
          <p:cNvPicPr>
            <a:picLocks noChangeAspect="1"/>
          </p:cNvPicPr>
          <p:nvPr>
            <p:custDataLst>
              <p:tags r:id="rId1"/>
            </p:custDataLst>
          </p:nvPr>
        </p:nvPicPr>
        <p:blipFill>
          <a:blip r:embed="rId3"/>
          <a:stretch>
            <a:fillRect/>
          </a:stretch>
        </p:blipFill>
        <p:spPr>
          <a:xfrm>
            <a:off x="2209860" y="644720"/>
            <a:ext cx="7772281" cy="5541348"/>
          </a:xfrm>
          <a:prstGeom prst="rect">
            <a:avLst/>
          </a:prstGeom>
        </p:spPr>
      </p:pic>
    </p:spTree>
    <p:extLst>
      <p:ext uri="{BB962C8B-B14F-4D97-AF65-F5344CB8AC3E}">
        <p14:creationId xmlns:p14="http://schemas.microsoft.com/office/powerpoint/2010/main" val="2327898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numéro de diapositive 3">
            <a:extLst>
              <a:ext uri="{FF2B5EF4-FFF2-40B4-BE49-F238E27FC236}">
                <a16:creationId xmlns:a16="http://schemas.microsoft.com/office/drawing/2014/main" id="{0553D1F9-73D7-F6BF-CB27-C9D090179804}"/>
              </a:ext>
            </a:extLst>
          </p:cNvPr>
          <p:cNvSpPr>
            <a:spLocks noGrp="1"/>
          </p:cNvSpPr>
          <p:nvPr>
            <p:ph type="sldNum" sz="quarter" idx="12"/>
          </p:nvPr>
        </p:nvSpPr>
        <p:spPr>
          <a:xfrm>
            <a:off x="11704320" y="6455664"/>
            <a:ext cx="448056" cy="365125"/>
          </a:xfrm>
        </p:spPr>
        <p:txBody>
          <a:bodyPr>
            <a:normAutofit/>
          </a:bodyPr>
          <a:lstStyle/>
          <a:p>
            <a:pPr>
              <a:spcAft>
                <a:spcPts val="600"/>
              </a:spcAft>
            </a:pPr>
            <a:fld id="{DF35AEC5-E996-0243-BC29-190F9F3BD6DD}" type="slidenum">
              <a:rPr lang="fr-FR" sz="1100">
                <a:solidFill>
                  <a:schemeClr val="tx1">
                    <a:lumMod val="50000"/>
                    <a:lumOff val="50000"/>
                  </a:schemeClr>
                </a:solidFill>
              </a:rPr>
              <a:pPr>
                <a:spcAft>
                  <a:spcPts val="600"/>
                </a:spcAft>
              </a:pPr>
              <a:t>7</a:t>
            </a:fld>
            <a:endParaRPr lang="fr-FR" sz="1100" dirty="0">
              <a:solidFill>
                <a:schemeClr val="tx1">
                  <a:lumMod val="50000"/>
                  <a:lumOff val="50000"/>
                </a:schemeClr>
              </a:solidFill>
            </a:endParaRPr>
          </a:p>
        </p:txBody>
      </p:sp>
      <p:sp>
        <p:nvSpPr>
          <p:cNvPr id="2" name="Title 1">
            <a:extLst>
              <a:ext uri="{FF2B5EF4-FFF2-40B4-BE49-F238E27FC236}">
                <a16:creationId xmlns:a16="http://schemas.microsoft.com/office/drawing/2014/main" id="{B1BF9DEB-BF31-5079-E456-23CB53498A0D}"/>
              </a:ext>
            </a:extLst>
          </p:cNvPr>
          <p:cNvSpPr>
            <a:spLocks noGrp="1"/>
          </p:cNvSpPr>
          <p:nvPr>
            <p:ph type="title"/>
            <p:custDataLst>
              <p:tags r:id="rId1"/>
            </p:custDataLst>
          </p:nvPr>
        </p:nvSpPr>
        <p:spPr>
          <a:xfrm>
            <a:off x="459347" y="294538"/>
            <a:ext cx="10808204" cy="1033669"/>
          </a:xfrm>
        </p:spPr>
        <p:txBody>
          <a:bodyPr vert="horz" lIns="91440" tIns="45720" rIns="91440" bIns="45720" rtlCol="0" anchor="ctr">
            <a:normAutofit/>
          </a:bodyPr>
          <a:lstStyle/>
          <a:p>
            <a:pPr marL="0" indent="0">
              <a:lnSpc>
                <a:spcPct val="90000"/>
              </a:lnSpc>
              <a:spcAft>
                <a:spcPts val="600"/>
              </a:spcAft>
            </a:pPr>
            <a:r>
              <a:rPr lang="en-US" sz="4000" b="1" kern="1200" dirty="0">
                <a:solidFill>
                  <a:srgbClr val="FFFFFF"/>
                </a:solidFill>
                <a:latin typeface="+mj-lt"/>
                <a:ea typeface="+mj-ea"/>
                <a:cs typeface="+mj-cs"/>
              </a:rPr>
              <a:t>La composition de la classe</a:t>
            </a:r>
          </a:p>
        </p:txBody>
      </p:sp>
      <p:sp>
        <p:nvSpPr>
          <p:cNvPr id="6" name="Espace réservé du contenu 5">
            <a:extLst>
              <a:ext uri="{FF2B5EF4-FFF2-40B4-BE49-F238E27FC236}">
                <a16:creationId xmlns:a16="http://schemas.microsoft.com/office/drawing/2014/main" id="{4DFE6CA2-C3A8-C131-972D-79354BEFBFA5}"/>
              </a:ext>
            </a:extLst>
          </p:cNvPr>
          <p:cNvSpPr>
            <a:spLocks noGrp="1"/>
          </p:cNvSpPr>
          <p:nvPr>
            <p:ph idx="1"/>
          </p:nvPr>
        </p:nvSpPr>
        <p:spPr>
          <a:xfrm>
            <a:off x="838200" y="1825624"/>
            <a:ext cx="10515600" cy="4737837"/>
          </a:xfrm>
        </p:spPr>
        <p:txBody>
          <a:bodyPr>
            <a:normAutofit/>
          </a:bodyPr>
          <a:lstStyle/>
          <a:p>
            <a:pPr marL="0" indent="0">
              <a:buNone/>
            </a:pPr>
            <a:r>
              <a:rPr lang="fr-CA" sz="2000" b="1" dirty="0">
                <a:latin typeface="Arial" panose="020B0604020202020204" pitchFamily="34" charset="0"/>
                <a:cs typeface="Arial" panose="020B0604020202020204" pitchFamily="34" charset="0"/>
              </a:rPr>
              <a:t>Reculs patronaux</a:t>
            </a:r>
          </a:p>
          <a:p>
            <a:pPr marL="0" indent="0">
              <a:buNone/>
            </a:pPr>
            <a:endParaRPr lang="fr-CA" sz="2000" b="1"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fr-CA" sz="1800" dirty="0">
                <a:effectLst/>
                <a:latin typeface="Arial" panose="020B0604020202020204" pitchFamily="34" charset="0"/>
                <a:ea typeface="Calibri" panose="020F0502020204030204" pitchFamily="34" charset="0"/>
                <a:cs typeface="Arial" panose="020B0604020202020204" pitchFamily="34" charset="0"/>
              </a:rPr>
              <a:t>Introduire un mécanisme d’évaluation des cohortes difficiles.</a:t>
            </a:r>
          </a:p>
          <a:p>
            <a:pPr algn="just">
              <a:buFont typeface="Wingdings" panose="05000000000000000000" pitchFamily="2" charset="2"/>
              <a:buChar char="§"/>
            </a:pPr>
            <a:r>
              <a:rPr lang="fr-CA" sz="1800" dirty="0">
                <a:effectLst/>
                <a:latin typeface="Arial" panose="020B0604020202020204" pitchFamily="34" charset="0"/>
                <a:ea typeface="Calibri" panose="020F0502020204030204" pitchFamily="34" charset="0"/>
                <a:cs typeface="Arial" panose="020B0604020202020204" pitchFamily="34" charset="0"/>
              </a:rPr>
              <a:t>Introduire une annexe (projet-pilote) pour des initiatives locales au secondaire visant la réussite éducative.</a:t>
            </a:r>
          </a:p>
          <a:p>
            <a:pPr algn="just">
              <a:buFont typeface="Wingdings" panose="05000000000000000000" pitchFamily="2" charset="2"/>
              <a:buChar char="§"/>
            </a:pPr>
            <a:r>
              <a:rPr lang="fr-CA" sz="1800" dirty="0">
                <a:effectLst/>
                <a:latin typeface="Arial" panose="020B0604020202020204" pitchFamily="34" charset="0"/>
                <a:ea typeface="Calibri" panose="020F0502020204030204" pitchFamily="34" charset="0"/>
                <a:cs typeface="Arial" panose="020B0604020202020204" pitchFamily="34" charset="0"/>
              </a:rPr>
              <a:t>Pour le primaire uniquement, permettre, lorsque le maximum moyen du nombre d’élèves est atteint dans un CSS, qu’un enseignant puisse accepter volontairement l’ajout d’élèves au sein de sa classe en contrepartie d’une compensation financière. </a:t>
            </a:r>
            <a:endParaRPr lang="fr-CA" sz="1800" dirty="0">
              <a:latin typeface="Arial" panose="020B0604020202020204" pitchFamily="34" charset="0"/>
              <a:ea typeface="Calibri" panose="020F0502020204030204" pitchFamily="34" charset="0"/>
              <a:cs typeface="Arial" panose="020B0604020202020204" pitchFamily="34" charset="0"/>
            </a:endParaRPr>
          </a:p>
          <a:p>
            <a:pPr algn="just">
              <a:buFont typeface="Wingdings" panose="05000000000000000000" pitchFamily="2" charset="2"/>
              <a:buChar char="§"/>
            </a:pPr>
            <a:r>
              <a:rPr lang="x-none" sz="1800" dirty="0">
                <a:effectLst/>
                <a:latin typeface="Arial" panose="020B0604020202020204" pitchFamily="34" charset="0"/>
                <a:ea typeface="Calibri" panose="020F0502020204030204" pitchFamily="34" charset="0"/>
                <a:cs typeface="Arial" panose="020B0604020202020204" pitchFamily="34" charset="0"/>
              </a:rPr>
              <a:t>Assurer une approche non catégorielle dans l’application des règles de formation des groupes et une utilisation optimale des sommes prévues aux diverses annexes portant sur la composition de la classe et les élèves handicapés ou en difficulté d’adaptation ou d’apprentissage (HDAA)</a:t>
            </a:r>
            <a:r>
              <a:rPr lang="fr-CA" sz="1800" dirty="0">
                <a:effectLst/>
                <a:latin typeface="Arial" panose="020B0604020202020204" pitchFamily="34" charset="0"/>
                <a:ea typeface="Calibri" panose="020F0502020204030204" pitchFamily="34" charset="0"/>
                <a:cs typeface="Arial" panose="020B0604020202020204" pitchFamily="34" charset="0"/>
              </a:rPr>
              <a:t>.</a:t>
            </a:r>
          </a:p>
          <a:p>
            <a:pPr algn="just">
              <a:buFont typeface="Wingdings" panose="05000000000000000000" pitchFamily="2" charset="2"/>
              <a:buChar char="§"/>
            </a:pPr>
            <a:r>
              <a:rPr lang="fr-CA" sz="1800" dirty="0">
                <a:effectLst/>
                <a:latin typeface="Arial" panose="020B0604020202020204" pitchFamily="34" charset="0"/>
                <a:ea typeface="Calibri" panose="020F0502020204030204" pitchFamily="34" charset="0"/>
                <a:cs typeface="Arial" panose="020B0604020202020204" pitchFamily="34" charset="0"/>
              </a:rPr>
              <a:t>Favoriser la déjudiciarisation d’enjeux relatifs aux règles de formations de groupes d’élèves en retirant les motifs de dépassement. </a:t>
            </a:r>
          </a:p>
          <a:p>
            <a:pPr>
              <a:buFont typeface="Wingdings" panose="05000000000000000000" pitchFamily="2" charset="2"/>
              <a:buChar char="§"/>
            </a:pPr>
            <a:endParaRPr lang="fr-CA" b="1" dirty="0"/>
          </a:p>
        </p:txBody>
      </p:sp>
    </p:spTree>
    <p:extLst>
      <p:ext uri="{BB962C8B-B14F-4D97-AF65-F5344CB8AC3E}">
        <p14:creationId xmlns:p14="http://schemas.microsoft.com/office/powerpoint/2010/main" val="40585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1997C-0257-536B-DEFF-B4E72F36260B}"/>
              </a:ext>
            </a:extLst>
          </p:cNvPr>
          <p:cNvSpPr>
            <a:spLocks noGrp="1"/>
          </p:cNvSpPr>
          <p:nvPr>
            <p:ph type="title"/>
            <p:custDataLst>
              <p:tags r:id="rId1"/>
            </p:custDataLst>
          </p:nvPr>
        </p:nvSpPr>
        <p:spPr>
          <a:xfrm>
            <a:off x="459347" y="294538"/>
            <a:ext cx="10808204" cy="1033669"/>
          </a:xfrm>
        </p:spPr>
        <p:txBody>
          <a:bodyPr vert="horz" lIns="91440" tIns="45720" rIns="91440" bIns="45720" rtlCol="0" anchor="ctr">
            <a:normAutofit/>
          </a:bodyPr>
          <a:lstStyle/>
          <a:p>
            <a:pPr marL="0" indent="0">
              <a:lnSpc>
                <a:spcPct val="90000"/>
              </a:lnSpc>
              <a:spcAft>
                <a:spcPts val="600"/>
              </a:spcAft>
            </a:pPr>
            <a:r>
              <a:rPr lang="en-US" sz="4000" b="1" kern="1200" dirty="0">
                <a:solidFill>
                  <a:srgbClr val="FFFFFF"/>
                </a:solidFill>
                <a:latin typeface="+mj-lt"/>
                <a:ea typeface="+mj-ea"/>
                <a:cs typeface="+mj-cs"/>
              </a:rPr>
              <a:t>La composition de la classe (suite)</a:t>
            </a:r>
          </a:p>
        </p:txBody>
      </p:sp>
      <p:sp>
        <p:nvSpPr>
          <p:cNvPr id="3" name="Subtitle 2">
            <a:extLst>
              <a:ext uri="{FF2B5EF4-FFF2-40B4-BE49-F238E27FC236}">
                <a16:creationId xmlns:a16="http://schemas.microsoft.com/office/drawing/2014/main" id="{51AFD5B3-BD0B-E960-74F8-425913E2CBCF}"/>
              </a:ext>
            </a:extLst>
          </p:cNvPr>
          <p:cNvSpPr>
            <a:spLocks noGrp="1"/>
          </p:cNvSpPr>
          <p:nvPr>
            <p:ph idx="1"/>
            <p:custDataLst>
              <p:tags r:id="rId2"/>
            </p:custDataLst>
          </p:nvPr>
        </p:nvSpPr>
        <p:spPr>
          <a:xfrm>
            <a:off x="323849" y="1754909"/>
            <a:ext cx="11380471" cy="4969741"/>
          </a:xfrm>
        </p:spPr>
        <p:txBody>
          <a:bodyPr vert="horz" lIns="91440" tIns="45720" rIns="91440" bIns="45720" rtlCol="0" anchor="ctr">
            <a:normAutofit lnSpcReduction="10000"/>
          </a:bodyPr>
          <a:lstStyle/>
          <a:p>
            <a:pPr marL="360363" indent="-265113" algn="just">
              <a:spcBef>
                <a:spcPts val="0"/>
              </a:spcBef>
              <a:spcAft>
                <a:spcPts val="600"/>
              </a:spcAft>
              <a:buNone/>
            </a:pPr>
            <a:r>
              <a:rPr lang="fr-CA" sz="2000" b="1" dirty="0">
                <a:effectLst/>
                <a:latin typeface="Arial" panose="020B0604020202020204" pitchFamily="34" charset="0"/>
                <a:cs typeface="Arial" panose="020B0604020202020204" pitchFamily="34" charset="0"/>
              </a:rPr>
              <a:t>1-</a:t>
            </a:r>
            <a:r>
              <a:rPr lang="fr-CA" sz="2000" dirty="0">
                <a:effectLst/>
                <a:latin typeface="Arial" panose="020B0604020202020204" pitchFamily="34" charset="0"/>
                <a:cs typeface="Arial" panose="020B0604020202020204" pitchFamily="34" charset="0"/>
              </a:rPr>
              <a:t> </a:t>
            </a:r>
            <a:r>
              <a:rPr lang="fr-CA" sz="2000" b="1" dirty="0">
                <a:effectLst/>
                <a:latin typeface="Arial" panose="020B0604020202020204" pitchFamily="34" charset="0"/>
                <a:cs typeface="Arial" panose="020B0604020202020204" pitchFamily="34" charset="0"/>
              </a:rPr>
              <a:t>Ajout d’une ressource additionnelle à </a:t>
            </a:r>
            <a:r>
              <a:rPr lang="fr-CA" sz="2000" b="1" dirty="0" err="1">
                <a:effectLst/>
                <a:latin typeface="Arial" panose="020B0604020202020204" pitchFamily="34" charset="0"/>
                <a:cs typeface="Arial" panose="020B0604020202020204" pitchFamily="34" charset="0"/>
              </a:rPr>
              <a:t>demi‑temps</a:t>
            </a:r>
            <a:r>
              <a:rPr lang="fr-CA" sz="2000" b="1" dirty="0">
                <a:effectLst/>
                <a:latin typeface="Arial" panose="020B0604020202020204" pitchFamily="34" charset="0"/>
                <a:cs typeface="Arial" panose="020B0604020202020204" pitchFamily="34" charset="0"/>
              </a:rPr>
              <a:t> en maternelle 5 ans, attribuée de façon dégressive en fonction du nombre d’élèves par groupe jusqu’à épuisement des sommes </a:t>
            </a:r>
          </a:p>
          <a:p>
            <a:pPr marL="742950" lvl="1" indent="-342900" algn="just">
              <a:spcBef>
                <a:spcPts val="0"/>
              </a:spcBef>
              <a:spcAft>
                <a:spcPts val="600"/>
              </a:spcAft>
              <a:buFont typeface="Wingdings 3" panose="05040102010807070707" pitchFamily="18" charset="2"/>
              <a:buChar char="â"/>
            </a:pPr>
            <a:r>
              <a:rPr lang="fr-CA" sz="2000" dirty="0">
                <a:effectLst/>
                <a:latin typeface="Arial" panose="020B0604020202020204" pitchFamily="34" charset="0"/>
                <a:cs typeface="Arial" panose="020B0604020202020204" pitchFamily="34" charset="0"/>
              </a:rPr>
              <a:t> 18,62 M $ - Préscolaire 5 ans</a:t>
            </a:r>
          </a:p>
          <a:p>
            <a:pPr lvl="1" algn="just">
              <a:spcBef>
                <a:spcPts val="0"/>
              </a:spcBef>
              <a:spcAft>
                <a:spcPts val="600"/>
              </a:spcAft>
            </a:pPr>
            <a:endParaRPr lang="fr-CA" sz="2000" dirty="0">
              <a:effectLst/>
              <a:latin typeface="Arial" panose="020B0604020202020204" pitchFamily="34" charset="0"/>
              <a:cs typeface="Arial" panose="020B0604020202020204" pitchFamily="34" charset="0"/>
            </a:endParaRPr>
          </a:p>
          <a:p>
            <a:pPr marL="387350" lvl="1" indent="-284163" algn="just">
              <a:spcBef>
                <a:spcPts val="0"/>
              </a:spcBef>
              <a:spcAft>
                <a:spcPts val="600"/>
              </a:spcAft>
              <a:buNone/>
            </a:pPr>
            <a:r>
              <a:rPr lang="fr-CA" sz="2000" b="1" dirty="0">
                <a:latin typeface="Arial" panose="020B0604020202020204" pitchFamily="34" charset="0"/>
                <a:cs typeface="Arial" panose="020B0604020202020204" pitchFamily="34" charset="0"/>
              </a:rPr>
              <a:t>2-</a:t>
            </a:r>
            <a:r>
              <a:rPr lang="fr-CA" sz="2000" dirty="0">
                <a:latin typeface="Arial" panose="020B0604020202020204" pitchFamily="34" charset="0"/>
                <a:cs typeface="Arial" panose="020B0604020202020204" pitchFamily="34" charset="0"/>
              </a:rPr>
              <a:t> </a:t>
            </a:r>
            <a:r>
              <a:rPr lang="fr-CA" sz="2000" b="1" dirty="0">
                <a:latin typeface="Arial" panose="020B0604020202020204" pitchFamily="34" charset="0"/>
                <a:cs typeface="Arial" panose="020B0604020202020204" pitchFamily="34" charset="0"/>
              </a:rPr>
              <a:t>Pérenniser la ressource additionnelle à </a:t>
            </a:r>
            <a:r>
              <a:rPr lang="fr-CA" sz="2000" b="1" dirty="0" err="1">
                <a:latin typeface="Arial" panose="020B0604020202020204" pitchFamily="34" charset="0"/>
                <a:cs typeface="Arial" panose="020B0604020202020204" pitchFamily="34" charset="0"/>
              </a:rPr>
              <a:t>demi‑temps</a:t>
            </a:r>
            <a:r>
              <a:rPr lang="fr-CA" sz="2000" b="1" dirty="0">
                <a:latin typeface="Arial" panose="020B0604020202020204" pitchFamily="34" charset="0"/>
                <a:cs typeface="Arial" panose="020B0604020202020204" pitchFamily="34" charset="0"/>
              </a:rPr>
              <a:t> en maternelle 4 ans à l’intérieur de la convention collective</a:t>
            </a:r>
          </a:p>
          <a:p>
            <a:pPr marL="835025" lvl="1" indent="-431800" algn="just">
              <a:spcBef>
                <a:spcPts val="0"/>
              </a:spcBef>
              <a:spcAft>
                <a:spcPts val="600"/>
              </a:spcAft>
              <a:buFont typeface="Wingdings 3" panose="05040102010807070707" pitchFamily="18" charset="2"/>
              <a:buChar char="â"/>
            </a:pPr>
            <a:r>
              <a:rPr lang="fr-CA" sz="2000" dirty="0">
                <a:latin typeface="Arial" panose="020B0604020202020204" pitchFamily="34" charset="0"/>
                <a:cs typeface="Arial" panose="020B0604020202020204" pitchFamily="34" charset="0"/>
              </a:rPr>
              <a:t>Préscolaire 4 ans</a:t>
            </a:r>
          </a:p>
          <a:p>
            <a:pPr lvl="1" algn="just">
              <a:spcBef>
                <a:spcPts val="0"/>
              </a:spcBef>
              <a:spcAft>
                <a:spcPts val="600"/>
              </a:spcAft>
            </a:pPr>
            <a:endParaRPr lang="fr-CA" sz="2000" dirty="0">
              <a:latin typeface="Arial" panose="020B0604020202020204" pitchFamily="34" charset="0"/>
              <a:cs typeface="Arial" panose="020B0604020202020204" pitchFamily="34" charset="0"/>
            </a:endParaRPr>
          </a:p>
          <a:p>
            <a:pPr marL="387350" indent="-292100" algn="just">
              <a:spcBef>
                <a:spcPts val="200"/>
              </a:spcBef>
              <a:spcAft>
                <a:spcPts val="600"/>
              </a:spcAft>
              <a:buNone/>
            </a:pPr>
            <a:r>
              <a:rPr lang="fr-CA" sz="2000" b="1" dirty="0">
                <a:latin typeface="Arial" panose="020B0604020202020204" pitchFamily="34" charset="0"/>
                <a:cs typeface="Arial" panose="020B0604020202020204" pitchFamily="34" charset="0"/>
              </a:rPr>
              <a:t>3-</a:t>
            </a:r>
            <a:r>
              <a:rPr lang="fr-CA" sz="2000" dirty="0">
                <a:latin typeface="Arial" panose="020B0604020202020204" pitchFamily="34" charset="0"/>
                <a:cs typeface="Arial" panose="020B0604020202020204" pitchFamily="34" charset="0"/>
              </a:rPr>
              <a:t> </a:t>
            </a:r>
            <a:r>
              <a:rPr lang="fr-CA" sz="2000" b="1" dirty="0">
                <a:latin typeface="Arial" panose="020B0604020202020204" pitchFamily="34" charset="0"/>
                <a:cs typeface="Arial" panose="020B0604020202020204" pitchFamily="34" charset="0"/>
              </a:rPr>
              <a:t>Bonification de l’annexe 49, section 2 « Soutien à la composition de la classe et ajout de ressources au primaire » : mécanisme local d’identification des milieux difficiles menant à :</a:t>
            </a:r>
          </a:p>
          <a:p>
            <a:pPr marL="776288" indent="-342900" algn="just">
              <a:spcBef>
                <a:spcPts val="200"/>
              </a:spcBef>
              <a:spcAft>
                <a:spcPts val="600"/>
              </a:spcAft>
              <a:buFont typeface="Wingdings" panose="05000000000000000000" pitchFamily="2" charset="2"/>
              <a:buChar char="§"/>
            </a:pPr>
            <a:r>
              <a:rPr lang="fr-CA" sz="2000" dirty="0">
                <a:latin typeface="Arial" panose="020B0604020202020204" pitchFamily="34" charset="0"/>
                <a:cs typeface="Arial" panose="020B0604020202020204" pitchFamily="34" charset="0"/>
              </a:rPr>
              <a:t>L’ouverture de groupes et l’ajout d’enseignants;</a:t>
            </a:r>
          </a:p>
          <a:p>
            <a:pPr marL="776288" indent="-342900" algn="just">
              <a:spcBef>
                <a:spcPts val="200"/>
              </a:spcBef>
              <a:spcAft>
                <a:spcPts val="600"/>
              </a:spcAft>
              <a:buFont typeface="Wingdings" panose="05000000000000000000" pitchFamily="2" charset="2"/>
              <a:buChar char="§"/>
            </a:pPr>
            <a:r>
              <a:rPr lang="fr-CA" sz="2000" dirty="0">
                <a:latin typeface="Arial" panose="020B0604020202020204" pitchFamily="34" charset="0"/>
                <a:cs typeface="Arial" panose="020B0604020202020204" pitchFamily="34" charset="0"/>
              </a:rPr>
              <a:t>Si entente avec le syndicat, l’ajout de ressources autres qu’enseignantes.</a:t>
            </a:r>
          </a:p>
          <a:p>
            <a:pPr marL="1169988" lvl="1" indent="-393700" algn="just">
              <a:spcBef>
                <a:spcPts val="0"/>
              </a:spcBef>
              <a:spcAft>
                <a:spcPts val="600"/>
              </a:spcAft>
              <a:buFont typeface="Wingdings 3" panose="05040102010807070707" pitchFamily="18" charset="2"/>
              <a:buChar char="â"/>
            </a:pPr>
            <a:r>
              <a:rPr lang="fr-CA" sz="2000" dirty="0">
                <a:latin typeface="Arial" panose="020B0604020202020204" pitchFamily="34" charset="0"/>
                <a:cs typeface="Arial" panose="020B0604020202020204" pitchFamily="34" charset="0"/>
              </a:rPr>
              <a:t>Primaire</a:t>
            </a:r>
          </a:p>
        </p:txBody>
      </p:sp>
      <p:sp>
        <p:nvSpPr>
          <p:cNvPr id="4" name="Espace réservé du numéro de diapositive 3">
            <a:extLst>
              <a:ext uri="{FF2B5EF4-FFF2-40B4-BE49-F238E27FC236}">
                <a16:creationId xmlns:a16="http://schemas.microsoft.com/office/drawing/2014/main" id="{D196667A-AF5B-CA99-43C8-0CA07A5ECBE9}"/>
              </a:ext>
            </a:extLst>
          </p:cNvPr>
          <p:cNvSpPr>
            <a:spLocks noGrp="1"/>
          </p:cNvSpPr>
          <p:nvPr>
            <p:ph type="sldNum" sz="quarter" idx="12"/>
          </p:nvPr>
        </p:nvSpPr>
        <p:spPr>
          <a:xfrm>
            <a:off x="11704320" y="6455664"/>
            <a:ext cx="448056" cy="365125"/>
          </a:xfrm>
          <a:ln>
            <a:noFill/>
          </a:ln>
        </p:spPr>
        <p:style>
          <a:lnRef idx="2">
            <a:schemeClr val="dk1"/>
          </a:lnRef>
          <a:fillRef idx="1">
            <a:schemeClr val="lt1"/>
          </a:fillRef>
          <a:effectRef idx="0">
            <a:schemeClr val="dk1"/>
          </a:effectRef>
          <a:fontRef idx="minor">
            <a:schemeClr val="dk1"/>
          </a:fontRef>
        </p:style>
        <p:txBody>
          <a:bodyPr>
            <a:normAutofit/>
          </a:bodyPr>
          <a:lstStyle/>
          <a:p>
            <a:pPr>
              <a:spcAft>
                <a:spcPts val="600"/>
              </a:spcAft>
            </a:pPr>
            <a:fld id="{DF35AEC5-E996-0243-BC29-190F9F3BD6DD}" type="slidenum">
              <a:rPr lang="fr-FR" sz="1100">
                <a:solidFill>
                  <a:schemeClr val="tx1">
                    <a:lumMod val="50000"/>
                    <a:lumOff val="50000"/>
                  </a:schemeClr>
                </a:solidFill>
              </a:rPr>
              <a:pPr>
                <a:spcAft>
                  <a:spcPts val="600"/>
                </a:spcAft>
              </a:pPr>
              <a:t>8</a:t>
            </a:fld>
            <a:endParaRPr lang="fr-FR" sz="1100" dirty="0">
              <a:solidFill>
                <a:schemeClr val="tx1">
                  <a:lumMod val="50000"/>
                  <a:lumOff val="50000"/>
                </a:schemeClr>
              </a:solidFill>
            </a:endParaRPr>
          </a:p>
        </p:txBody>
      </p:sp>
    </p:spTree>
    <p:extLst>
      <p:ext uri="{BB962C8B-B14F-4D97-AF65-F5344CB8AC3E}">
        <p14:creationId xmlns:p14="http://schemas.microsoft.com/office/powerpoint/2010/main" val="3477086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1997C-0257-536B-DEFF-B4E72F36260B}"/>
              </a:ext>
            </a:extLst>
          </p:cNvPr>
          <p:cNvSpPr>
            <a:spLocks noGrp="1"/>
          </p:cNvSpPr>
          <p:nvPr>
            <p:ph type="title"/>
            <p:custDataLst>
              <p:tags r:id="rId1"/>
            </p:custDataLst>
          </p:nvPr>
        </p:nvSpPr>
        <p:spPr>
          <a:xfrm>
            <a:off x="591127" y="294538"/>
            <a:ext cx="10676423" cy="1033669"/>
          </a:xfrm>
        </p:spPr>
        <p:txBody>
          <a:bodyPr vert="horz" lIns="91440" tIns="45720" rIns="91440" bIns="45720" rtlCol="0" anchor="ctr">
            <a:normAutofit/>
          </a:bodyPr>
          <a:lstStyle/>
          <a:p>
            <a:pPr marL="0" indent="0">
              <a:lnSpc>
                <a:spcPct val="90000"/>
              </a:lnSpc>
              <a:spcAft>
                <a:spcPts val="600"/>
              </a:spcAft>
            </a:pPr>
            <a:r>
              <a:rPr lang="en-US" sz="4000" b="1" kern="1200" dirty="0">
                <a:solidFill>
                  <a:srgbClr val="FFFFFF"/>
                </a:solidFill>
                <a:latin typeface="+mj-lt"/>
                <a:ea typeface="+mj-ea"/>
                <a:cs typeface="+mj-cs"/>
              </a:rPr>
              <a:t>La composition de la classe (suite)</a:t>
            </a:r>
          </a:p>
        </p:txBody>
      </p:sp>
      <p:sp>
        <p:nvSpPr>
          <p:cNvPr id="3" name="Subtitle 2">
            <a:extLst>
              <a:ext uri="{FF2B5EF4-FFF2-40B4-BE49-F238E27FC236}">
                <a16:creationId xmlns:a16="http://schemas.microsoft.com/office/drawing/2014/main" id="{51AFD5B3-BD0B-E960-74F8-425913E2CBCF}"/>
              </a:ext>
            </a:extLst>
          </p:cNvPr>
          <p:cNvSpPr>
            <a:spLocks noGrp="1"/>
          </p:cNvSpPr>
          <p:nvPr>
            <p:ph idx="1"/>
            <p:custDataLst>
              <p:tags r:id="rId2"/>
            </p:custDataLst>
          </p:nvPr>
        </p:nvSpPr>
        <p:spPr>
          <a:xfrm>
            <a:off x="245807" y="1773382"/>
            <a:ext cx="11458514" cy="4790080"/>
          </a:xfrm>
        </p:spPr>
        <p:txBody>
          <a:bodyPr vert="horz" lIns="91440" tIns="45720" rIns="91440" bIns="45720" rtlCol="0" anchor="ctr">
            <a:noAutofit/>
          </a:bodyPr>
          <a:lstStyle/>
          <a:p>
            <a:pPr marL="442913" indent="-311150" algn="just">
              <a:spcBef>
                <a:spcPts val="0"/>
              </a:spcBef>
              <a:spcAft>
                <a:spcPts val="600"/>
              </a:spcAft>
              <a:buNone/>
            </a:pPr>
            <a:r>
              <a:rPr lang="fr-CA" sz="1800" b="1" dirty="0">
                <a:effectLst/>
                <a:latin typeface="Arial" panose="020B0604020202020204" pitchFamily="34" charset="0"/>
                <a:cs typeface="Arial" panose="020B0604020202020204" pitchFamily="34" charset="0"/>
              </a:rPr>
              <a:t>4-</a:t>
            </a:r>
            <a:r>
              <a:rPr lang="fr-CA" sz="1800" dirty="0">
                <a:effectLst/>
                <a:latin typeface="Arial" panose="020B0604020202020204" pitchFamily="34" charset="0"/>
                <a:cs typeface="Arial" panose="020B0604020202020204" pitchFamily="34" charset="0"/>
              </a:rPr>
              <a:t> </a:t>
            </a:r>
            <a:r>
              <a:rPr lang="fr-CA" sz="1800" b="1" dirty="0">
                <a:effectLst/>
                <a:latin typeface="Arial" panose="020B0604020202020204" pitchFamily="34" charset="0"/>
                <a:cs typeface="Arial" panose="020B0604020202020204" pitchFamily="34" charset="0"/>
              </a:rPr>
              <a:t>Ajout d’une section 3 à l’annexe 49 « Soutien à la composition de la classe et ajout de ressources au secondaire » : mécanisme local d’identification des milieux difficiles menant à :</a:t>
            </a:r>
          </a:p>
          <a:p>
            <a:pPr marL="777875" indent="-285750" algn="just">
              <a:spcBef>
                <a:spcPts val="0"/>
              </a:spcBef>
              <a:spcAft>
                <a:spcPts val="600"/>
              </a:spcAft>
              <a:buFont typeface="Wingdings" panose="05000000000000000000" pitchFamily="2" charset="2"/>
              <a:buChar char="§"/>
            </a:pPr>
            <a:r>
              <a:rPr lang="fr-CA" sz="1800" dirty="0">
                <a:effectLst/>
                <a:latin typeface="Arial" panose="020B0604020202020204" pitchFamily="34" charset="0"/>
                <a:cs typeface="Arial" panose="020B0604020202020204" pitchFamily="34" charset="0"/>
              </a:rPr>
              <a:t>En priorité, l’ajout d’heures TES;</a:t>
            </a:r>
          </a:p>
          <a:p>
            <a:pPr marL="777875" indent="-285750" algn="just">
              <a:spcBef>
                <a:spcPts val="0"/>
              </a:spcBef>
              <a:spcAft>
                <a:spcPts val="600"/>
              </a:spcAft>
              <a:buFont typeface="Wingdings" panose="05000000000000000000" pitchFamily="2" charset="2"/>
              <a:buChar char="§"/>
            </a:pPr>
            <a:r>
              <a:rPr lang="fr-CA" sz="1800" dirty="0">
                <a:effectLst/>
                <a:latin typeface="Arial" panose="020B0604020202020204" pitchFamily="34" charset="0"/>
                <a:cs typeface="Arial" panose="020B0604020202020204" pitchFamily="34" charset="0"/>
              </a:rPr>
              <a:t>L’ouverture de groupes, l’ajout de périodes et l’ajout de personnel enseignant;</a:t>
            </a:r>
          </a:p>
          <a:p>
            <a:pPr marL="777875" indent="-285750" algn="just">
              <a:spcBef>
                <a:spcPts val="0"/>
              </a:spcBef>
              <a:spcAft>
                <a:spcPts val="600"/>
              </a:spcAft>
              <a:buFont typeface="Wingdings" panose="05000000000000000000" pitchFamily="2" charset="2"/>
              <a:buChar char="§"/>
            </a:pPr>
            <a:r>
              <a:rPr lang="fr-CA" sz="1800" dirty="0">
                <a:effectLst/>
                <a:latin typeface="Arial" panose="020B0604020202020204" pitchFamily="34" charset="0"/>
                <a:cs typeface="Arial" panose="020B0604020202020204" pitchFamily="34" charset="0"/>
              </a:rPr>
              <a:t>L’ajout de ressources autres.</a:t>
            </a:r>
          </a:p>
          <a:p>
            <a:pPr marL="1081088" lvl="1" indent="-285750" algn="just">
              <a:spcBef>
                <a:spcPts val="0"/>
              </a:spcBef>
              <a:spcAft>
                <a:spcPts val="600"/>
              </a:spcAft>
              <a:buFont typeface="Wingdings 3" panose="05040102010807070707" pitchFamily="18" charset="2"/>
              <a:buChar char=""/>
            </a:pPr>
            <a:r>
              <a:rPr lang="fr-CA" sz="1800" dirty="0">
                <a:latin typeface="Arial" panose="020B0604020202020204" pitchFamily="34" charset="0"/>
                <a:cs typeface="Arial" panose="020B0604020202020204" pitchFamily="34" charset="0"/>
              </a:rPr>
              <a:t>24,83 M $ - Secondaire</a:t>
            </a:r>
          </a:p>
          <a:p>
            <a:pPr lvl="1" algn="just">
              <a:spcBef>
                <a:spcPts val="0"/>
              </a:spcBef>
              <a:spcAft>
                <a:spcPts val="600"/>
              </a:spcAft>
            </a:pPr>
            <a:endParaRPr lang="fr-CA" sz="1800" dirty="0">
              <a:effectLst/>
              <a:latin typeface="Arial" panose="020B0604020202020204" pitchFamily="34" charset="0"/>
              <a:cs typeface="Arial" panose="020B0604020202020204" pitchFamily="34" charset="0"/>
            </a:endParaRPr>
          </a:p>
          <a:p>
            <a:pPr marL="415925" lvl="1" indent="-312738" algn="just">
              <a:spcBef>
                <a:spcPts val="0"/>
              </a:spcBef>
              <a:spcAft>
                <a:spcPts val="600"/>
              </a:spcAft>
              <a:buNone/>
            </a:pPr>
            <a:r>
              <a:rPr lang="fr-CA" sz="1800" b="1" dirty="0">
                <a:latin typeface="Arial" panose="020B0604020202020204" pitchFamily="34" charset="0"/>
                <a:cs typeface="Arial" panose="020B0604020202020204" pitchFamily="34" charset="0"/>
              </a:rPr>
              <a:t>5-</a:t>
            </a:r>
            <a:r>
              <a:rPr lang="fr-CA" sz="1800" dirty="0">
                <a:latin typeface="Arial" panose="020B0604020202020204" pitchFamily="34" charset="0"/>
                <a:cs typeface="Arial" panose="020B0604020202020204" pitchFamily="34" charset="0"/>
              </a:rPr>
              <a:t> </a:t>
            </a:r>
            <a:r>
              <a:rPr lang="fr-CA" sz="1800" b="1" dirty="0">
                <a:latin typeface="Arial" panose="020B0604020202020204" pitchFamily="34" charset="0"/>
                <a:cs typeface="Arial" panose="020B0604020202020204" pitchFamily="34" charset="0"/>
              </a:rPr>
              <a:t>Bonification de l’annexe 33 « Sommes allouées en soutien à la composition de la classe au secteur des jeunes » qui prévoit notamment l’ouverture de groupes permettant, par exemple :</a:t>
            </a:r>
          </a:p>
          <a:p>
            <a:pPr marL="720725" lvl="1" indent="-285750" algn="just">
              <a:spcBef>
                <a:spcPts val="0"/>
              </a:spcBef>
              <a:spcAft>
                <a:spcPts val="600"/>
              </a:spcAft>
              <a:buFont typeface="Wingdings" panose="05000000000000000000" pitchFamily="2" charset="2"/>
              <a:buChar char="§"/>
            </a:pPr>
            <a:r>
              <a:rPr lang="fr-CA" sz="1800" dirty="0">
                <a:latin typeface="Arial" panose="020B0604020202020204" pitchFamily="34" charset="0"/>
                <a:cs typeface="Arial" panose="020B0604020202020204" pitchFamily="34" charset="0"/>
              </a:rPr>
              <a:t>L’ajout de pondération à priori;</a:t>
            </a:r>
          </a:p>
          <a:p>
            <a:pPr marL="720725" lvl="1" indent="-285750" algn="just">
              <a:spcBef>
                <a:spcPts val="0"/>
              </a:spcBef>
              <a:spcAft>
                <a:spcPts val="600"/>
              </a:spcAft>
              <a:buFont typeface="Wingdings" panose="05000000000000000000" pitchFamily="2" charset="2"/>
              <a:buChar char="§"/>
            </a:pPr>
            <a:r>
              <a:rPr lang="fr-CA" sz="1800" dirty="0">
                <a:latin typeface="Arial" panose="020B0604020202020204" pitchFamily="34" charset="0"/>
                <a:cs typeface="Arial" panose="020B0604020202020204" pitchFamily="34" charset="0"/>
              </a:rPr>
              <a:t>L’ajout de classes répit ou ressources.</a:t>
            </a:r>
          </a:p>
          <a:p>
            <a:pPr marL="989013" lvl="1" indent="-285750" algn="just" defTabSz="989013">
              <a:spcBef>
                <a:spcPts val="0"/>
              </a:spcBef>
              <a:spcAft>
                <a:spcPts val="600"/>
              </a:spcAft>
              <a:buFont typeface="Wingdings 3" panose="05040102010807070707" pitchFamily="18" charset="2"/>
              <a:buChar char="â"/>
            </a:pPr>
            <a:r>
              <a:rPr lang="fr-CA" sz="1800" dirty="0">
                <a:latin typeface="Arial" panose="020B0604020202020204" pitchFamily="34" charset="0"/>
                <a:cs typeface="Arial" panose="020B0604020202020204" pitchFamily="34" charset="0"/>
              </a:rPr>
              <a:t>6,21 M $ - Préscolaire, primaire et secondaire</a:t>
            </a:r>
          </a:p>
          <a:p>
            <a:pPr lvl="1" algn="just">
              <a:spcBef>
                <a:spcPts val="0"/>
              </a:spcBef>
              <a:spcAft>
                <a:spcPts val="600"/>
              </a:spcAft>
            </a:pPr>
            <a:endParaRPr lang="fr-CA" sz="1800" dirty="0">
              <a:latin typeface="Arial" panose="020B0604020202020204" pitchFamily="34" charset="0"/>
              <a:cs typeface="Arial" panose="020B0604020202020204" pitchFamily="34" charset="0"/>
            </a:endParaRPr>
          </a:p>
          <a:p>
            <a:pPr marL="433388" indent="-338138" algn="just">
              <a:spcBef>
                <a:spcPts val="200"/>
              </a:spcBef>
              <a:spcAft>
                <a:spcPts val="600"/>
              </a:spcAft>
              <a:buNone/>
            </a:pPr>
            <a:r>
              <a:rPr lang="fr-CA" sz="1800" b="1" dirty="0">
                <a:latin typeface="Arial" panose="020B0604020202020204" pitchFamily="34" charset="0"/>
                <a:cs typeface="Arial" panose="020B0604020202020204" pitchFamily="34" charset="0"/>
              </a:rPr>
              <a:t>6- 	Maintien du financement des 225 classes spécialisées déjà prévu à l’Entente nationale (annexe 55)</a:t>
            </a:r>
          </a:p>
          <a:p>
            <a:pPr marL="741363" lvl="1" indent="-285750" algn="just">
              <a:spcBef>
                <a:spcPts val="0"/>
              </a:spcBef>
              <a:spcAft>
                <a:spcPts val="600"/>
              </a:spcAft>
              <a:buFont typeface="Wingdings" panose="05000000000000000000" pitchFamily="2" charset="2"/>
              <a:buChar char="§"/>
              <a:tabLst>
                <a:tab pos="803275" algn="l"/>
              </a:tabLst>
            </a:pPr>
            <a:r>
              <a:rPr lang="fr-CA" sz="1800" dirty="0">
                <a:latin typeface="Arial" panose="020B0604020202020204" pitchFamily="34" charset="0"/>
                <a:cs typeface="Arial" panose="020B0604020202020204" pitchFamily="34" charset="0"/>
              </a:rPr>
              <a:t>Statu quo – Adaptation scolaire</a:t>
            </a:r>
          </a:p>
        </p:txBody>
      </p:sp>
      <p:sp>
        <p:nvSpPr>
          <p:cNvPr id="8" name="Slide Number Placeholder 1">
            <a:extLst>
              <a:ext uri="{FF2B5EF4-FFF2-40B4-BE49-F238E27FC236}">
                <a16:creationId xmlns:a16="http://schemas.microsoft.com/office/drawing/2014/main" id="{4863EAF3-A255-6758-D921-EE4D79A680B5}"/>
              </a:ext>
            </a:extLst>
          </p:cNvPr>
          <p:cNvSpPr>
            <a:spLocks noGrp="1"/>
          </p:cNvSpPr>
          <p:nvPr>
            <p:ph type="sldNum" sz="quarter" idx="12"/>
            <p:custDataLst>
              <p:tags r:id="rId3"/>
            </p:custDataLst>
          </p:nvPr>
        </p:nvSpPr>
        <p:spPr>
          <a:xfrm>
            <a:off x="11704320" y="6455431"/>
            <a:ext cx="445913" cy="365125"/>
          </a:xfrm>
          <a:noFill/>
          <a:ln>
            <a:noFill/>
          </a:ln>
        </p:spPr>
        <p:txBody>
          <a:bodyPr vert="horz" lIns="91440" tIns="45720" rIns="91440" bIns="45720" rtlCol="0" anchor="ctr">
            <a:normAutofit/>
          </a:bodyPr>
          <a:lstStyle/>
          <a:p>
            <a:pPr>
              <a:spcAft>
                <a:spcPts val="600"/>
              </a:spcAft>
            </a:pPr>
            <a:fld id="{CB4B3EF7-0E3E-C746-BEA3-A898439CAD76}" type="slidenum">
              <a:rPr lang="en-US" sz="1100">
                <a:solidFill>
                  <a:schemeClr val="tx1">
                    <a:lumMod val="50000"/>
                    <a:lumOff val="50000"/>
                  </a:schemeClr>
                </a:solidFill>
              </a:rPr>
              <a:pPr>
                <a:spcAft>
                  <a:spcPts val="600"/>
                </a:spcAft>
              </a:pPr>
              <a:t>9</a:t>
            </a:fld>
            <a:endParaRPr lang="en-US" sz="1100">
              <a:solidFill>
                <a:schemeClr val="tx1">
                  <a:lumMod val="50000"/>
                  <a:lumOff val="50000"/>
                </a:schemeClr>
              </a:solidFill>
            </a:endParaRPr>
          </a:p>
        </p:txBody>
      </p:sp>
    </p:spTree>
    <p:extLst>
      <p:ext uri="{BB962C8B-B14F-4D97-AF65-F5344CB8AC3E}">
        <p14:creationId xmlns:p14="http://schemas.microsoft.com/office/powerpoint/2010/main" val="38782392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2013 – 2022">
  <a:themeElements>
    <a:clrScheme name="Thème Office 2013 – 2022">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2_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BE7C7FC45290489D9512F63CBF554B" ma:contentTypeVersion="13" ma:contentTypeDescription="Create a new document." ma:contentTypeScope="" ma:versionID="a54254d6220d93c4a15b70a5b371e954">
  <xsd:schema xmlns:xsd="http://www.w3.org/2001/XMLSchema" xmlns:xs="http://www.w3.org/2001/XMLSchema" xmlns:p="http://schemas.microsoft.com/office/2006/metadata/properties" xmlns:ns3="e08f2de5-e45a-4231-a100-75be68201ad2" xmlns:ns4="f354e7d5-8321-4fd8-be80-f3c692c1c186" targetNamespace="http://schemas.microsoft.com/office/2006/metadata/properties" ma:root="true" ma:fieldsID="4766c1122e0e7a2cbe86a8ae91dd4500" ns3:_="" ns4:_="">
    <xsd:import namespace="e08f2de5-e45a-4231-a100-75be68201ad2"/>
    <xsd:import namespace="f354e7d5-8321-4fd8-be80-f3c692c1c1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_activity"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8f2de5-e45a-4231-a100-75be68201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54e7d5-8321-4fd8-be80-f3c692c1c18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08f2de5-e45a-4231-a100-75be68201ad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0D3468-DAE9-4EE4-ACC4-19D01E57C9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8f2de5-e45a-4231-a100-75be68201ad2"/>
    <ds:schemaRef ds:uri="f354e7d5-8321-4fd8-be80-f3c692c1c1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D25BDE-184C-4827-B0C6-C483014D3148}">
  <ds:schemaRefs>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f354e7d5-8321-4fd8-be80-f3c692c1c186"/>
    <ds:schemaRef ds:uri="http://purl.org/dc/dcmitype/"/>
    <ds:schemaRef ds:uri="e08f2de5-e45a-4231-a100-75be68201ad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019F72A-69A2-4E61-BF25-BC744020B78B}">
  <ds:schemaRefs>
    <ds:schemaRef ds:uri="http://schemas.microsoft.com/sharepoint/v3/contenttype/forms"/>
  </ds:schemaRefs>
</ds:datastoreItem>
</file>

<file path=docMetadata/LabelInfo.xml><?xml version="1.0" encoding="utf-8"?>
<clbl:labelList xmlns:clbl="http://schemas.microsoft.com/office/2020/mipLabelMetadata">
  <clbl:label id="{068fa33a-09da-4f7d-a782-380be483c564}" enabled="0" method="" siteId="{068fa33a-09da-4f7d-a782-380be483c564}" removed="1"/>
</clbl:labelList>
</file>

<file path=docProps/app.xml><?xml version="1.0" encoding="utf-8"?>
<Properties xmlns="http://schemas.openxmlformats.org/officeDocument/2006/extended-properties" xmlns:vt="http://schemas.openxmlformats.org/officeDocument/2006/docPropsVTypes">
  <Template/>
  <TotalTime>1859</TotalTime>
  <Words>4803</Words>
  <Application>Microsoft Office PowerPoint</Application>
  <PresentationFormat>Grand écran</PresentationFormat>
  <Paragraphs>663</Paragraphs>
  <Slides>62</Slides>
  <Notes>17</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62</vt:i4>
      </vt:variant>
    </vt:vector>
  </HeadingPairs>
  <TitlesOfParts>
    <vt:vector size="75" baseType="lpstr">
      <vt:lpstr>Meiryo</vt:lpstr>
      <vt:lpstr>Arial</vt:lpstr>
      <vt:lpstr>Calibri</vt:lpstr>
      <vt:lpstr>Calibri Light</vt:lpstr>
      <vt:lpstr>Canal Light</vt:lpstr>
      <vt:lpstr>Epilogue</vt:lpstr>
      <vt:lpstr>Epilogue ExtraBold</vt:lpstr>
      <vt:lpstr>thunder</vt:lpstr>
      <vt:lpstr>Thunder SemBd</vt:lpstr>
      <vt:lpstr>Wingdings</vt:lpstr>
      <vt:lpstr>Wingdings 3</vt:lpstr>
      <vt:lpstr>Thème Office 2013 – 2022</vt:lpstr>
      <vt:lpstr>2_Thème Office</vt:lpstr>
      <vt:lpstr>ENTENTES DE PRINCIPE  SECTORIELLE (FSE) ET INTERSECTORIELLE (FRONT COMMUN)</vt:lpstr>
      <vt:lpstr> Négociation sectorielle</vt:lpstr>
      <vt:lpstr>Une négociation qui dure depuis un an</vt:lpstr>
      <vt:lpstr>Présentation PowerPoint</vt:lpstr>
      <vt:lpstr>Grands thèmes de la négociation</vt:lpstr>
      <vt:lpstr> La composition de la classe</vt:lpstr>
      <vt:lpstr>La composition de la classe</vt:lpstr>
      <vt:lpstr>La composition de la classe (suite)</vt:lpstr>
      <vt:lpstr>La composition de la classe (suite)</vt:lpstr>
      <vt:lpstr>La composition de la classe (suite)</vt:lpstr>
      <vt:lpstr>La composition de la classe (suite)</vt:lpstr>
      <vt:lpstr>La composition de la classe (suite)</vt:lpstr>
      <vt:lpstr> La tâche</vt:lpstr>
      <vt:lpstr>La tâche</vt:lpstr>
      <vt:lpstr>La tâche (suite)</vt:lpstr>
      <vt:lpstr>La tâche (suite)</vt:lpstr>
      <vt:lpstr>La tâche (suite)</vt:lpstr>
      <vt:lpstr>La tâche (suite)</vt:lpstr>
      <vt:lpstr> La rémunération</vt:lpstr>
      <vt:lpstr>La rémunération</vt:lpstr>
      <vt:lpstr>La rémunération (suite)</vt:lpstr>
      <vt:lpstr>Présentation PowerPoint</vt:lpstr>
      <vt:lpstr>La rémunération (suite)</vt:lpstr>
      <vt:lpstr>La rémunération (suite)</vt:lpstr>
      <vt:lpstr>La rémunération (suite)</vt:lpstr>
      <vt:lpstr>La rémunération (suite)</vt:lpstr>
      <vt:lpstr>La rémunération (suite)</vt:lpstr>
      <vt:lpstr>La rémunération (suite)</vt:lpstr>
      <vt:lpstr>La rémunération (suite)</vt:lpstr>
      <vt:lpstr>La rémunération (suite)</vt:lpstr>
      <vt:lpstr>Présentation PowerPoint</vt:lpstr>
      <vt:lpstr>La rémunération (suite)</vt:lpstr>
      <vt:lpstr> Autres éléments</vt:lpstr>
      <vt:lpstr>Autres éléments</vt:lpstr>
      <vt:lpstr>Autres éléments (suite)</vt:lpstr>
      <vt:lpstr>Autres éléments (suite)</vt:lpstr>
      <vt:lpstr>Autres éléments (suite)</vt:lpstr>
      <vt:lpstr>Autres éléments (suite)</vt:lpstr>
      <vt:lpstr>Autres éléments (suite)</vt:lpstr>
      <vt:lpstr>Autres éléments (suite)</vt:lpstr>
      <vt:lpstr> Négociation intersectorielle</vt:lpstr>
      <vt:lpstr>Avis</vt:lpstr>
      <vt:lpstr>Durée de la convention collective</vt:lpstr>
      <vt:lpstr>Paramètres généraux</vt:lpstr>
      <vt:lpstr>Salaires : une protection du pouvoir d’achat</vt:lpstr>
      <vt:lpstr>Présentation PowerPoint</vt:lpstr>
      <vt:lpstr>Un règlement qui se compare favorablement</vt:lpstr>
      <vt:lpstr>Inflation réalisée et prévisions</vt:lpstr>
      <vt:lpstr>Inflation et augmentation de salaire</vt:lpstr>
      <vt:lpstr>Augmentations négociées ou décrétées et taux d’inflation depuis 1972</vt:lpstr>
      <vt:lpstr>Primes et allocations</vt:lpstr>
      <vt:lpstr>La retraite</vt:lpstr>
      <vt:lpstr>Bonification des conditions de retraite</vt:lpstr>
      <vt:lpstr>Financement et maturité du RREGOP</vt:lpstr>
      <vt:lpstr>Attaques du gouvernement</vt:lpstr>
      <vt:lpstr>Les droits parentaux</vt:lpstr>
      <vt:lpstr>Un meilleur équilibre dans la parentalité</vt:lpstr>
      <vt:lpstr>Écriture inclusive et grossesse pour autrui</vt:lpstr>
      <vt:lpstr>Les assurances collectives</vt:lpstr>
      <vt:lpstr>Contributions de l’employeur aux assurances collectives</vt:lpstr>
      <vt:lpstr>Présentation PowerPoint</vt:lpstr>
      <vt:lpstr>Présentation PowerPoint</vt:lpstr>
    </vt:vector>
  </TitlesOfParts>
  <Company>Centrale des syndicats du Québec (CSQ)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Denis Curotte</dc:creator>
  <cp:lastModifiedBy>Émilie Bourdages</cp:lastModifiedBy>
  <cp:revision>130</cp:revision>
  <cp:lastPrinted>2023-09-25T19:05:02Z</cp:lastPrinted>
  <dcterms:created xsi:type="dcterms:W3CDTF">2023-05-17T00:46:16Z</dcterms:created>
  <dcterms:modified xsi:type="dcterms:W3CDTF">2024-01-22T21:08:51Z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0x010100BFBE7C7FC45290489D9512F63CBF554B</vt:lpwstr>
  </property>
  <property fmtid="{D5CDD505-2E9C-101B-9397-08002B2CF9AE}" pid="3" name="SrcDocmn">
    <vt:lpwstr/>
  </property>
  <property fmtid="{D5CDD505-2E9C-101B-9397-08002B2CF9AE}" pid="4" name="MediaServiceImageTags">
    <vt:lpwstr/>
  </property>
  <property fmtid="{D5CDD505-2E9C-101B-9397-08002B2CF9AE}" pid="5" name="TaxCatchAll">
    <vt:lpwstr/>
  </property>
  <property fmtid="{D5CDD505-2E9C-101B-9397-08002B2CF9AE}" pid="6" name="i455f69a3de94733bb4a07473af4041d">
    <vt:lpwstr/>
  </property>
  <property fmtid="{D5CDD505-2E9C-101B-9397-08002B2CF9AE}" pid="7" name="lb7118dd694e49a8a1432b69b9799bab">
    <vt:lpwstr/>
  </property>
  <property fmtid="{D5CDD505-2E9C-101B-9397-08002B2CF9AE}" pid="8" name="MotCle">
    <vt:lpwstr/>
  </property>
  <property fmtid="{D5CDD505-2E9C-101B-9397-08002B2CF9AE}" pid="9" name="CodeClass">
    <vt:lpwstr/>
  </property>
  <property fmtid="{D5CDD505-2E9C-101B-9397-08002B2CF9AE}" pid="10" name="f8587665e5c7469e96bfe242ded86e5d">
    <vt:lpwstr/>
  </property>
  <property fmtid="{D5CDD505-2E9C-101B-9397-08002B2CF9AE}" pid="11" name="csnSubRegion">
    <vt:lpwstr/>
  </property>
  <property fmtid="{D5CDD505-2E9C-101B-9397-08002B2CF9AE}" pid="12" name="csnFederation">
    <vt:lpwstr/>
  </property>
  <property fmtid="{D5CDD505-2E9C-101B-9397-08002B2CF9AE}" pid="13" name="csnCounsil">
    <vt:lpwstr/>
  </property>
  <property fmtid="{D5CDD505-2E9C-101B-9397-08002B2CF9AE}" pid="14" name="csnService">
    <vt:lpwstr/>
  </property>
  <property fmtid="{D5CDD505-2E9C-101B-9397-08002B2CF9AE}" pid="15" name="csnWorkspaceClassification">
    <vt:lpwstr>1;#CCSPP|8060d5e8-8138-472e-8df0-2b209294e5f0</vt:lpwstr>
  </property>
  <property fmtid="{D5CDD505-2E9C-101B-9397-08002B2CF9AE}" pid="16" name="csnSubSector">
    <vt:lpwstr/>
  </property>
  <property fmtid="{D5CDD505-2E9C-101B-9397-08002B2CF9AE}" pid="17" name="csnSector">
    <vt:lpwstr/>
  </property>
  <property fmtid="{D5CDD505-2E9C-101B-9397-08002B2CF9AE}" pid="18" name="csnObject">
    <vt:lpwstr/>
  </property>
  <property fmtid="{D5CDD505-2E9C-101B-9397-08002B2CF9AE}" pid="19" name="csnRegion">
    <vt:lpwstr/>
  </property>
  <property fmtid="{D5CDD505-2E9C-101B-9397-08002B2CF9AE}" pid="20" name="csnSyndicate">
    <vt:lpwstr/>
  </property>
  <property fmtid="{D5CDD505-2E9C-101B-9397-08002B2CF9AE}" pid="21" name="csnDocumentType">
    <vt:lpwstr/>
  </property>
</Properties>
</file>