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notesSlides/notesSlide2.xml" ContentType="application/vnd.openxmlformats-officedocument.presentationml.notesSlid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notesSlides/notesSlide3.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notesSlides/notesSlide4.xml" ContentType="application/vnd.openxmlformats-officedocument.presentationml.notesSlide+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notesSlides/notesSlide5.xml" ContentType="application/vnd.openxmlformats-officedocument.presentationml.notesSlid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notesSlides/notesSlide6.xml" ContentType="application/vnd.openxmlformats-officedocument.presentationml.notesSlide+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notesSlides/notesSlide7.xml" ContentType="application/vnd.openxmlformats-officedocument.presentationml.notesSlide+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notesSlides/notesSlide8.xml" ContentType="application/vnd.openxmlformats-officedocument.presentationml.notesSlide+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notesSlides/notesSlide9.xml" ContentType="application/vnd.openxmlformats-officedocument.presentationml.notesSlide+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notesSlides/notesSlide10.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notesSlides/notesSlide11.xml" ContentType="application/vnd.openxmlformats-officedocument.presentationml.notesSlide+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notesSlides/notesSlide12.xml" ContentType="application/vnd.openxmlformats-officedocument.presentationml.notesSlide+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notesSlides/notesSlide13.xml" ContentType="application/vnd.openxmlformats-officedocument.presentationml.notesSlide+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0" r:id="rId1"/>
  </p:sldMasterIdLst>
  <p:notesMasterIdLst>
    <p:notesMasterId r:id="rId23"/>
  </p:notesMasterIdLst>
  <p:sldIdLst>
    <p:sldId id="256" r:id="rId2"/>
    <p:sldId id="257" r:id="rId3"/>
    <p:sldId id="258" r:id="rId4"/>
    <p:sldId id="259" r:id="rId5"/>
    <p:sldId id="260" r:id="rId6"/>
    <p:sldId id="261" r:id="rId7"/>
    <p:sldId id="310" r:id="rId8"/>
    <p:sldId id="309" r:id="rId9"/>
    <p:sldId id="262" r:id="rId10"/>
    <p:sldId id="284" r:id="rId11"/>
    <p:sldId id="300" r:id="rId12"/>
    <p:sldId id="301" r:id="rId13"/>
    <p:sldId id="302" r:id="rId14"/>
    <p:sldId id="303" r:id="rId15"/>
    <p:sldId id="306" r:id="rId16"/>
    <p:sldId id="304" r:id="rId17"/>
    <p:sldId id="307" r:id="rId18"/>
    <p:sldId id="308" r:id="rId19"/>
    <p:sldId id="299" r:id="rId20"/>
    <p:sldId id="263" r:id="rId21"/>
    <p:sldId id="312" r:id="rId22"/>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83C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70623" autoAdjust="0"/>
  </p:normalViewPr>
  <p:slideViewPr>
    <p:cSldViewPr snapToGrid="0">
      <p:cViewPr varScale="1">
        <p:scale>
          <a:sx n="107" d="100"/>
          <a:sy n="107" d="100"/>
        </p:scale>
        <p:origin x="612" y="102"/>
      </p:cViewPr>
      <p:guideLst/>
    </p:cSldViewPr>
  </p:slideViewPr>
  <p:notesTextViewPr>
    <p:cViewPr>
      <p:scale>
        <a:sx n="1" d="1"/>
        <a:sy n="1" d="1"/>
      </p:scale>
      <p:origin x="0" y="0"/>
    </p:cViewPr>
  </p:notesTextViewPr>
  <p:notesViewPr>
    <p:cSldViewPr snapToGrid="0">
      <p:cViewPr varScale="1">
        <p:scale>
          <a:sx n="83" d="100"/>
          <a:sy n="83" d="100"/>
        </p:scale>
        <p:origin x="3816"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fr-CA"/>
          </a:p>
        </p:txBody>
      </p:sp>
      <p:sp>
        <p:nvSpPr>
          <p:cNvPr id="3" name="Espace réservé de la date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347E3F6D-5966-45B1-94C5-79C9E4290A8A}" type="datetimeFigureOut">
              <a:rPr lang="fr-CA" smtClean="0"/>
              <a:t>2026-05-26</a:t>
            </a:fld>
            <a:endParaRPr lang="fr-CA"/>
          </a:p>
        </p:txBody>
      </p:sp>
      <p:sp>
        <p:nvSpPr>
          <p:cNvPr id="4" name="Espace réservé de l'image de diapositive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fr-CA"/>
          </a:p>
        </p:txBody>
      </p:sp>
      <p:sp>
        <p:nvSpPr>
          <p:cNvPr id="5" name="Espace réservé des notes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6" name="Espace réservé du pied de page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fr-CA"/>
          </a:p>
        </p:txBody>
      </p:sp>
      <p:sp>
        <p:nvSpPr>
          <p:cNvPr id="7" name="Espace réservé du numéro de diapositive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2F0C59CA-9AC5-417D-8FAB-74400B9FD69D}" type="slidenum">
              <a:rPr lang="fr-CA" smtClean="0"/>
              <a:t>‹n°›</a:t>
            </a:fld>
            <a:endParaRPr lang="fr-CA"/>
          </a:p>
        </p:txBody>
      </p:sp>
    </p:spTree>
    <p:extLst>
      <p:ext uri="{BB962C8B-B14F-4D97-AF65-F5344CB8AC3E}">
        <p14:creationId xmlns:p14="http://schemas.microsoft.com/office/powerpoint/2010/main" val="1729097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1</a:t>
            </a:fld>
            <a:endParaRPr lang="fr-CA"/>
          </a:p>
        </p:txBody>
      </p:sp>
    </p:spTree>
    <p:extLst>
      <p:ext uri="{BB962C8B-B14F-4D97-AF65-F5344CB8AC3E}">
        <p14:creationId xmlns:p14="http://schemas.microsoft.com/office/powerpoint/2010/main" val="6112738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15</a:t>
            </a:fld>
            <a:endParaRPr lang="fr-CA"/>
          </a:p>
        </p:txBody>
      </p:sp>
    </p:spTree>
    <p:extLst>
      <p:ext uri="{BB962C8B-B14F-4D97-AF65-F5344CB8AC3E}">
        <p14:creationId xmlns:p14="http://schemas.microsoft.com/office/powerpoint/2010/main" val="42391802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dirty="0">
                <a:solidFill>
                  <a:srgbClr val="00B050"/>
                </a:solidFill>
              </a:rPr>
              <a:t>la période d’essai sera de 630 h ou 840 h pour les postes techniques, ou 9 mois. </a:t>
            </a:r>
          </a:p>
          <a:p>
            <a:pPr marL="0" marR="0" lvl="0" indent="0" algn="l" defTabSz="914400" rtl="0" eaLnBrk="1" fontAlgn="auto" latinLnBrk="0" hangingPunct="1">
              <a:lnSpc>
                <a:spcPct val="100000"/>
              </a:lnSpc>
              <a:spcBef>
                <a:spcPts val="0"/>
              </a:spcBef>
              <a:spcAft>
                <a:spcPts val="0"/>
              </a:spcAft>
              <a:buClrTx/>
              <a:buSzTx/>
              <a:buFontTx/>
              <a:buNone/>
              <a:tabLst/>
              <a:defRPr/>
            </a:pPr>
            <a:r>
              <a:rPr lang="fr-CA" sz="1200" dirty="0">
                <a:solidFill>
                  <a:srgbClr val="00B050"/>
                </a:solidFill>
              </a:rPr>
              <a:t>Les personnes salariées à l’essai maintenues figurent aux doc de la 1</a:t>
            </a:r>
            <a:r>
              <a:rPr lang="fr-CA" sz="1200" baseline="30000" dirty="0">
                <a:solidFill>
                  <a:srgbClr val="00B050"/>
                </a:solidFill>
              </a:rPr>
              <a:t>re</a:t>
            </a:r>
            <a:r>
              <a:rPr lang="fr-CA" sz="1200" dirty="0">
                <a:solidFill>
                  <a:srgbClr val="00B050"/>
                </a:solidFill>
              </a:rPr>
              <a:t> étape car possible supplantation.</a:t>
            </a:r>
          </a:p>
          <a:p>
            <a:endParaRPr lang="fr-CA" dirty="0"/>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16</a:t>
            </a:fld>
            <a:endParaRPr lang="fr-CA"/>
          </a:p>
        </p:txBody>
      </p:sp>
    </p:spTree>
    <p:extLst>
      <p:ext uri="{BB962C8B-B14F-4D97-AF65-F5344CB8AC3E}">
        <p14:creationId xmlns:p14="http://schemas.microsoft.com/office/powerpoint/2010/main" val="21060176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Seront affichés dans l’onglet « </a:t>
            </a:r>
            <a:r>
              <a:rPr lang="fr-CA" dirty="0" err="1"/>
              <a:t>mvt</a:t>
            </a:r>
            <a:r>
              <a:rPr lang="fr-CA" dirty="0"/>
              <a:t> de personnel » site CSSP, à compter du 8 juillet pour 48h</a:t>
            </a:r>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17</a:t>
            </a:fld>
            <a:endParaRPr lang="fr-CA"/>
          </a:p>
        </p:txBody>
      </p:sp>
    </p:spTree>
    <p:extLst>
      <p:ext uri="{BB962C8B-B14F-4D97-AF65-F5344CB8AC3E}">
        <p14:creationId xmlns:p14="http://schemas.microsoft.com/office/powerpoint/2010/main" val="5332677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Le document n’est plus dans le même onglet; un courriel peut faire le travail</a:t>
            </a:r>
          </a:p>
          <a:p>
            <a:r>
              <a:rPr lang="fr-CA" dirty="0"/>
              <a:t>Mettre lien vers site syndicat : https://www.syndicatchamplain.com/ma-section/des-patriotes-soutien/mouvement-de-personnel-affectations/</a:t>
            </a:r>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18</a:t>
            </a:fld>
            <a:endParaRPr lang="fr-CA"/>
          </a:p>
        </p:txBody>
      </p:sp>
    </p:spTree>
    <p:extLst>
      <p:ext uri="{BB962C8B-B14F-4D97-AF65-F5344CB8AC3E}">
        <p14:creationId xmlns:p14="http://schemas.microsoft.com/office/powerpoint/2010/main" val="17917296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4EAA65-F651-4ED3-8485-0AE735C73243}" type="slidenum">
              <a:rPr lang="fr-FR"/>
              <a:pPr/>
              <a:t>20</a:t>
            </a:fld>
            <a:endParaRPr lang="fr-FR"/>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fr-FR" dirty="0"/>
          </a:p>
        </p:txBody>
      </p:sp>
      <p:sp>
        <p:nvSpPr>
          <p:cNvPr id="10" name="Espace réservé de l'en-tête 9"/>
          <p:cNvSpPr>
            <a:spLocks noGrp="1"/>
          </p:cNvSpPr>
          <p:nvPr>
            <p:ph type="hdr" sz="quarter" idx="10"/>
          </p:nvPr>
        </p:nvSpPr>
        <p:spPr/>
        <p:txBody>
          <a:bodyPr/>
          <a:lstStyle/>
          <a:p>
            <a:endParaRPr lang="fr-FR"/>
          </a:p>
        </p:txBody>
      </p:sp>
    </p:spTree>
    <p:extLst>
      <p:ext uri="{BB962C8B-B14F-4D97-AF65-F5344CB8AC3E}">
        <p14:creationId xmlns:p14="http://schemas.microsoft.com/office/powerpoint/2010/main" val="4085585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jlarochelle@syndicatdechamplain.com</a:t>
            </a:r>
          </a:p>
          <a:p>
            <a:r>
              <a:rPr lang="fr-CA" dirty="0"/>
              <a:t>mcharest@syndicatdechamplain.com</a:t>
            </a:r>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2</a:t>
            </a:fld>
            <a:endParaRPr lang="fr-CA"/>
          </a:p>
        </p:txBody>
      </p:sp>
    </p:spTree>
    <p:extLst>
      <p:ext uri="{BB962C8B-B14F-4D97-AF65-F5344CB8AC3E}">
        <p14:creationId xmlns:p14="http://schemas.microsoft.com/office/powerpoint/2010/main" val="579399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Plan classification: https://cpn.gouv.qc.ca/cpncf</a:t>
            </a:r>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3</a:t>
            </a:fld>
            <a:endParaRPr lang="fr-CA"/>
          </a:p>
        </p:txBody>
      </p:sp>
    </p:spTree>
    <p:extLst>
      <p:ext uri="{BB962C8B-B14F-4D97-AF65-F5344CB8AC3E}">
        <p14:creationId xmlns:p14="http://schemas.microsoft.com/office/powerpoint/2010/main" val="1539973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Site CSSP pour information sur le mouvement de personnel: https://cspca.sharepoint.com/sites/lasphere-employe/sitepages/Mouvement-de-personnel-et-s%C3%A9ance-d%E2%80%99affectation.aspx</a:t>
            </a:r>
          </a:p>
          <a:p>
            <a:r>
              <a:rPr lang="fr-CA" dirty="0" err="1"/>
              <a:t>Préqualif</a:t>
            </a:r>
            <a:r>
              <a:rPr lang="fr-CA" dirty="0"/>
              <a:t>: durant mois mars; processus différent de l’embauche; vérification des qualifications avant les séances; </a:t>
            </a:r>
          </a:p>
          <a:p>
            <a:r>
              <a:rPr lang="fr-CA" dirty="0"/>
              <a:t>Informations envoyées au courriel CSSP, même si en invalidité</a:t>
            </a:r>
          </a:p>
          <a:p>
            <a:endParaRPr lang="fr-CA" dirty="0"/>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5</a:t>
            </a:fld>
            <a:endParaRPr lang="fr-CA"/>
          </a:p>
        </p:txBody>
      </p:sp>
    </p:spTree>
    <p:extLst>
      <p:ext uri="{BB962C8B-B14F-4D97-AF65-F5344CB8AC3E}">
        <p14:creationId xmlns:p14="http://schemas.microsoft.com/office/powerpoint/2010/main" val="2122065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Séances: ligne d’urgence pour réelle urgence/panne électricité; pas pour avoir info sur les postes; demande d’info à micro ouvert, d’autres vont trouver l’info importantes aussi; CSSP remet cette ligne en question, donc important de bien l’utiliser</a:t>
            </a:r>
          </a:p>
          <a:p>
            <a:pPr marL="0" marR="0" lvl="0" indent="0" algn="l" defTabSz="914400" rtl="0" eaLnBrk="1" fontAlgn="auto" latinLnBrk="0" hangingPunct="1">
              <a:lnSpc>
                <a:spcPct val="100000"/>
              </a:lnSpc>
              <a:spcBef>
                <a:spcPts val="0"/>
              </a:spcBef>
              <a:spcAft>
                <a:spcPts val="0"/>
              </a:spcAft>
              <a:buClrTx/>
              <a:buSzTx/>
              <a:buFontTx/>
              <a:buNone/>
              <a:tabLst/>
              <a:defRPr/>
            </a:pPr>
            <a:r>
              <a:rPr lang="fr-CA" dirty="0"/>
              <a:t># écrit dans les consignes, répété le matin des séances et épingler dans la conversation</a:t>
            </a:r>
          </a:p>
          <a:p>
            <a:endParaRPr lang="fr-CA" dirty="0"/>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7</a:t>
            </a:fld>
            <a:endParaRPr lang="fr-CA"/>
          </a:p>
        </p:txBody>
      </p:sp>
    </p:spTree>
    <p:extLst>
      <p:ext uri="{BB962C8B-B14F-4D97-AF65-F5344CB8AC3E}">
        <p14:creationId xmlns:p14="http://schemas.microsoft.com/office/powerpoint/2010/main" val="3602937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Réduction n’empêche pas d’être supplanté; accepter diminution réduit choix lors de la séance/poste vacant</a:t>
            </a:r>
          </a:p>
          <a:p>
            <a:r>
              <a:rPr lang="fr-CA" dirty="0"/>
              <a:t>Augmentation 10% peut le faire 1x aux 3 ans</a:t>
            </a:r>
          </a:p>
          <a:p>
            <a:r>
              <a:rPr lang="fr-CA" dirty="0"/>
              <a:t>Pas indiquer pour poste TES/voir colonne « banque »; doit le prévoir avec la direction</a:t>
            </a:r>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8</a:t>
            </a:fld>
            <a:endParaRPr lang="fr-CA"/>
          </a:p>
        </p:txBody>
      </p:sp>
    </p:spTree>
    <p:extLst>
      <p:ext uri="{BB962C8B-B14F-4D97-AF65-F5344CB8AC3E}">
        <p14:creationId xmlns:p14="http://schemas.microsoft.com/office/powerpoint/2010/main" val="4005779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Dates sous toute réserve de confirmation; </a:t>
            </a:r>
          </a:p>
          <a:p>
            <a:r>
              <a:rPr lang="fr-CA" dirty="0"/>
              <a:t>Expliquer que CSSP offrira pas poste protégé; </a:t>
            </a:r>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9</a:t>
            </a:fld>
            <a:endParaRPr lang="fr-CA"/>
          </a:p>
        </p:txBody>
      </p:sp>
    </p:spTree>
    <p:extLst>
      <p:ext uri="{BB962C8B-B14F-4D97-AF65-F5344CB8AC3E}">
        <p14:creationId xmlns:p14="http://schemas.microsoft.com/office/powerpoint/2010/main" val="859548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A" dirty="0"/>
              <a:t>CSSP peut garder poste, séance tenante, pour éviter protection salariale</a:t>
            </a:r>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13</a:t>
            </a:fld>
            <a:endParaRPr lang="fr-CA"/>
          </a:p>
        </p:txBody>
      </p:sp>
    </p:spTree>
    <p:extLst>
      <p:ext uri="{BB962C8B-B14F-4D97-AF65-F5344CB8AC3E}">
        <p14:creationId xmlns:p14="http://schemas.microsoft.com/office/powerpoint/2010/main" val="803768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 diapositive 1"/>
          <p:cNvSpPr>
            <a:spLocks noGrp="1" noRot="1" noChangeAspect="1"/>
          </p:cNvSpPr>
          <p:nvPr>
            <p:ph type="sldImg"/>
          </p:nvPr>
        </p:nvSpPr>
        <p:spPr/>
      </p:sp>
      <p:sp>
        <p:nvSpPr>
          <p:cNvPr id="3" name="Espace réservé des not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CA" sz="1200" dirty="0">
                <a:solidFill>
                  <a:srgbClr val="00B050"/>
                </a:solidFill>
                <a:latin typeface="AvantGarde"/>
                <a:ea typeface="Calibri" panose="020F0502020204030204" pitchFamily="34" charset="0"/>
                <a:cs typeface="Times New Roman" panose="02020603050405020304" pitchFamily="18" charset="0"/>
              </a:rPr>
              <a:t>la protection salariale s’applique aux personnes salariées permanentes qui détiennent un poste de 20 h et plus.  Donc, si la personne salariée choisit un poste avec un nombre d’heures moindre, alors qu’au moins un poste du même nombre d’heures était disponible, elle aura une protection salariale sur son nouveau poste.</a:t>
            </a:r>
          </a:p>
          <a:p>
            <a:endParaRPr lang="fr-CA" dirty="0"/>
          </a:p>
        </p:txBody>
      </p:sp>
      <p:sp>
        <p:nvSpPr>
          <p:cNvPr id="4" name="Espace réservé du numéro de diapositive 3"/>
          <p:cNvSpPr>
            <a:spLocks noGrp="1"/>
          </p:cNvSpPr>
          <p:nvPr>
            <p:ph type="sldNum" sz="quarter" idx="5"/>
          </p:nvPr>
        </p:nvSpPr>
        <p:spPr/>
        <p:txBody>
          <a:bodyPr/>
          <a:lstStyle/>
          <a:p>
            <a:fld id="{2F0C59CA-9AC5-417D-8FAB-74400B9FD69D}" type="slidenum">
              <a:rPr lang="fr-CA" smtClean="0"/>
              <a:t>14</a:t>
            </a:fld>
            <a:endParaRPr lang="fr-CA"/>
          </a:p>
        </p:txBody>
      </p:sp>
    </p:spTree>
    <p:extLst>
      <p:ext uri="{BB962C8B-B14F-4D97-AF65-F5344CB8AC3E}">
        <p14:creationId xmlns:p14="http://schemas.microsoft.com/office/powerpoint/2010/main" val="38094436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858B8A27-A463-4B58-A007-50C97053D05C}" type="datetime1">
              <a:rPr lang="fr-CA" smtClean="0"/>
              <a:t>2026-05-26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5E65B3F-39B9-4A9D-B649-5F1EA6B73C08}" type="slidenum">
              <a:rPr lang="fr-CA" smtClean="0"/>
              <a:t>‹n°›</a:t>
            </a:fld>
            <a:endParaRPr lang="fr-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67831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9D87137F-3C04-4815-A137-896F873FB99B}" type="datetime1">
              <a:rPr lang="fr-CA" smtClean="0"/>
              <a:t>2026-05-26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5E65B3F-39B9-4A9D-B649-5F1EA6B73C08}" type="slidenum">
              <a:rPr lang="fr-CA" smtClean="0"/>
              <a:t>‹n°›</a:t>
            </a:fld>
            <a:endParaRPr lang="fr-CA"/>
          </a:p>
        </p:txBody>
      </p:sp>
    </p:spTree>
    <p:extLst>
      <p:ext uri="{BB962C8B-B14F-4D97-AF65-F5344CB8AC3E}">
        <p14:creationId xmlns:p14="http://schemas.microsoft.com/office/powerpoint/2010/main" val="36787161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7084236-8E76-4C78-8E24-E38847D95D67}" type="datetime1">
              <a:rPr lang="fr-CA" smtClean="0"/>
              <a:t>2026-05-26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5E65B3F-39B9-4A9D-B649-5F1EA6B73C08}" type="slidenum">
              <a:rPr lang="fr-CA" smtClean="0"/>
              <a:t>‹n°›</a:t>
            </a:fld>
            <a:endParaRPr lang="fr-CA"/>
          </a:p>
        </p:txBody>
      </p:sp>
    </p:spTree>
    <p:extLst>
      <p:ext uri="{BB962C8B-B14F-4D97-AF65-F5344CB8AC3E}">
        <p14:creationId xmlns:p14="http://schemas.microsoft.com/office/powerpoint/2010/main" val="31152462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9B5EFE6-1915-48A5-BF6F-BC08B76600C1}" type="datetime1">
              <a:rPr lang="fr-CA" smtClean="0"/>
              <a:t>2026-05-26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5E65B3F-39B9-4A9D-B649-5F1EA6B73C08}" type="slidenum">
              <a:rPr lang="fr-CA" smtClean="0"/>
              <a:t>‹n°›</a:t>
            </a:fld>
            <a:endParaRPr lang="fr-CA"/>
          </a:p>
        </p:txBody>
      </p:sp>
    </p:spTree>
    <p:extLst>
      <p:ext uri="{BB962C8B-B14F-4D97-AF65-F5344CB8AC3E}">
        <p14:creationId xmlns:p14="http://schemas.microsoft.com/office/powerpoint/2010/main" val="3550440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8285D466-D68B-4679-B35E-79F0807EFFA8}" type="datetime1">
              <a:rPr lang="fr-CA" smtClean="0"/>
              <a:t>2026-05-26</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E5E65B3F-39B9-4A9D-B649-5F1EA6B73C08}" type="slidenum">
              <a:rPr lang="fr-CA" smtClean="0"/>
              <a:t>‹n°›</a:t>
            </a:fld>
            <a:endParaRPr lang="fr-CA"/>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46693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A576FD2-A082-4048-B3C3-282371F03A72}" type="datetime1">
              <a:rPr lang="fr-CA" smtClean="0"/>
              <a:t>2026-05-26</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5E65B3F-39B9-4A9D-B649-5F1EA6B73C08}" type="slidenum">
              <a:rPr lang="fr-CA" smtClean="0"/>
              <a:t>‹n°›</a:t>
            </a:fld>
            <a:endParaRPr lang="fr-CA"/>
          </a:p>
        </p:txBody>
      </p:sp>
    </p:spTree>
    <p:extLst>
      <p:ext uri="{BB962C8B-B14F-4D97-AF65-F5344CB8AC3E}">
        <p14:creationId xmlns:p14="http://schemas.microsoft.com/office/powerpoint/2010/main" val="18311219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97280" y="2582335"/>
            <a:ext cx="4937760" cy="32867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920" y="2582334"/>
            <a:ext cx="4937760" cy="32867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853076A0-4FB1-4507-A89A-EC50C5FA9854}" type="datetime1">
              <a:rPr lang="fr-CA" smtClean="0"/>
              <a:t>2026-05-26</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E5E65B3F-39B9-4A9D-B649-5F1EA6B73C08}" type="slidenum">
              <a:rPr lang="fr-CA" smtClean="0"/>
              <a:t>‹n°›</a:t>
            </a:fld>
            <a:endParaRPr lang="fr-CA"/>
          </a:p>
        </p:txBody>
      </p:sp>
    </p:spTree>
    <p:extLst>
      <p:ext uri="{BB962C8B-B14F-4D97-AF65-F5344CB8AC3E}">
        <p14:creationId xmlns:p14="http://schemas.microsoft.com/office/powerpoint/2010/main" val="339125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A8ED3C4-FC04-42EF-8DDA-A0923E8401DD}" type="datetime1">
              <a:rPr lang="fr-CA" smtClean="0"/>
              <a:t>2026-05-26</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E5E65B3F-39B9-4A9D-B649-5F1EA6B73C08}" type="slidenum">
              <a:rPr lang="fr-CA" smtClean="0"/>
              <a:t>‹n°›</a:t>
            </a:fld>
            <a:endParaRPr lang="fr-CA"/>
          </a:p>
        </p:txBody>
      </p:sp>
    </p:spTree>
    <p:extLst>
      <p:ext uri="{BB962C8B-B14F-4D97-AF65-F5344CB8AC3E}">
        <p14:creationId xmlns:p14="http://schemas.microsoft.com/office/powerpoint/2010/main" val="124918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A04D493-69D0-4653-B611-B0ADFAC1E299}" type="datetime1">
              <a:rPr lang="fr-CA" smtClean="0"/>
              <a:t>2026-05-26</a:t>
            </a:fld>
            <a:endParaRPr lang="fr-CA"/>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CA"/>
          </a:p>
        </p:txBody>
      </p:sp>
      <p:sp>
        <p:nvSpPr>
          <p:cNvPr id="9" name="Slide Number Placeholder 8"/>
          <p:cNvSpPr>
            <a:spLocks noGrp="1"/>
          </p:cNvSpPr>
          <p:nvPr>
            <p:ph type="sldNum" sz="quarter" idx="12"/>
          </p:nvPr>
        </p:nvSpPr>
        <p:spPr/>
        <p:txBody>
          <a:bodyPr/>
          <a:lstStyle/>
          <a:p>
            <a:fld id="{E5E65B3F-39B9-4A9D-B649-5F1EA6B73C08}" type="slidenum">
              <a:rPr lang="fr-CA" smtClean="0"/>
              <a:t>‹n°›</a:t>
            </a:fld>
            <a:endParaRPr lang="fr-CA"/>
          </a:p>
        </p:txBody>
      </p:sp>
    </p:spTree>
    <p:extLst>
      <p:ext uri="{BB962C8B-B14F-4D97-AF65-F5344CB8AC3E}">
        <p14:creationId xmlns:p14="http://schemas.microsoft.com/office/powerpoint/2010/main" val="3339929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23D1C7B-C257-4549-A838-96260A4EFC83}" type="datetime1">
              <a:rPr lang="fr-CA" smtClean="0"/>
              <a:t>2026-05-26</a:t>
            </a:fld>
            <a:endParaRPr lang="fr-CA"/>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fr-CA"/>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E65B3F-39B9-4A9D-B649-5F1EA6B73C08}" type="slidenum">
              <a:rPr lang="fr-CA" smtClean="0"/>
              <a:t>‹n°›</a:t>
            </a:fld>
            <a:endParaRPr lang="fr-CA"/>
          </a:p>
        </p:txBody>
      </p:sp>
    </p:spTree>
    <p:extLst>
      <p:ext uri="{BB962C8B-B14F-4D97-AF65-F5344CB8AC3E}">
        <p14:creationId xmlns:p14="http://schemas.microsoft.com/office/powerpoint/2010/main" val="15741768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B2A0F4A-E5F2-4D35-A287-DC6C345B4542}" type="datetime1">
              <a:rPr lang="fr-CA" smtClean="0"/>
              <a:t>2026-05-26</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E5E65B3F-39B9-4A9D-B649-5F1EA6B73C08}" type="slidenum">
              <a:rPr lang="fr-CA" smtClean="0"/>
              <a:t>‹n°›</a:t>
            </a:fld>
            <a:endParaRPr lang="fr-CA"/>
          </a:p>
        </p:txBody>
      </p:sp>
    </p:spTree>
    <p:extLst>
      <p:ext uri="{BB962C8B-B14F-4D97-AF65-F5344CB8AC3E}">
        <p14:creationId xmlns:p14="http://schemas.microsoft.com/office/powerpoint/2010/main" val="14819937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4B4A792-54F6-4D74-BAE9-9DEDA191C0B3}" type="datetime1">
              <a:rPr lang="fr-CA" smtClean="0"/>
              <a:t>2026-05-26</a:t>
            </a:fld>
            <a:endParaRPr lang="fr-CA"/>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CA"/>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5E65B3F-39B9-4A9D-B649-5F1EA6B73C08}" type="slidenum">
              <a:rPr lang="fr-CA" smtClean="0"/>
              <a:t>‹n°›</a:t>
            </a:fld>
            <a:endParaRPr lang="fr-CA"/>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2942039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tags" Target="../tags/tag34.xml"/><Relationship Id="rId13" Type="http://schemas.openxmlformats.org/officeDocument/2006/relationships/tags" Target="../tags/tag39.xml"/><Relationship Id="rId3" Type="http://schemas.openxmlformats.org/officeDocument/2006/relationships/tags" Target="../tags/tag29.xml"/><Relationship Id="rId7" Type="http://schemas.openxmlformats.org/officeDocument/2006/relationships/tags" Target="../tags/tag33.xml"/><Relationship Id="rId12" Type="http://schemas.openxmlformats.org/officeDocument/2006/relationships/tags" Target="../tags/tag38.xml"/><Relationship Id="rId2" Type="http://schemas.openxmlformats.org/officeDocument/2006/relationships/tags" Target="../tags/tag28.xml"/><Relationship Id="rId1" Type="http://schemas.openxmlformats.org/officeDocument/2006/relationships/tags" Target="../tags/tag27.xml"/><Relationship Id="rId6" Type="http://schemas.openxmlformats.org/officeDocument/2006/relationships/tags" Target="../tags/tag32.xml"/><Relationship Id="rId11" Type="http://schemas.openxmlformats.org/officeDocument/2006/relationships/tags" Target="../tags/tag37.xml"/><Relationship Id="rId5" Type="http://schemas.openxmlformats.org/officeDocument/2006/relationships/tags" Target="../tags/tag31.xml"/><Relationship Id="rId15" Type="http://schemas.openxmlformats.org/officeDocument/2006/relationships/slideLayout" Target="../slideLayouts/slideLayout6.xml"/><Relationship Id="rId10" Type="http://schemas.openxmlformats.org/officeDocument/2006/relationships/tags" Target="../tags/tag36.xml"/><Relationship Id="rId4" Type="http://schemas.openxmlformats.org/officeDocument/2006/relationships/tags" Target="../tags/tag30.xml"/><Relationship Id="rId9" Type="http://schemas.openxmlformats.org/officeDocument/2006/relationships/tags" Target="../tags/tag35.xml"/><Relationship Id="rId14" Type="http://schemas.openxmlformats.org/officeDocument/2006/relationships/tags" Target="../tags/tag40.xml"/></Relationships>
</file>

<file path=ppt/slides/_rels/slide11.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tags" Target="../tags/tag46.xml"/><Relationship Id="rId2" Type="http://schemas.openxmlformats.org/officeDocument/2006/relationships/tags" Target="../tags/tag45.xml"/><Relationship Id="rId1" Type="http://schemas.openxmlformats.org/officeDocument/2006/relationships/tags" Target="../tags/tag44.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tags" Target="../tags/tag47.xml"/><Relationship Id="rId5" Type="http://schemas.openxmlformats.org/officeDocument/2006/relationships/notesSlide" Target="../notesSlides/notesSlide8.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5" Type="http://schemas.openxmlformats.org/officeDocument/2006/relationships/notesSlide" Target="../notesSlides/notesSlide9.xml"/><Relationship Id="rId4"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tags" Target="../tags/tag55.xml"/><Relationship Id="rId2" Type="http://schemas.openxmlformats.org/officeDocument/2006/relationships/tags" Target="../tags/tag54.xml"/><Relationship Id="rId1" Type="http://schemas.openxmlformats.org/officeDocument/2006/relationships/tags" Target="../tags/tag53.xml"/><Relationship Id="rId5" Type="http://schemas.openxmlformats.org/officeDocument/2006/relationships/notesSlide" Target="../notesSlides/notesSlide10.xml"/><Relationship Id="rId4"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tags" Target="../tags/tag58.xml"/><Relationship Id="rId2" Type="http://schemas.openxmlformats.org/officeDocument/2006/relationships/tags" Target="../tags/tag57.xml"/><Relationship Id="rId1" Type="http://schemas.openxmlformats.org/officeDocument/2006/relationships/tags" Target="../tags/tag56.xml"/><Relationship Id="rId5" Type="http://schemas.openxmlformats.org/officeDocument/2006/relationships/notesSlide" Target="../notesSlides/notesSlide11.xml"/><Relationship Id="rId4"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5" Type="http://schemas.openxmlformats.org/officeDocument/2006/relationships/notesSlide" Target="../notesSlides/notesSlide12.xml"/><Relationship Id="rId4"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tags" Target="../tags/tag69.xml"/><Relationship Id="rId13" Type="http://schemas.openxmlformats.org/officeDocument/2006/relationships/hyperlink" Target="mailto:mcharest@syndicatdechamplain.com" TargetMode="External"/><Relationship Id="rId3" Type="http://schemas.openxmlformats.org/officeDocument/2006/relationships/tags" Target="../tags/tag64.xml"/><Relationship Id="rId7" Type="http://schemas.openxmlformats.org/officeDocument/2006/relationships/tags" Target="../tags/tag68.xml"/><Relationship Id="rId12" Type="http://schemas.openxmlformats.org/officeDocument/2006/relationships/hyperlink" Target="mailto:jlarochelle@syndicatdechamplain.com" TargetMode="External"/><Relationship Id="rId2" Type="http://schemas.openxmlformats.org/officeDocument/2006/relationships/tags" Target="../tags/tag63.xml"/><Relationship Id="rId1" Type="http://schemas.openxmlformats.org/officeDocument/2006/relationships/tags" Target="../tags/tag62.xml"/><Relationship Id="rId6" Type="http://schemas.openxmlformats.org/officeDocument/2006/relationships/tags" Target="../tags/tag67.xml"/><Relationship Id="rId11" Type="http://schemas.openxmlformats.org/officeDocument/2006/relationships/hyperlink" Target="https://www.syndicatchamplain.com/wp-content/uploads/2018/01/procuration_01.pdf" TargetMode="External"/><Relationship Id="rId5" Type="http://schemas.openxmlformats.org/officeDocument/2006/relationships/tags" Target="../tags/tag66.xml"/><Relationship Id="rId10" Type="http://schemas.openxmlformats.org/officeDocument/2006/relationships/notesSlide" Target="../notesSlides/notesSlide13.xml"/><Relationship Id="rId4" Type="http://schemas.openxmlformats.org/officeDocument/2006/relationships/tags" Target="../tags/tag65.xml"/><Relationship Id="rId9" Type="http://schemas.openxmlformats.org/officeDocument/2006/relationships/slideLayout" Target="../slideLayouts/slideLayout2.xml"/><Relationship Id="rId1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tags" Target="../tags/tag72.xml"/><Relationship Id="rId2" Type="http://schemas.openxmlformats.org/officeDocument/2006/relationships/tags" Target="../tags/tag71.xml"/><Relationship Id="rId1" Type="http://schemas.openxmlformats.org/officeDocument/2006/relationships/tags" Target="../tags/tag70.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notesSlide" Target="../notesSlides/notesSlide2.xml"/><Relationship Id="rId4"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tags" Target="../tags/tag75.xml"/><Relationship Id="rId2" Type="http://schemas.openxmlformats.org/officeDocument/2006/relationships/tags" Target="../tags/tag74.xml"/><Relationship Id="rId1" Type="http://schemas.openxmlformats.org/officeDocument/2006/relationships/tags" Target="../tags/tag73.xml"/><Relationship Id="rId5" Type="http://schemas.openxmlformats.org/officeDocument/2006/relationships/notesSlide" Target="../notesSlides/notesSlide14.xml"/><Relationship Id="rId4"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notesSlide" Target="../notesSlides/notesSlide3.xml"/><Relationship Id="rId4"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11.xml"/><Relationship Id="rId2" Type="http://schemas.openxmlformats.org/officeDocument/2006/relationships/tags" Target="../tags/tag10.xml"/><Relationship Id="rId1" Type="http://schemas.openxmlformats.org/officeDocument/2006/relationships/tags" Target="../tags/tag9.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tags" Target="../tags/tag12.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tags" Target="../tags/tag15.xml"/><Relationship Id="rId4"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hyperlink" Target="https://cspca.sharepoint.com/sites/lasphere-le-saviez-vous/SitePages/Voyage-%C3%A0-l%E2%80%99ext%C3%A9rieur-du-Canada---Acc%C3%A8s-aux-courriels-et-applications-Microsoft-365.aspx" TargetMode="External"/><Relationship Id="rId5" Type="http://schemas.openxmlformats.org/officeDocument/2006/relationships/notesSlide" Target="../notesSlides/notesSlide5.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tags" Target="../tags/tag21.xml"/><Relationship Id="rId5" Type="http://schemas.openxmlformats.org/officeDocument/2006/relationships/notesSlide" Target="../notesSlides/notesSlide6.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tags" Target="../tags/tag26.xml"/><Relationship Id="rId2" Type="http://schemas.openxmlformats.org/officeDocument/2006/relationships/tags" Target="../tags/tag25.xml"/><Relationship Id="rId1" Type="http://schemas.openxmlformats.org/officeDocument/2006/relationships/tags" Target="../tags/tag24.xml"/><Relationship Id="rId5" Type="http://schemas.openxmlformats.org/officeDocument/2006/relationships/notesSlide" Target="../notesSlides/notesSlide7.xml"/><Relationship Id="rId4"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D485A7-1036-E4E4-13CF-6046C83806FA}"/>
              </a:ext>
            </a:extLst>
          </p:cNvPr>
          <p:cNvSpPr>
            <a:spLocks noGrp="1"/>
          </p:cNvSpPr>
          <p:nvPr>
            <p:ph type="ctrTitle"/>
            <p:custDataLst>
              <p:tags r:id="rId1"/>
            </p:custDataLst>
          </p:nvPr>
        </p:nvSpPr>
        <p:spPr>
          <a:xfrm>
            <a:off x="1097280" y="758952"/>
            <a:ext cx="10058400" cy="2046452"/>
          </a:xfrm>
        </p:spPr>
        <p:txBody>
          <a:bodyPr>
            <a:noAutofit/>
          </a:bodyPr>
          <a:lstStyle/>
          <a:p>
            <a:pPr algn="ctr"/>
            <a:r>
              <a:rPr lang="fr-CA" sz="5000" dirty="0">
                <a:solidFill>
                  <a:srgbClr val="2683C6"/>
                </a:solidFill>
              </a:rPr>
              <a:t>Séance d’affectation pour les membres du secteur des services directs aux élèves</a:t>
            </a:r>
          </a:p>
        </p:txBody>
      </p:sp>
      <p:sp>
        <p:nvSpPr>
          <p:cNvPr id="3" name="Sous-titre 2">
            <a:extLst>
              <a:ext uri="{FF2B5EF4-FFF2-40B4-BE49-F238E27FC236}">
                <a16:creationId xmlns:a16="http://schemas.microsoft.com/office/drawing/2014/main" id="{5C54E2E9-2BE3-7705-C73E-F78E87BB4C40}"/>
              </a:ext>
            </a:extLst>
          </p:cNvPr>
          <p:cNvSpPr>
            <a:spLocks noGrp="1"/>
          </p:cNvSpPr>
          <p:nvPr>
            <p:ph type="subTitle" idx="1"/>
            <p:custDataLst>
              <p:tags r:id="rId2"/>
            </p:custDataLst>
          </p:nvPr>
        </p:nvSpPr>
        <p:spPr>
          <a:xfrm>
            <a:off x="1677552" y="3178629"/>
            <a:ext cx="8637072" cy="2792963"/>
          </a:xfrm>
        </p:spPr>
        <p:txBody>
          <a:bodyPr>
            <a:normAutofit fontScale="92500" lnSpcReduction="20000"/>
          </a:bodyPr>
          <a:lstStyle/>
          <a:p>
            <a:pPr algn="ctr"/>
            <a:r>
              <a:rPr lang="fr-CA" sz="4000" dirty="0"/>
              <a:t>Séance d’information </a:t>
            </a:r>
          </a:p>
          <a:p>
            <a:pPr algn="ctr"/>
            <a:r>
              <a:rPr lang="fr-CA" sz="4000" dirty="0"/>
              <a:t>Du 3 juin 2026</a:t>
            </a:r>
          </a:p>
          <a:p>
            <a:pPr algn="ctr"/>
            <a:endParaRPr lang="fr-CA" dirty="0"/>
          </a:p>
          <a:p>
            <a:pPr algn="ctr">
              <a:lnSpc>
                <a:spcPct val="115000"/>
              </a:lnSpc>
            </a:pPr>
            <a:r>
              <a:rPr kumimoji="0" lang="fr-FR" sz="1700" dirty="0">
                <a:latin typeface="+mn-lt"/>
              </a:rPr>
              <a:t>N.B</a:t>
            </a:r>
            <a:r>
              <a:rPr lang="fr-FR" sz="1700" dirty="0">
                <a:latin typeface="+mn-lt"/>
              </a:rPr>
              <a:t>.:</a:t>
            </a:r>
            <a:r>
              <a:rPr kumimoji="0" lang="fr-FR" sz="1700" dirty="0">
                <a:latin typeface="+mn-lt"/>
              </a:rPr>
              <a:t> Ce document est un outil d’information dont l’objectif est de répondre aux questions les plus courantes. Il est important de se rappeler que les textes officiels demeurent ceux prévus à la convention nationale S3 2023-2028.</a:t>
            </a:r>
            <a:endParaRPr lang="fr-CA" sz="1700" dirty="0">
              <a:latin typeface="+mn-lt"/>
            </a:endParaRPr>
          </a:p>
          <a:p>
            <a:pPr algn="ctr"/>
            <a:endParaRPr lang="fr-CA" dirty="0"/>
          </a:p>
        </p:txBody>
      </p:sp>
    </p:spTree>
    <p:extLst>
      <p:ext uri="{BB962C8B-B14F-4D97-AF65-F5344CB8AC3E}">
        <p14:creationId xmlns:p14="http://schemas.microsoft.com/office/powerpoint/2010/main" val="367520174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custDataLst>
              <p:tags r:id="rId1"/>
            </p:custDataLst>
          </p:nvPr>
        </p:nvSpPr>
        <p:spPr/>
        <p:txBody>
          <a:bodyPr/>
          <a:lstStyle/>
          <a:p>
            <a:r>
              <a:rPr lang="fr-CA" dirty="0">
                <a:solidFill>
                  <a:srgbClr val="2683C6"/>
                </a:solidFill>
              </a:rPr>
              <a:t>Mouvement de personnel</a:t>
            </a:r>
            <a:br>
              <a:rPr lang="fr-CA" dirty="0">
                <a:solidFill>
                  <a:srgbClr val="2683C6"/>
                </a:solidFill>
              </a:rPr>
            </a:br>
            <a:r>
              <a:rPr lang="fr-CA" dirty="0">
                <a:solidFill>
                  <a:srgbClr val="2683C6"/>
                </a:solidFill>
              </a:rPr>
              <a:t>1</a:t>
            </a:r>
            <a:r>
              <a:rPr lang="fr-CA" baseline="30000" dirty="0">
                <a:solidFill>
                  <a:srgbClr val="2683C6"/>
                </a:solidFill>
              </a:rPr>
              <a:t>re</a:t>
            </a:r>
            <a:r>
              <a:rPr lang="fr-CA" dirty="0">
                <a:solidFill>
                  <a:srgbClr val="2683C6"/>
                </a:solidFill>
              </a:rPr>
              <a:t> étape de la séance</a:t>
            </a:r>
          </a:p>
        </p:txBody>
      </p:sp>
      <p:sp>
        <p:nvSpPr>
          <p:cNvPr id="88067" name="AutoShape 3"/>
          <p:cNvSpPr>
            <a:spLocks noChangeArrowheads="1"/>
          </p:cNvSpPr>
          <p:nvPr>
            <p:custDataLst>
              <p:tags r:id="rId2"/>
            </p:custDataLst>
          </p:nvPr>
        </p:nvSpPr>
        <p:spPr bwMode="auto">
          <a:xfrm>
            <a:off x="2667000" y="2057399"/>
            <a:ext cx="1905000" cy="1352729"/>
          </a:xfrm>
          <a:prstGeom prst="roundRect">
            <a:avLst>
              <a:gd name="adj" fmla="val 16667"/>
            </a:avLst>
          </a:prstGeom>
          <a:solidFill>
            <a:schemeClr val="accent1"/>
          </a:solidFill>
          <a:ln w="9525">
            <a:solidFill>
              <a:schemeClr val="tx1"/>
            </a:solidFill>
            <a:miter lim="800000"/>
            <a:headEnd/>
            <a:tailEnd/>
          </a:ln>
          <a:effectLst/>
        </p:spPr>
        <p:txBody>
          <a:bodyPr wrap="none" anchor="ctr"/>
          <a:lstStyle/>
          <a:p>
            <a:endParaRPr lang="fr-CA"/>
          </a:p>
        </p:txBody>
      </p:sp>
      <p:sp>
        <p:nvSpPr>
          <p:cNvPr id="88068" name="Text Box 4"/>
          <p:cNvSpPr txBox="1">
            <a:spLocks noChangeArrowheads="1"/>
          </p:cNvSpPr>
          <p:nvPr>
            <p:custDataLst>
              <p:tags r:id="rId3"/>
            </p:custDataLst>
          </p:nvPr>
        </p:nvSpPr>
        <p:spPr bwMode="auto">
          <a:xfrm>
            <a:off x="2628900" y="2272098"/>
            <a:ext cx="1981200" cy="923330"/>
          </a:xfrm>
          <a:prstGeom prst="rect">
            <a:avLst/>
          </a:prstGeom>
          <a:noFill/>
          <a:ln w="9525">
            <a:noFill/>
            <a:miter lim="800000"/>
            <a:headEnd/>
            <a:tailEnd/>
          </a:ln>
          <a:effectLst/>
        </p:spPr>
        <p:txBody>
          <a:bodyPr wrap="square">
            <a:spAutoFit/>
          </a:bodyPr>
          <a:lstStyle/>
          <a:p>
            <a:pPr algn="ctr">
              <a:spcBef>
                <a:spcPct val="50000"/>
              </a:spcBef>
            </a:pPr>
            <a:r>
              <a:rPr lang="fr-CA" b="1" dirty="0">
                <a:latin typeface="+mj-lt"/>
              </a:rPr>
              <a:t>Personne salariée régulière  permanente</a:t>
            </a:r>
          </a:p>
        </p:txBody>
      </p:sp>
      <p:sp>
        <p:nvSpPr>
          <p:cNvPr id="88073" name="AutoShape 9"/>
          <p:cNvSpPr>
            <a:spLocks noChangeArrowheads="1"/>
          </p:cNvSpPr>
          <p:nvPr>
            <p:custDataLst>
              <p:tags r:id="rId4"/>
            </p:custDataLst>
          </p:nvPr>
        </p:nvSpPr>
        <p:spPr bwMode="auto">
          <a:xfrm>
            <a:off x="3338512" y="3502907"/>
            <a:ext cx="485775" cy="976313"/>
          </a:xfrm>
          <a:prstGeom prst="down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fr-CA"/>
          </a:p>
        </p:txBody>
      </p:sp>
      <p:sp>
        <p:nvSpPr>
          <p:cNvPr id="88075" name="AutoShape 11"/>
          <p:cNvSpPr>
            <a:spLocks noChangeArrowheads="1"/>
          </p:cNvSpPr>
          <p:nvPr>
            <p:custDataLst>
              <p:tags r:id="rId5"/>
            </p:custDataLst>
          </p:nvPr>
        </p:nvSpPr>
        <p:spPr bwMode="auto">
          <a:xfrm>
            <a:off x="8692571" y="3521780"/>
            <a:ext cx="485775" cy="976313"/>
          </a:xfrm>
          <a:prstGeom prst="down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fr-CA"/>
          </a:p>
        </p:txBody>
      </p:sp>
      <p:sp>
        <p:nvSpPr>
          <p:cNvPr id="88076" name="Text Box 12"/>
          <p:cNvSpPr txBox="1">
            <a:spLocks noChangeArrowheads="1"/>
          </p:cNvSpPr>
          <p:nvPr>
            <p:custDataLst>
              <p:tags r:id="rId6"/>
            </p:custDataLst>
          </p:nvPr>
        </p:nvSpPr>
        <p:spPr bwMode="auto">
          <a:xfrm>
            <a:off x="2971784" y="4571999"/>
            <a:ext cx="1524000" cy="369332"/>
          </a:xfrm>
          <a:prstGeom prst="rect">
            <a:avLst/>
          </a:prstGeom>
          <a:noFill/>
          <a:ln w="9525">
            <a:noFill/>
            <a:miter lim="800000"/>
            <a:headEnd/>
            <a:tailEnd/>
          </a:ln>
          <a:effectLst/>
        </p:spPr>
        <p:txBody>
          <a:bodyPr>
            <a:spAutoFit/>
          </a:bodyPr>
          <a:lstStyle/>
          <a:p>
            <a:pPr>
              <a:spcBef>
                <a:spcPct val="50000"/>
              </a:spcBef>
            </a:pPr>
            <a:r>
              <a:rPr lang="fr-CA" b="1" dirty="0">
                <a:latin typeface="+mj-lt"/>
              </a:rPr>
              <a:t>Choix = ?</a:t>
            </a:r>
          </a:p>
        </p:txBody>
      </p:sp>
      <p:sp>
        <p:nvSpPr>
          <p:cNvPr id="88078" name="Text Box 14"/>
          <p:cNvSpPr txBox="1">
            <a:spLocks noChangeArrowheads="1"/>
          </p:cNvSpPr>
          <p:nvPr>
            <p:custDataLst>
              <p:tags r:id="rId7"/>
            </p:custDataLst>
          </p:nvPr>
        </p:nvSpPr>
        <p:spPr bwMode="auto">
          <a:xfrm>
            <a:off x="5562600" y="4572000"/>
            <a:ext cx="1524000" cy="369332"/>
          </a:xfrm>
          <a:prstGeom prst="rect">
            <a:avLst/>
          </a:prstGeom>
          <a:noFill/>
          <a:ln w="9525">
            <a:noFill/>
            <a:miter lim="800000"/>
            <a:headEnd/>
            <a:tailEnd/>
          </a:ln>
          <a:effectLst/>
        </p:spPr>
        <p:txBody>
          <a:bodyPr>
            <a:spAutoFit/>
          </a:bodyPr>
          <a:lstStyle/>
          <a:p>
            <a:pPr>
              <a:spcBef>
                <a:spcPct val="50000"/>
              </a:spcBef>
            </a:pPr>
            <a:r>
              <a:rPr lang="fr-CA" b="1" dirty="0">
                <a:latin typeface="+mj-lt"/>
              </a:rPr>
              <a:t>Choix</a:t>
            </a:r>
            <a:r>
              <a:rPr lang="fr-CA" dirty="0">
                <a:latin typeface="+mj-lt"/>
              </a:rPr>
              <a:t> = ?</a:t>
            </a:r>
          </a:p>
        </p:txBody>
      </p:sp>
      <p:sp>
        <p:nvSpPr>
          <p:cNvPr id="88079" name="Text Box 15"/>
          <p:cNvSpPr txBox="1">
            <a:spLocks noChangeArrowheads="1"/>
          </p:cNvSpPr>
          <p:nvPr>
            <p:custDataLst>
              <p:tags r:id="rId8"/>
            </p:custDataLst>
          </p:nvPr>
        </p:nvSpPr>
        <p:spPr bwMode="auto">
          <a:xfrm>
            <a:off x="7086600" y="4590872"/>
            <a:ext cx="4316050" cy="1754326"/>
          </a:xfrm>
          <a:prstGeom prst="rect">
            <a:avLst/>
          </a:prstGeom>
          <a:noFill/>
          <a:ln w="9525">
            <a:noFill/>
            <a:miter lim="800000"/>
            <a:headEnd/>
            <a:tailEnd/>
          </a:ln>
          <a:effectLst/>
        </p:spPr>
        <p:txBody>
          <a:bodyPr wrap="square">
            <a:spAutoFit/>
          </a:bodyPr>
          <a:lstStyle/>
          <a:p>
            <a:pPr algn="ctr">
              <a:spcBef>
                <a:spcPct val="50000"/>
              </a:spcBef>
            </a:pPr>
            <a:r>
              <a:rPr lang="fr-CA" b="1" dirty="0">
                <a:latin typeface="+mj-lt"/>
              </a:rPr>
              <a:t>Droit de parole à la 2</a:t>
            </a:r>
            <a:r>
              <a:rPr lang="fr-CA" b="1" baseline="30000" dirty="0">
                <a:latin typeface="+mj-lt"/>
              </a:rPr>
              <a:t>e</a:t>
            </a:r>
            <a:r>
              <a:rPr lang="fr-CA" b="1" dirty="0">
                <a:latin typeface="+mj-lt"/>
              </a:rPr>
              <a:t> étape (6-7 juillet). </a:t>
            </a:r>
            <a:br>
              <a:rPr lang="fr-CA" b="1" dirty="0">
                <a:latin typeface="+mj-lt"/>
              </a:rPr>
            </a:br>
            <a:r>
              <a:rPr lang="fr-CA" b="1" dirty="0">
                <a:solidFill>
                  <a:srgbClr val="FF0000"/>
                </a:solidFill>
                <a:latin typeface="+mj-lt"/>
              </a:rPr>
              <a:t>Si elle est abolie ou supplantée, l’emploi prend fin </a:t>
            </a:r>
            <a:r>
              <a:rPr lang="fr-CA" b="1" dirty="0">
                <a:latin typeface="+mj-lt"/>
              </a:rPr>
              <a:t>et elle retourne inscrite sur la LPE, le cas échéant. </a:t>
            </a:r>
            <a:br>
              <a:rPr lang="fr-CA" b="1" dirty="0">
                <a:latin typeface="+mj-lt"/>
              </a:rPr>
            </a:br>
            <a:r>
              <a:rPr lang="fr-CA" b="1" dirty="0">
                <a:latin typeface="+mj-lt"/>
              </a:rPr>
              <a:t>Elle aura un droit de parole selon sa date d’embauche cette même journée.</a:t>
            </a:r>
          </a:p>
        </p:txBody>
      </p:sp>
      <p:sp>
        <p:nvSpPr>
          <p:cNvPr id="6" name="Espace réservé du numéro de diapositive 5">
            <a:extLst>
              <a:ext uri="{FF2B5EF4-FFF2-40B4-BE49-F238E27FC236}">
                <a16:creationId xmlns:a16="http://schemas.microsoft.com/office/drawing/2014/main" id="{A3B2A79E-97A2-7747-F890-FB544E3146A7}"/>
              </a:ext>
            </a:extLst>
          </p:cNvPr>
          <p:cNvSpPr>
            <a:spLocks noGrp="1"/>
          </p:cNvSpPr>
          <p:nvPr>
            <p:ph type="sldNum" sz="quarter" idx="12"/>
            <p:custDataLst>
              <p:tags r:id="rId9"/>
            </p:custDataLst>
          </p:nvPr>
        </p:nvSpPr>
        <p:spPr/>
        <p:txBody>
          <a:bodyPr/>
          <a:lstStyle/>
          <a:p>
            <a:fld id="{E5E65B3F-39B9-4A9D-B649-5F1EA6B73C08}" type="slidenum">
              <a:rPr lang="fr-CA" smtClean="0"/>
              <a:t>10</a:t>
            </a:fld>
            <a:endParaRPr lang="fr-CA"/>
          </a:p>
        </p:txBody>
      </p:sp>
      <p:sp>
        <p:nvSpPr>
          <p:cNvPr id="2" name="AutoShape 3">
            <a:extLst>
              <a:ext uri="{FF2B5EF4-FFF2-40B4-BE49-F238E27FC236}">
                <a16:creationId xmlns:a16="http://schemas.microsoft.com/office/drawing/2014/main" id="{219D06C7-6BD6-6F63-4923-6C6E5EDDDA09}"/>
              </a:ext>
            </a:extLst>
          </p:cNvPr>
          <p:cNvSpPr>
            <a:spLocks noChangeArrowheads="1"/>
          </p:cNvSpPr>
          <p:nvPr>
            <p:custDataLst>
              <p:tags r:id="rId10"/>
            </p:custDataLst>
          </p:nvPr>
        </p:nvSpPr>
        <p:spPr bwMode="auto">
          <a:xfrm>
            <a:off x="5286225" y="2057399"/>
            <a:ext cx="1905000" cy="1352729"/>
          </a:xfrm>
          <a:prstGeom prst="roundRect">
            <a:avLst>
              <a:gd name="adj" fmla="val 16667"/>
            </a:avLst>
          </a:prstGeom>
          <a:solidFill>
            <a:schemeClr val="accent1"/>
          </a:solidFill>
          <a:ln w="9525">
            <a:solidFill>
              <a:schemeClr val="tx1"/>
            </a:solidFill>
            <a:miter lim="800000"/>
            <a:headEnd/>
            <a:tailEnd/>
          </a:ln>
          <a:effectLst/>
        </p:spPr>
        <p:txBody>
          <a:bodyPr wrap="none" anchor="ctr"/>
          <a:lstStyle/>
          <a:p>
            <a:endParaRPr lang="fr-CA"/>
          </a:p>
        </p:txBody>
      </p:sp>
      <p:sp>
        <p:nvSpPr>
          <p:cNvPr id="3" name="Text Box 4">
            <a:extLst>
              <a:ext uri="{FF2B5EF4-FFF2-40B4-BE49-F238E27FC236}">
                <a16:creationId xmlns:a16="http://schemas.microsoft.com/office/drawing/2014/main" id="{0C84C776-FC74-67A8-9572-6A1F14ECDF65}"/>
              </a:ext>
            </a:extLst>
          </p:cNvPr>
          <p:cNvSpPr txBox="1">
            <a:spLocks noChangeArrowheads="1"/>
          </p:cNvSpPr>
          <p:nvPr>
            <p:custDataLst>
              <p:tags r:id="rId11"/>
            </p:custDataLst>
          </p:nvPr>
        </p:nvSpPr>
        <p:spPr bwMode="auto">
          <a:xfrm>
            <a:off x="5210025" y="2337665"/>
            <a:ext cx="1981200" cy="923330"/>
          </a:xfrm>
          <a:prstGeom prst="rect">
            <a:avLst/>
          </a:prstGeom>
          <a:noFill/>
          <a:ln w="9525">
            <a:noFill/>
            <a:miter lim="800000"/>
            <a:headEnd/>
            <a:tailEnd/>
          </a:ln>
          <a:effectLst/>
        </p:spPr>
        <p:txBody>
          <a:bodyPr wrap="square">
            <a:spAutoFit/>
          </a:bodyPr>
          <a:lstStyle/>
          <a:p>
            <a:pPr algn="ctr">
              <a:spcBef>
                <a:spcPct val="50000"/>
              </a:spcBef>
            </a:pPr>
            <a:r>
              <a:rPr lang="fr-CA" b="1" dirty="0">
                <a:latin typeface="+mj-lt"/>
              </a:rPr>
              <a:t>Personne salariée régulière non permanente</a:t>
            </a:r>
          </a:p>
        </p:txBody>
      </p:sp>
      <p:sp>
        <p:nvSpPr>
          <p:cNvPr id="4" name="AutoShape 9">
            <a:extLst>
              <a:ext uri="{FF2B5EF4-FFF2-40B4-BE49-F238E27FC236}">
                <a16:creationId xmlns:a16="http://schemas.microsoft.com/office/drawing/2014/main" id="{2FF9EC5C-6F95-FC84-A5F7-4E4EC1E476A0}"/>
              </a:ext>
            </a:extLst>
          </p:cNvPr>
          <p:cNvSpPr>
            <a:spLocks noChangeArrowheads="1"/>
          </p:cNvSpPr>
          <p:nvPr>
            <p:custDataLst>
              <p:tags r:id="rId12"/>
            </p:custDataLst>
          </p:nvPr>
        </p:nvSpPr>
        <p:spPr bwMode="auto">
          <a:xfrm>
            <a:off x="5957737" y="3502907"/>
            <a:ext cx="485775" cy="976313"/>
          </a:xfrm>
          <a:prstGeom prst="downArrow">
            <a:avLst>
              <a:gd name="adj1" fmla="val 50000"/>
              <a:gd name="adj2" fmla="val 50245"/>
            </a:avLst>
          </a:prstGeom>
          <a:solidFill>
            <a:schemeClr val="accent1"/>
          </a:solidFill>
          <a:ln w="9525">
            <a:solidFill>
              <a:schemeClr val="tx1"/>
            </a:solidFill>
            <a:miter lim="800000"/>
            <a:headEnd/>
            <a:tailEnd/>
          </a:ln>
          <a:effectLst/>
        </p:spPr>
        <p:txBody>
          <a:bodyPr wrap="none" anchor="ctr"/>
          <a:lstStyle/>
          <a:p>
            <a:endParaRPr lang="fr-CA"/>
          </a:p>
        </p:txBody>
      </p:sp>
      <p:sp>
        <p:nvSpPr>
          <p:cNvPr id="5" name="AutoShape 3">
            <a:extLst>
              <a:ext uri="{FF2B5EF4-FFF2-40B4-BE49-F238E27FC236}">
                <a16:creationId xmlns:a16="http://schemas.microsoft.com/office/drawing/2014/main" id="{84986904-5C37-502B-3DFC-322B09196269}"/>
              </a:ext>
            </a:extLst>
          </p:cNvPr>
          <p:cNvSpPr>
            <a:spLocks noChangeArrowheads="1"/>
          </p:cNvSpPr>
          <p:nvPr>
            <p:custDataLst>
              <p:tags r:id="rId13"/>
            </p:custDataLst>
          </p:nvPr>
        </p:nvSpPr>
        <p:spPr bwMode="auto">
          <a:xfrm>
            <a:off x="7995458" y="2076271"/>
            <a:ext cx="1905000" cy="1352729"/>
          </a:xfrm>
          <a:prstGeom prst="roundRect">
            <a:avLst>
              <a:gd name="adj" fmla="val 16667"/>
            </a:avLst>
          </a:prstGeom>
          <a:solidFill>
            <a:schemeClr val="accent1"/>
          </a:solidFill>
          <a:ln w="9525">
            <a:solidFill>
              <a:schemeClr val="tx1"/>
            </a:solidFill>
            <a:miter lim="800000"/>
            <a:headEnd/>
            <a:tailEnd/>
          </a:ln>
          <a:effectLst/>
        </p:spPr>
        <p:txBody>
          <a:bodyPr wrap="none" anchor="ctr"/>
          <a:lstStyle/>
          <a:p>
            <a:endParaRPr lang="fr-CA"/>
          </a:p>
        </p:txBody>
      </p:sp>
      <p:sp>
        <p:nvSpPr>
          <p:cNvPr id="7" name="Text Box 4">
            <a:extLst>
              <a:ext uri="{FF2B5EF4-FFF2-40B4-BE49-F238E27FC236}">
                <a16:creationId xmlns:a16="http://schemas.microsoft.com/office/drawing/2014/main" id="{E0BD2EC1-6012-5904-1CCF-A66DE4462D06}"/>
              </a:ext>
            </a:extLst>
          </p:cNvPr>
          <p:cNvSpPr txBox="1">
            <a:spLocks noChangeArrowheads="1"/>
          </p:cNvSpPr>
          <p:nvPr>
            <p:custDataLst>
              <p:tags r:id="rId14"/>
            </p:custDataLst>
          </p:nvPr>
        </p:nvSpPr>
        <p:spPr bwMode="auto">
          <a:xfrm>
            <a:off x="7919258" y="2432884"/>
            <a:ext cx="1981200" cy="646331"/>
          </a:xfrm>
          <a:prstGeom prst="rect">
            <a:avLst/>
          </a:prstGeom>
          <a:noFill/>
          <a:ln w="9525">
            <a:noFill/>
            <a:miter lim="800000"/>
            <a:headEnd/>
            <a:tailEnd/>
          </a:ln>
          <a:effectLst/>
        </p:spPr>
        <p:txBody>
          <a:bodyPr wrap="square">
            <a:spAutoFit/>
          </a:bodyPr>
          <a:lstStyle/>
          <a:p>
            <a:pPr algn="ctr">
              <a:spcBef>
                <a:spcPct val="50000"/>
              </a:spcBef>
            </a:pPr>
            <a:r>
              <a:rPr lang="fr-CA" b="1" dirty="0">
                <a:latin typeface="+mj-lt"/>
              </a:rPr>
              <a:t>Personne salariée </a:t>
            </a:r>
            <a:br>
              <a:rPr lang="fr-CA" b="1" dirty="0">
                <a:latin typeface="+mj-lt"/>
              </a:rPr>
            </a:br>
            <a:r>
              <a:rPr lang="fr-CA" b="1" dirty="0">
                <a:latin typeface="+mj-lt"/>
              </a:rPr>
              <a:t>à l’essai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076379" y="442132"/>
            <a:ext cx="10559612" cy="1351452"/>
          </a:xfrm>
        </p:spPr>
        <p:txBody>
          <a:bodyPr>
            <a:noAutofit/>
          </a:bodyPr>
          <a:lstStyle/>
          <a:p>
            <a:r>
              <a:rPr lang="fr-CA" dirty="0">
                <a:solidFill>
                  <a:srgbClr val="2683C6"/>
                </a:solidFill>
              </a:rPr>
              <a:t>Personne salariée régulière ou permanente </a:t>
            </a:r>
            <a:br>
              <a:rPr lang="fr-CA" dirty="0">
                <a:solidFill>
                  <a:srgbClr val="2683C6"/>
                </a:solidFill>
              </a:rPr>
            </a:br>
            <a:r>
              <a:rPr lang="fr-CA" dirty="0">
                <a:solidFill>
                  <a:srgbClr val="2683C6"/>
                </a:solidFill>
              </a:rPr>
              <a:t>dont le poste est maintenu</a:t>
            </a:r>
          </a:p>
        </p:txBody>
      </p:sp>
      <p:sp>
        <p:nvSpPr>
          <p:cNvPr id="4" name="Espace réservé du contenu 3"/>
          <p:cNvSpPr>
            <a:spLocks noGrp="1"/>
          </p:cNvSpPr>
          <p:nvPr>
            <p:ph idx="1"/>
            <p:custDataLst>
              <p:tags r:id="rId2"/>
            </p:custDataLst>
          </p:nvPr>
        </p:nvSpPr>
        <p:spPr>
          <a:xfrm>
            <a:off x="1146717" y="2010027"/>
            <a:ext cx="10065765" cy="4233315"/>
          </a:xfrm>
        </p:spPr>
        <p:txBody>
          <a:bodyPr>
            <a:normAutofit fontScale="25000" lnSpcReduction="20000"/>
          </a:bodyPr>
          <a:lstStyle/>
          <a:p>
            <a:pPr>
              <a:lnSpc>
                <a:spcPct val="125000"/>
              </a:lnSpc>
              <a:spcBef>
                <a:spcPct val="50000"/>
              </a:spcBef>
              <a:buFont typeface="Arial" pitchFamily="34" charset="0"/>
              <a:buChar char="•"/>
            </a:pPr>
            <a:r>
              <a:rPr lang="fr-CA" sz="7200" dirty="0">
                <a:latin typeface="+mj-lt"/>
              </a:rPr>
              <a:t> Je garde mon poste.</a:t>
            </a:r>
          </a:p>
          <a:p>
            <a:pPr>
              <a:lnSpc>
                <a:spcPct val="125000"/>
              </a:lnSpc>
              <a:spcBef>
                <a:spcPct val="50000"/>
              </a:spcBef>
              <a:buFont typeface="Arial" pitchFamily="34" charset="0"/>
              <a:buChar char="•"/>
            </a:pPr>
            <a:r>
              <a:rPr lang="fr-CA" sz="7200" dirty="0">
                <a:latin typeface="+mj-lt"/>
              </a:rPr>
              <a:t> Je choisis</a:t>
            </a:r>
            <a:r>
              <a:rPr lang="fr-CA" sz="7200" dirty="0">
                <a:effectLst/>
                <a:latin typeface="+mj-lt"/>
                <a:ea typeface="Calibri" panose="020F0502020204030204" pitchFamily="34" charset="0"/>
                <a:cs typeface="Times New Roman" panose="02020603050405020304" pitchFamily="18" charset="0"/>
              </a:rPr>
              <a:t> parmi les postes vacants, peu importe le nombre d’heures, dans ma classe d’emplois ou dans une autre classe d’emplois</a:t>
            </a:r>
            <a:r>
              <a:rPr lang="fr-CA" sz="7200" dirty="0">
                <a:latin typeface="+mj-lt"/>
                <a:ea typeface="Calibri" panose="020F0502020204030204" pitchFamily="34" charset="0"/>
                <a:cs typeface="Times New Roman" panose="02020603050405020304" pitchFamily="18" charset="0"/>
              </a:rPr>
              <a:t> pour laquelle </a:t>
            </a:r>
            <a:r>
              <a:rPr lang="fr-CA" sz="7200" dirty="0">
                <a:effectLst/>
                <a:latin typeface="+mj-lt"/>
                <a:ea typeface="Calibri" panose="020F0502020204030204" pitchFamily="34" charset="0"/>
                <a:cs typeface="Times New Roman" panose="02020603050405020304" pitchFamily="18" charset="0"/>
              </a:rPr>
              <a:t>je suis préqualifi</a:t>
            </a:r>
            <a:r>
              <a:rPr lang="fr-CA" sz="7200" dirty="0">
                <a:latin typeface="+mj-lt"/>
                <a:ea typeface="Calibri" panose="020F0502020204030204" pitchFamily="34" charset="0"/>
                <a:cs typeface="Times New Roman" panose="02020603050405020304" pitchFamily="18" charset="0"/>
              </a:rPr>
              <a:t>é(e)</a:t>
            </a:r>
            <a:r>
              <a:rPr lang="fr-CA" sz="7200" dirty="0">
                <a:effectLst/>
                <a:latin typeface="+mj-lt"/>
                <a:ea typeface="Calibri" panose="020F0502020204030204" pitchFamily="34" charset="0"/>
                <a:cs typeface="Times New Roman" panose="02020603050405020304" pitchFamily="18" charset="0"/>
              </a:rPr>
              <a:t>. </a:t>
            </a:r>
          </a:p>
          <a:p>
            <a:pPr>
              <a:lnSpc>
                <a:spcPct val="125000"/>
              </a:lnSpc>
              <a:spcBef>
                <a:spcPct val="50000"/>
              </a:spcBef>
              <a:buFont typeface="Arial" pitchFamily="34" charset="0"/>
              <a:buChar char="•"/>
            </a:pPr>
            <a:r>
              <a:rPr lang="fr-CA" sz="7200" dirty="0">
                <a:latin typeface="+mj-lt"/>
                <a:ea typeface="Calibri" panose="020F0502020204030204" pitchFamily="34" charset="0"/>
                <a:cs typeface="Times New Roman" panose="02020603050405020304" pitchFamily="18" charset="0"/>
              </a:rPr>
              <a:t> Je me désiste </a:t>
            </a:r>
            <a:r>
              <a:rPr lang="fr-CA" sz="7200" dirty="0">
                <a:effectLst/>
                <a:latin typeface="+mj-lt"/>
                <a:ea typeface="Calibri" panose="020F0502020204030204" pitchFamily="34" charset="0"/>
                <a:cs typeface="Times New Roman" panose="02020603050405020304" pitchFamily="18" charset="0"/>
              </a:rPr>
              <a:t>de </a:t>
            </a:r>
            <a:r>
              <a:rPr lang="fr-CA" sz="7200" dirty="0">
                <a:latin typeface="+mj-lt"/>
                <a:ea typeface="Calibri" panose="020F0502020204030204" pitchFamily="34" charset="0"/>
                <a:cs typeface="Times New Roman" panose="02020603050405020304" pitchFamily="18" charset="0"/>
              </a:rPr>
              <a:t>m</a:t>
            </a:r>
            <a:r>
              <a:rPr lang="fr-CA" sz="7200" dirty="0">
                <a:effectLst/>
                <a:latin typeface="+mj-lt"/>
                <a:ea typeface="Calibri" panose="020F0502020204030204" pitchFamily="34" charset="0"/>
                <a:cs typeface="Times New Roman" panose="02020603050405020304" pitchFamily="18" charset="0"/>
              </a:rPr>
              <a:t>on poste et je deviens une personne salarié</a:t>
            </a:r>
            <a:r>
              <a:rPr lang="fr-CA" sz="7200" dirty="0">
                <a:latin typeface="+mj-lt"/>
                <a:ea typeface="Calibri" panose="020F0502020204030204" pitchFamily="34" charset="0"/>
                <a:cs typeface="Times New Roman" panose="02020603050405020304" pitchFamily="18" charset="0"/>
              </a:rPr>
              <a:t>e</a:t>
            </a:r>
            <a:r>
              <a:rPr lang="fr-CA" sz="7200" dirty="0">
                <a:effectLst/>
                <a:latin typeface="+mj-lt"/>
                <a:ea typeface="Calibri" panose="020F0502020204030204" pitchFamily="34" charset="0"/>
                <a:cs typeface="Times New Roman" panose="02020603050405020304" pitchFamily="18" charset="0"/>
              </a:rPr>
              <a:t> temporaire inscrit</a:t>
            </a:r>
            <a:r>
              <a:rPr lang="fr-CA" sz="7200" dirty="0">
                <a:latin typeface="+mj-lt"/>
                <a:ea typeface="Calibri" panose="020F0502020204030204" pitchFamily="34" charset="0"/>
                <a:cs typeface="Times New Roman" panose="02020603050405020304" pitchFamily="18" charset="0"/>
              </a:rPr>
              <a:t>e</a:t>
            </a:r>
            <a:r>
              <a:rPr lang="fr-CA" sz="7200" dirty="0">
                <a:effectLst/>
                <a:latin typeface="+mj-lt"/>
                <a:ea typeface="Calibri" panose="020F0502020204030204" pitchFamily="34" charset="0"/>
                <a:cs typeface="Times New Roman" panose="02020603050405020304" pitchFamily="18" charset="0"/>
              </a:rPr>
              <a:t> sur la liste de priorité d’embauche</a:t>
            </a:r>
            <a:r>
              <a:rPr lang="fr-CA" sz="7200" b="1" dirty="0">
                <a:effectLst/>
                <a:latin typeface="+mj-lt"/>
                <a:ea typeface="Calibri" panose="020F0502020204030204" pitchFamily="34" charset="0"/>
                <a:cs typeface="Times New Roman" panose="02020603050405020304" pitchFamily="18" charset="0"/>
              </a:rPr>
              <a:t>*</a:t>
            </a:r>
            <a:r>
              <a:rPr lang="fr-CA" sz="7200" dirty="0">
                <a:effectLst/>
                <a:latin typeface="+mj-lt"/>
                <a:ea typeface="Calibri" panose="020F0502020204030204" pitchFamily="34" charset="0"/>
                <a:cs typeface="Times New Roman" panose="02020603050405020304" pitchFamily="18" charset="0"/>
              </a:rPr>
              <a:t> pour me rendre disponible afin de faire des remplacements ou des surcroîts de travail.</a:t>
            </a:r>
          </a:p>
          <a:p>
            <a:pPr marL="914400" indent="-685800" algn="just">
              <a:lnSpc>
                <a:spcPct val="125000"/>
              </a:lnSpc>
              <a:buFont typeface="Wingdings" panose="05000000000000000000" pitchFamily="2" charset="2"/>
              <a:buChar char="Ø"/>
            </a:pPr>
            <a:r>
              <a:rPr lang="fr-CA" sz="7200" dirty="0">
                <a:effectLst/>
                <a:latin typeface="+mj-lt"/>
                <a:ea typeface="Calibri" panose="020F0502020204030204" pitchFamily="34" charset="0"/>
                <a:cs typeface="Times New Roman" panose="02020603050405020304" pitchFamily="18" charset="0"/>
              </a:rPr>
              <a:t>Vous perdrez ainsi votre statut de personne salariée régulière. En conséquence, vous aurez le statut de personne salariée temporaire inscri</a:t>
            </a:r>
            <a:r>
              <a:rPr lang="fr-CA" sz="7200" dirty="0">
                <a:latin typeface="+mj-lt"/>
                <a:ea typeface="Calibri" panose="020F0502020204030204" pitchFamily="34" charset="0"/>
                <a:cs typeface="Times New Roman" panose="02020603050405020304" pitchFamily="18" charset="0"/>
              </a:rPr>
              <a:t>te</a:t>
            </a:r>
            <a:r>
              <a:rPr lang="fr-CA" sz="7200" dirty="0">
                <a:effectLst/>
                <a:latin typeface="+mj-lt"/>
                <a:ea typeface="Calibri" panose="020F0502020204030204" pitchFamily="34" charset="0"/>
                <a:cs typeface="Times New Roman" panose="02020603050405020304" pitchFamily="18" charset="0"/>
              </a:rPr>
              <a:t> à la liste de priorité d’embauche</a:t>
            </a:r>
            <a:r>
              <a:rPr lang="fr-CA" sz="7200" b="1" dirty="0">
                <a:effectLst/>
                <a:latin typeface="+mj-lt"/>
                <a:ea typeface="Calibri" panose="020F0502020204030204" pitchFamily="34" charset="0"/>
                <a:cs typeface="Times New Roman" panose="02020603050405020304" pitchFamily="18" charset="0"/>
              </a:rPr>
              <a:t>*</a:t>
            </a:r>
            <a:r>
              <a:rPr lang="fr-CA" sz="7200" dirty="0">
                <a:effectLst/>
                <a:latin typeface="+mj-lt"/>
                <a:ea typeface="Calibri" panose="020F0502020204030204" pitchFamily="34" charset="0"/>
                <a:cs typeface="Times New Roman" panose="02020603050405020304" pitchFamily="18" charset="0"/>
              </a:rPr>
              <a:t>. Vous perdrez votre ancienneté, mais conserverez votre date d’embauche.</a:t>
            </a:r>
          </a:p>
          <a:p>
            <a:pPr marL="914400" indent="-685800" algn="just">
              <a:lnSpc>
                <a:spcPct val="125000"/>
              </a:lnSpc>
              <a:buFont typeface="Wingdings" panose="05000000000000000000" pitchFamily="2" charset="2"/>
              <a:buChar char="Ø"/>
            </a:pPr>
            <a:endParaRPr lang="fr-CA" sz="7200" dirty="0">
              <a:effectLst/>
              <a:latin typeface="+mj-lt"/>
              <a:ea typeface="Calibri" panose="020F0502020204030204" pitchFamily="34" charset="0"/>
              <a:cs typeface="Times New Roman" panose="02020603050405020304" pitchFamily="18" charset="0"/>
            </a:endParaRPr>
          </a:p>
          <a:p>
            <a:pPr indent="0">
              <a:lnSpc>
                <a:spcPct val="125000"/>
              </a:lnSpc>
              <a:spcAft>
                <a:spcPts val="1000"/>
              </a:spcAft>
              <a:buNone/>
            </a:pPr>
            <a:r>
              <a:rPr lang="fr-CA" sz="5200" b="1" dirty="0">
                <a:effectLst/>
                <a:latin typeface="+mj-lt"/>
                <a:ea typeface="Calibri" panose="020F0502020204030204" pitchFamily="34" charset="0"/>
                <a:cs typeface="Times New Roman" panose="02020603050405020304" pitchFamily="18" charset="0"/>
              </a:rPr>
              <a:t>Note importante</a:t>
            </a:r>
            <a:br>
              <a:rPr lang="fr-CA" sz="5200" b="1" dirty="0">
                <a:latin typeface="+mj-lt"/>
                <a:ea typeface="Calibri" panose="020F0502020204030204" pitchFamily="34" charset="0"/>
                <a:cs typeface="Times New Roman" panose="02020603050405020304" pitchFamily="18" charset="0"/>
              </a:rPr>
            </a:br>
            <a:r>
              <a:rPr lang="fr-CA" sz="4800" dirty="0">
                <a:effectLst/>
                <a:latin typeface="+mj-lt"/>
                <a:ea typeface="Calibri" panose="020F0502020204030204" pitchFamily="34" charset="0"/>
                <a:cs typeface="Times New Roman" panose="02020603050405020304" pitchFamily="18" charset="0"/>
              </a:rPr>
              <a:t>Pour être inscrit(e) sur la liste de priorité d’embauche, il faut détenir les qualifications requises dont : l’AEP en service de garde pour les éducateurs(</a:t>
            </a:r>
            <a:r>
              <a:rPr lang="fr-CA" sz="4800" dirty="0" err="1">
                <a:effectLst/>
                <a:latin typeface="+mj-lt"/>
                <a:ea typeface="Calibri" panose="020F0502020204030204" pitchFamily="34" charset="0"/>
                <a:cs typeface="Times New Roman" panose="02020603050405020304" pitchFamily="18" charset="0"/>
              </a:rPr>
              <a:t>trices</a:t>
            </a:r>
            <a:r>
              <a:rPr lang="fr-CA" sz="4800" dirty="0">
                <a:effectLst/>
                <a:latin typeface="+mj-lt"/>
                <a:ea typeface="Calibri" panose="020F0502020204030204" pitchFamily="34" charset="0"/>
                <a:cs typeface="Times New Roman" panose="02020603050405020304" pitchFamily="18" charset="0"/>
              </a:rPr>
              <a:t>) et le DEC en éducation spécialisée pour les TES.</a:t>
            </a:r>
          </a:p>
        </p:txBody>
      </p:sp>
      <p:sp>
        <p:nvSpPr>
          <p:cNvPr id="8" name="Espace réservé du numéro de diapositive 7">
            <a:extLst>
              <a:ext uri="{FF2B5EF4-FFF2-40B4-BE49-F238E27FC236}">
                <a16:creationId xmlns:a16="http://schemas.microsoft.com/office/drawing/2014/main" id="{1AD3AF5B-E408-AD18-E357-099645900947}"/>
              </a:ext>
            </a:extLst>
          </p:cNvPr>
          <p:cNvSpPr>
            <a:spLocks noGrp="1"/>
          </p:cNvSpPr>
          <p:nvPr>
            <p:ph type="sldNum" sz="quarter" idx="12"/>
            <p:custDataLst>
              <p:tags r:id="rId3"/>
            </p:custDataLst>
          </p:nvPr>
        </p:nvSpPr>
        <p:spPr/>
        <p:txBody>
          <a:bodyPr/>
          <a:lstStyle/>
          <a:p>
            <a:fld id="{E5E65B3F-39B9-4A9D-B649-5F1EA6B73C08}" type="slidenum">
              <a:rPr lang="fr-CA" smtClean="0"/>
              <a:t>11</a:t>
            </a:fld>
            <a:endParaRPr lang="fr-CA"/>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8E4A97-F2D5-8512-746A-E1D49A457C64}"/>
              </a:ext>
            </a:extLst>
          </p:cNvPr>
          <p:cNvSpPr>
            <a:spLocks noGrp="1"/>
          </p:cNvSpPr>
          <p:nvPr>
            <p:ph type="title"/>
            <p:custDataLst>
              <p:tags r:id="rId1"/>
            </p:custDataLst>
          </p:nvPr>
        </p:nvSpPr>
        <p:spPr>
          <a:xfrm>
            <a:off x="1066800" y="705875"/>
            <a:ext cx="10498853" cy="1035840"/>
          </a:xfrm>
        </p:spPr>
        <p:txBody>
          <a:bodyPr>
            <a:noAutofit/>
          </a:bodyPr>
          <a:lstStyle/>
          <a:p>
            <a:r>
              <a:rPr lang="fr-CA" spc="-150" dirty="0">
                <a:solidFill>
                  <a:srgbClr val="2683C6"/>
                </a:solidFill>
              </a:rPr>
              <a:t>Personne salariée régulière ou permanente </a:t>
            </a:r>
            <a:br>
              <a:rPr lang="fr-CA" spc="-150" dirty="0">
                <a:solidFill>
                  <a:srgbClr val="2683C6"/>
                </a:solidFill>
              </a:rPr>
            </a:br>
            <a:r>
              <a:rPr lang="fr-CA" spc="-150" dirty="0">
                <a:solidFill>
                  <a:srgbClr val="2683C6"/>
                </a:solidFill>
              </a:rPr>
              <a:t>dont le poste est aboli ou qui est supplantée</a:t>
            </a:r>
          </a:p>
        </p:txBody>
      </p:sp>
      <p:sp>
        <p:nvSpPr>
          <p:cNvPr id="3" name="Espace réservé du contenu 2">
            <a:extLst>
              <a:ext uri="{FF2B5EF4-FFF2-40B4-BE49-F238E27FC236}">
                <a16:creationId xmlns:a16="http://schemas.microsoft.com/office/drawing/2014/main" id="{1E9316A5-F368-EA02-DD75-A7CAF5EAC122}"/>
              </a:ext>
            </a:extLst>
          </p:cNvPr>
          <p:cNvSpPr>
            <a:spLocks noGrp="1"/>
          </p:cNvSpPr>
          <p:nvPr>
            <p:ph idx="1"/>
            <p:custDataLst>
              <p:tags r:id="rId2"/>
            </p:custDataLst>
          </p:nvPr>
        </p:nvSpPr>
        <p:spPr>
          <a:xfrm>
            <a:off x="1066800" y="1848898"/>
            <a:ext cx="10058400" cy="4391129"/>
          </a:xfrm>
        </p:spPr>
        <p:txBody>
          <a:bodyPr>
            <a:normAutofit fontScale="25000" lnSpcReduction="20000"/>
          </a:bodyPr>
          <a:lstStyle/>
          <a:p>
            <a:pPr algn="just">
              <a:lnSpc>
                <a:spcPct val="125000"/>
              </a:lnSpc>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 Je choisis parmi les postes vacants dans une classe d’emplois, peu importe le nombre d’heures, pour laquelle je suis préqualifié(e). </a:t>
            </a:r>
          </a:p>
          <a:p>
            <a:pPr algn="just">
              <a:lnSpc>
                <a:spcPct val="125000"/>
              </a:lnSpc>
              <a:spcAft>
                <a:spcPts val="0"/>
              </a:spcAft>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 Je supplante une personne moins ancienne dans ma classe d’emplois.</a:t>
            </a:r>
            <a:endParaRPr lang="fr-CA" sz="6800" dirty="0">
              <a:latin typeface="+mj-lt"/>
              <a:ea typeface="Calibri" panose="020F0502020204030204" pitchFamily="34" charset="0"/>
              <a:cs typeface="Times New Roman" panose="02020603050405020304" pitchFamily="18" charset="0"/>
            </a:endParaRPr>
          </a:p>
          <a:p>
            <a:pPr marL="0" lvl="0" indent="0" algn="just">
              <a:lnSpc>
                <a:spcPct val="125000"/>
              </a:lnSpc>
              <a:spcAft>
                <a:spcPts val="0"/>
              </a:spcAft>
              <a:buNone/>
            </a:pPr>
            <a:r>
              <a:rPr lang="fr-CA" sz="5600" i="1" dirty="0">
                <a:effectLst/>
                <a:latin typeface="+mj-lt"/>
                <a:ea typeface="Calibri" panose="020F0502020204030204" pitchFamily="34" charset="0"/>
                <a:cs typeface="Times New Roman" panose="02020603050405020304" pitchFamily="18" charset="0"/>
              </a:rPr>
              <a:t>	La personne salariée régulière non permanente ne peut supplanter une personne salariée permanente.</a:t>
            </a:r>
            <a:r>
              <a:rPr lang="fr-CA" sz="5600" dirty="0">
                <a:effectLst/>
                <a:latin typeface="+mj-lt"/>
                <a:ea typeface="Calibri" panose="020F0502020204030204" pitchFamily="34" charset="0"/>
                <a:cs typeface="Times New Roman" panose="02020603050405020304" pitchFamily="18" charset="0"/>
              </a:rPr>
              <a:t> </a:t>
            </a:r>
          </a:p>
          <a:p>
            <a:pPr algn="just">
              <a:lnSpc>
                <a:spcPct val="125000"/>
              </a:lnSpc>
              <a:buFont typeface="Arial" panose="020B0604020202020204" pitchFamily="34" charset="0"/>
              <a:buChar char="•"/>
            </a:pPr>
            <a:r>
              <a:rPr lang="fr-CA" sz="7200" dirty="0">
                <a:effectLst/>
                <a:latin typeface="+mj-lt"/>
                <a:ea typeface="Calibri" panose="020F0502020204030204" pitchFamily="34" charset="0"/>
                <a:cs typeface="Times New Roman" panose="02020603050405020304" pitchFamily="18" charset="0"/>
              </a:rPr>
              <a:t> </a:t>
            </a:r>
            <a:r>
              <a:rPr lang="fr-CA" sz="6800" dirty="0">
                <a:effectLst/>
                <a:latin typeface="+mj-lt"/>
                <a:ea typeface="Calibri" panose="020F0502020204030204" pitchFamily="34" charset="0"/>
                <a:cs typeface="Times New Roman" panose="02020603050405020304" pitchFamily="18" charset="0"/>
              </a:rPr>
              <a:t>À défaut, je dois choisir un poste dans une classe d’emplois dont le maximum de l’échelle salariale est immédiatement inférieur, tout en possédant les qualifications requises au </a:t>
            </a:r>
            <a:r>
              <a:rPr lang="fr-CA" sz="6800" i="1" dirty="0">
                <a:effectLst/>
                <a:latin typeface="+mj-lt"/>
                <a:ea typeface="Calibri" panose="020F0502020204030204" pitchFamily="34" charset="0"/>
                <a:cs typeface="Times New Roman" panose="02020603050405020304" pitchFamily="18" charset="0"/>
              </a:rPr>
              <a:t>Plan de classification</a:t>
            </a:r>
            <a:r>
              <a:rPr lang="fr-CA" sz="6800" dirty="0">
                <a:effectLst/>
                <a:latin typeface="+mj-lt"/>
                <a:ea typeface="Calibri" panose="020F0502020204030204" pitchFamily="34" charset="0"/>
                <a:cs typeface="Times New Roman" panose="02020603050405020304" pitchFamily="18" charset="0"/>
              </a:rPr>
              <a:t>.</a:t>
            </a:r>
          </a:p>
          <a:p>
            <a:pPr algn="just">
              <a:lnSpc>
                <a:spcPct val="125000"/>
              </a:lnSpc>
              <a:spcBef>
                <a:spcPct val="50000"/>
              </a:spcBef>
              <a:buFont typeface="Arial" panose="020B0604020202020204" pitchFamily="34" charset="0"/>
              <a:buChar char="•"/>
            </a:pPr>
            <a:r>
              <a:rPr lang="fr-CA" sz="6800" dirty="0">
                <a:latin typeface="+mj-lt"/>
                <a:ea typeface="Calibri" panose="020F0502020204030204" pitchFamily="34" charset="0"/>
                <a:cs typeface="Times New Roman" panose="02020603050405020304" pitchFamily="18" charset="0"/>
              </a:rPr>
              <a:t> Je me désiste </a:t>
            </a:r>
            <a:r>
              <a:rPr lang="fr-CA" sz="6800" dirty="0">
                <a:effectLst/>
                <a:latin typeface="+mj-lt"/>
                <a:ea typeface="Calibri" panose="020F0502020204030204" pitchFamily="34" charset="0"/>
                <a:cs typeface="Times New Roman" panose="02020603050405020304" pitchFamily="18" charset="0"/>
              </a:rPr>
              <a:t>de </a:t>
            </a:r>
            <a:r>
              <a:rPr lang="fr-CA" sz="6800" dirty="0">
                <a:latin typeface="+mj-lt"/>
                <a:ea typeface="Calibri" panose="020F0502020204030204" pitchFamily="34" charset="0"/>
                <a:cs typeface="Times New Roman" panose="02020603050405020304" pitchFamily="18" charset="0"/>
              </a:rPr>
              <a:t>m</a:t>
            </a:r>
            <a:r>
              <a:rPr lang="fr-CA" sz="6800" dirty="0">
                <a:effectLst/>
                <a:latin typeface="+mj-lt"/>
                <a:ea typeface="Calibri" panose="020F0502020204030204" pitchFamily="34" charset="0"/>
                <a:cs typeface="Times New Roman" panose="02020603050405020304" pitchFamily="18" charset="0"/>
              </a:rPr>
              <a:t>on poste et je deviens une personne salarié</a:t>
            </a:r>
            <a:r>
              <a:rPr lang="fr-CA" sz="6800" dirty="0">
                <a:latin typeface="+mj-lt"/>
                <a:ea typeface="Calibri" panose="020F0502020204030204" pitchFamily="34" charset="0"/>
                <a:cs typeface="Times New Roman" panose="02020603050405020304" pitchFamily="18" charset="0"/>
              </a:rPr>
              <a:t>e</a:t>
            </a:r>
            <a:r>
              <a:rPr lang="fr-CA" sz="6800" dirty="0">
                <a:effectLst/>
                <a:latin typeface="+mj-lt"/>
                <a:ea typeface="Calibri" panose="020F0502020204030204" pitchFamily="34" charset="0"/>
                <a:cs typeface="Times New Roman" panose="02020603050405020304" pitchFamily="18" charset="0"/>
              </a:rPr>
              <a:t> temporaire inscrit</a:t>
            </a:r>
            <a:r>
              <a:rPr lang="fr-CA" sz="6800" dirty="0">
                <a:latin typeface="+mj-lt"/>
                <a:ea typeface="Calibri" panose="020F0502020204030204" pitchFamily="34" charset="0"/>
                <a:cs typeface="Times New Roman" panose="02020603050405020304" pitchFamily="18" charset="0"/>
              </a:rPr>
              <a:t>e</a:t>
            </a:r>
            <a:r>
              <a:rPr lang="fr-CA" sz="6800" dirty="0">
                <a:effectLst/>
                <a:latin typeface="+mj-lt"/>
                <a:ea typeface="Calibri" panose="020F0502020204030204" pitchFamily="34" charset="0"/>
                <a:cs typeface="Times New Roman" panose="02020603050405020304" pitchFamily="18" charset="0"/>
              </a:rPr>
              <a:t> sur la liste de priorité d’embauche</a:t>
            </a:r>
            <a:r>
              <a:rPr lang="fr-CA" sz="6800" b="1" dirty="0">
                <a:effectLst/>
                <a:latin typeface="+mj-lt"/>
                <a:ea typeface="Calibri" panose="020F0502020204030204" pitchFamily="34" charset="0"/>
                <a:cs typeface="Times New Roman" panose="02020603050405020304" pitchFamily="18" charset="0"/>
              </a:rPr>
              <a:t>*</a:t>
            </a:r>
            <a:r>
              <a:rPr lang="fr-CA" sz="6800" dirty="0">
                <a:effectLst/>
                <a:latin typeface="+mj-lt"/>
                <a:ea typeface="Calibri" panose="020F0502020204030204" pitchFamily="34" charset="0"/>
                <a:cs typeface="Times New Roman" panose="02020603050405020304" pitchFamily="18" charset="0"/>
              </a:rPr>
              <a:t> pour me rendre disponible afin de faire des remplacements ou des surcroîts de travail.</a:t>
            </a:r>
          </a:p>
          <a:p>
            <a:pPr marL="452438" indent="-90488" algn="just">
              <a:lnSpc>
                <a:spcPct val="125000"/>
              </a:lnSpc>
              <a:spcBef>
                <a:spcPct val="50000"/>
              </a:spcBef>
              <a:spcAft>
                <a:spcPts val="0"/>
              </a:spcAft>
              <a:buFont typeface="Wingdings" panose="05000000000000000000" pitchFamily="2" charset="2"/>
              <a:buChar char="Ø"/>
            </a:pPr>
            <a:r>
              <a:rPr lang="fr-CA" sz="6800" dirty="0">
                <a:latin typeface="+mj-lt"/>
                <a:ea typeface="Calibri" panose="020F0502020204030204" pitchFamily="34" charset="0"/>
                <a:cs typeface="Times New Roman" panose="02020603050405020304" pitchFamily="18" charset="0"/>
              </a:rPr>
              <a:t> </a:t>
            </a:r>
            <a:r>
              <a:rPr lang="fr-CA" sz="6800" dirty="0">
                <a:effectLst/>
                <a:latin typeface="+mj-lt"/>
                <a:ea typeface="Calibri" panose="020F0502020204030204" pitchFamily="34" charset="0"/>
                <a:cs typeface="Times New Roman" panose="02020603050405020304" pitchFamily="18" charset="0"/>
              </a:rPr>
              <a:t>Vous perdrez ainsi votre statut de personne salariée régulière. En conséquence, vous aurez le statut de personne salariée temporaire inscri</a:t>
            </a:r>
            <a:r>
              <a:rPr lang="fr-CA" sz="6800" dirty="0">
                <a:latin typeface="+mj-lt"/>
                <a:ea typeface="Calibri" panose="020F0502020204030204" pitchFamily="34" charset="0"/>
                <a:cs typeface="Times New Roman" panose="02020603050405020304" pitchFamily="18" charset="0"/>
              </a:rPr>
              <a:t>te</a:t>
            </a:r>
            <a:r>
              <a:rPr lang="fr-CA" sz="6800" dirty="0">
                <a:effectLst/>
                <a:latin typeface="+mj-lt"/>
                <a:ea typeface="Calibri" panose="020F0502020204030204" pitchFamily="34" charset="0"/>
                <a:cs typeface="Times New Roman" panose="02020603050405020304" pitchFamily="18" charset="0"/>
              </a:rPr>
              <a:t> à la liste de priorité d’embauche</a:t>
            </a:r>
            <a:r>
              <a:rPr lang="fr-CA" sz="6800" b="1" dirty="0">
                <a:effectLst/>
                <a:latin typeface="+mj-lt"/>
                <a:ea typeface="Calibri" panose="020F0502020204030204" pitchFamily="34" charset="0"/>
                <a:cs typeface="Times New Roman" panose="02020603050405020304" pitchFamily="18" charset="0"/>
              </a:rPr>
              <a:t>*</a:t>
            </a:r>
            <a:r>
              <a:rPr lang="fr-CA" sz="6800" dirty="0">
                <a:effectLst/>
                <a:latin typeface="+mj-lt"/>
                <a:ea typeface="Calibri" panose="020F0502020204030204" pitchFamily="34" charset="0"/>
                <a:cs typeface="Times New Roman" panose="02020603050405020304" pitchFamily="18" charset="0"/>
              </a:rPr>
              <a:t>. Vous perdrez votre ancienneté, mais conserverez votre date d’embauche.</a:t>
            </a:r>
          </a:p>
          <a:p>
            <a:pPr indent="0">
              <a:lnSpc>
                <a:spcPct val="125000"/>
              </a:lnSpc>
              <a:spcBef>
                <a:spcPts val="800"/>
              </a:spcBef>
              <a:buNone/>
            </a:pPr>
            <a:r>
              <a:rPr lang="fr-CA" sz="4800" b="1" dirty="0">
                <a:effectLst/>
                <a:latin typeface="+mj-lt"/>
                <a:ea typeface="Calibri" panose="020F0502020204030204" pitchFamily="34" charset="0"/>
                <a:cs typeface="Times New Roman" panose="02020603050405020304" pitchFamily="18" charset="0"/>
              </a:rPr>
              <a:t>*Note importante</a:t>
            </a:r>
            <a:br>
              <a:rPr lang="fr-CA" sz="4800" b="1" dirty="0">
                <a:latin typeface="+mj-lt"/>
                <a:ea typeface="Calibri" panose="020F0502020204030204" pitchFamily="34" charset="0"/>
                <a:cs typeface="Times New Roman" panose="02020603050405020304" pitchFamily="18" charset="0"/>
              </a:rPr>
            </a:br>
            <a:r>
              <a:rPr lang="fr-CA" sz="4800" dirty="0">
                <a:effectLst/>
                <a:latin typeface="+mj-lt"/>
                <a:ea typeface="Calibri" panose="020F0502020204030204" pitchFamily="34" charset="0"/>
                <a:cs typeface="Times New Roman" panose="02020603050405020304" pitchFamily="18" charset="0"/>
              </a:rPr>
              <a:t>Pour être inscrit(e) sur la liste de priorité d’embauche, il faut détenir les qualifications requises dont : l’AEP en service de garde pour les éducateurs(</a:t>
            </a:r>
            <a:r>
              <a:rPr lang="fr-CA" sz="4800" dirty="0" err="1">
                <a:effectLst/>
                <a:latin typeface="+mj-lt"/>
                <a:ea typeface="Calibri" panose="020F0502020204030204" pitchFamily="34" charset="0"/>
                <a:cs typeface="Times New Roman" panose="02020603050405020304" pitchFamily="18" charset="0"/>
              </a:rPr>
              <a:t>trices</a:t>
            </a:r>
            <a:r>
              <a:rPr lang="fr-CA" sz="4800" dirty="0">
                <a:effectLst/>
                <a:latin typeface="+mj-lt"/>
                <a:ea typeface="Calibri" panose="020F0502020204030204" pitchFamily="34" charset="0"/>
                <a:cs typeface="Times New Roman" panose="02020603050405020304" pitchFamily="18" charset="0"/>
              </a:rPr>
              <a:t>) et le DEC en éducation spécialisée pour les TES.</a:t>
            </a:r>
          </a:p>
        </p:txBody>
      </p:sp>
      <p:sp>
        <p:nvSpPr>
          <p:cNvPr id="8" name="Espace réservé du numéro de diapositive 7">
            <a:extLst>
              <a:ext uri="{FF2B5EF4-FFF2-40B4-BE49-F238E27FC236}">
                <a16:creationId xmlns:a16="http://schemas.microsoft.com/office/drawing/2014/main" id="{CB3EEA25-7545-7F1A-FBFE-E6ECDC865FCA}"/>
              </a:ext>
            </a:extLst>
          </p:cNvPr>
          <p:cNvSpPr>
            <a:spLocks noGrp="1"/>
          </p:cNvSpPr>
          <p:nvPr>
            <p:ph type="sldNum" sz="quarter" idx="12"/>
            <p:custDataLst>
              <p:tags r:id="rId3"/>
            </p:custDataLst>
          </p:nvPr>
        </p:nvSpPr>
        <p:spPr/>
        <p:txBody>
          <a:bodyPr/>
          <a:lstStyle/>
          <a:p>
            <a:fld id="{E5E65B3F-39B9-4A9D-B649-5F1EA6B73C08}" type="slidenum">
              <a:rPr lang="fr-CA" smtClean="0"/>
              <a:t>12</a:t>
            </a:fld>
            <a:endParaRPr lang="fr-CA"/>
          </a:p>
        </p:txBody>
      </p:sp>
    </p:spTree>
    <p:extLst>
      <p:ext uri="{BB962C8B-B14F-4D97-AF65-F5344CB8AC3E}">
        <p14:creationId xmlns:p14="http://schemas.microsoft.com/office/powerpoint/2010/main" val="18300648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AFEF00-18B2-C55D-CE45-9F646AE7A18B}"/>
              </a:ext>
            </a:extLst>
          </p:cNvPr>
          <p:cNvSpPr>
            <a:spLocks noGrp="1"/>
          </p:cNvSpPr>
          <p:nvPr>
            <p:ph type="title"/>
            <p:custDataLst>
              <p:tags r:id="rId1"/>
            </p:custDataLst>
          </p:nvPr>
        </p:nvSpPr>
        <p:spPr/>
        <p:txBody>
          <a:bodyPr/>
          <a:lstStyle/>
          <a:p>
            <a:r>
              <a:rPr lang="fr-CA" dirty="0">
                <a:solidFill>
                  <a:srgbClr val="2683C6"/>
                </a:solidFill>
              </a:rPr>
              <a:t>Protection salariale</a:t>
            </a:r>
          </a:p>
        </p:txBody>
      </p:sp>
      <p:sp>
        <p:nvSpPr>
          <p:cNvPr id="3" name="Espace réservé du contenu 2">
            <a:extLst>
              <a:ext uri="{FF2B5EF4-FFF2-40B4-BE49-F238E27FC236}">
                <a16:creationId xmlns:a16="http://schemas.microsoft.com/office/drawing/2014/main" id="{3C21C23C-001B-B23B-D4F1-7918A5CCB2FE}"/>
              </a:ext>
            </a:extLst>
          </p:cNvPr>
          <p:cNvSpPr>
            <a:spLocks noGrp="1"/>
          </p:cNvSpPr>
          <p:nvPr>
            <p:ph idx="1"/>
            <p:custDataLst>
              <p:tags r:id="rId2"/>
            </p:custDataLst>
          </p:nvPr>
        </p:nvSpPr>
        <p:spPr>
          <a:xfrm>
            <a:off x="1190322" y="1871558"/>
            <a:ext cx="10022161" cy="4348371"/>
          </a:xfrm>
        </p:spPr>
        <p:txBody>
          <a:bodyPr>
            <a:normAutofit fontScale="25000" lnSpcReduction="20000"/>
          </a:bodyPr>
          <a:lstStyle/>
          <a:p>
            <a:pPr marL="0" indent="0" algn="just">
              <a:lnSpc>
                <a:spcPct val="120000"/>
              </a:lnSpc>
              <a:buNone/>
            </a:pPr>
            <a:r>
              <a:rPr lang="fr-CA" sz="6800" dirty="0">
                <a:effectLst/>
                <a:latin typeface="+mj-lt"/>
                <a:ea typeface="Calibri" panose="020F0502020204030204" pitchFamily="34" charset="0"/>
                <a:cs typeface="Times New Roman" panose="02020603050405020304" pitchFamily="18" charset="0"/>
              </a:rPr>
              <a:t>Puisque la protection salariale est à 100 % des heures du poste qui était détenu, le CSSP procédera de la façon suivante :</a:t>
            </a:r>
          </a:p>
          <a:p>
            <a:pPr algn="just">
              <a:lnSpc>
                <a:spcPct val="120000"/>
              </a:lnSpc>
              <a:spcAft>
                <a:spcPts val="1000"/>
              </a:spcAft>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 La personne abolie ou supplantée doit prendre, dans sa classe d’emplois, le poste considéré pour la permanence comportant le plus grand nombre d’heures, </a:t>
            </a:r>
            <a:r>
              <a:rPr lang="fr-CA" sz="6800" dirty="0">
                <a:latin typeface="+mj-lt"/>
                <a:ea typeface="Calibri" panose="020F0502020204030204" pitchFamily="34" charset="0"/>
                <a:cs typeface="Times New Roman" panose="02020603050405020304" pitchFamily="18" charset="0"/>
              </a:rPr>
              <a:t>soit sur </a:t>
            </a:r>
            <a:r>
              <a:rPr lang="fr-CA" sz="6800" dirty="0">
                <a:effectLst/>
                <a:latin typeface="+mj-lt"/>
                <a:ea typeface="Calibri" panose="020F0502020204030204" pitchFamily="34" charset="0"/>
                <a:cs typeface="Times New Roman" panose="02020603050405020304" pitchFamily="18" charset="0"/>
              </a:rPr>
              <a:t>un poste vacant ou par supplantation. </a:t>
            </a:r>
          </a:p>
          <a:p>
            <a:pPr algn="just">
              <a:lnSpc>
                <a:spcPct val="120000"/>
              </a:lnSpc>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Lorsque ceci n’est pas possible, elle doit prendre, dans sa classe d’emplois, le poste de moins de 20 h comportant le plus grand nombre d’heures, soit sur un poste vacant ou par supplantation.</a:t>
            </a:r>
          </a:p>
          <a:p>
            <a:pPr algn="just">
              <a:lnSpc>
                <a:spcPct val="120000"/>
              </a:lnSpc>
              <a:buFont typeface="Arial" panose="020B0604020202020204" pitchFamily="34" charset="0"/>
              <a:buChar char="•"/>
            </a:pPr>
            <a:r>
              <a:rPr lang="fr-CA" sz="6800" i="1" dirty="0">
                <a:effectLst/>
                <a:latin typeface="+mj-lt"/>
                <a:ea typeface="Calibri" panose="020F0502020204030204" pitchFamily="34" charset="0"/>
                <a:cs typeface="Times New Roman" panose="02020603050405020304" pitchFamily="18" charset="0"/>
              </a:rPr>
              <a:t> </a:t>
            </a:r>
            <a:r>
              <a:rPr lang="fr-CA" sz="6000" i="1" dirty="0">
                <a:effectLst/>
                <a:latin typeface="+mj-lt"/>
                <a:ea typeface="Calibri" panose="020F0502020204030204" pitchFamily="34" charset="0"/>
                <a:cs typeface="Times New Roman" panose="02020603050405020304" pitchFamily="18" charset="0"/>
              </a:rPr>
              <a:t>Notez toutefois que vous pourrez aussi choisir volontairement un poste comportant moins d’heures, mais votre protection salariale s’appliquera sur le nombre d’heures de votre nouveau poste, s’il est </a:t>
            </a:r>
            <a:r>
              <a:rPr lang="fr-CA" sz="6000" i="1" dirty="0">
                <a:latin typeface="+mj-lt"/>
                <a:ea typeface="Calibri" panose="020F0502020204030204" pitchFamily="34" charset="0"/>
                <a:cs typeface="Times New Roman" panose="02020603050405020304" pitchFamily="18" charset="0"/>
              </a:rPr>
              <a:t>de 20 h ou plus.</a:t>
            </a:r>
          </a:p>
          <a:p>
            <a:pPr marL="0" lvl="0" indent="0" algn="just">
              <a:lnSpc>
                <a:spcPct val="120000"/>
              </a:lnSpc>
              <a:buNone/>
            </a:pPr>
            <a:r>
              <a:rPr lang="fr-CA" sz="6800" dirty="0">
                <a:effectLst/>
                <a:latin typeface="+mj-lt"/>
                <a:ea typeface="Calibri" panose="020F0502020204030204" pitchFamily="34" charset="0"/>
                <a:cs typeface="Times New Roman" panose="02020603050405020304" pitchFamily="18" charset="0"/>
              </a:rPr>
              <a:t>Par la suite :  </a:t>
            </a:r>
          </a:p>
          <a:p>
            <a:pPr algn="just">
              <a:lnSpc>
                <a:spcPct val="120000"/>
              </a:lnSpc>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 À défaut, la personne salariée choisit un poste dans la classe d’emplois dont le maximum de l’échelle salariale est immédiatement inférieur au sien, tout en répondant aux qualifications requises au </a:t>
            </a:r>
            <a:r>
              <a:rPr lang="fr-CA" sz="6800" i="1" dirty="0">
                <a:effectLst/>
                <a:latin typeface="+mj-lt"/>
                <a:ea typeface="Calibri" panose="020F0502020204030204" pitchFamily="34" charset="0"/>
                <a:cs typeface="Times New Roman" panose="02020603050405020304" pitchFamily="18" charset="0"/>
              </a:rPr>
              <a:t>Plan de classification</a:t>
            </a:r>
            <a:r>
              <a:rPr lang="fr-CA" sz="6800" dirty="0">
                <a:effectLst/>
                <a:latin typeface="+mj-lt"/>
                <a:ea typeface="Calibri" panose="020F0502020204030204" pitchFamily="34" charset="0"/>
                <a:cs typeface="Times New Roman" panose="02020603050405020304" pitchFamily="18" charset="0"/>
              </a:rPr>
              <a:t>.</a:t>
            </a:r>
          </a:p>
        </p:txBody>
      </p:sp>
      <p:sp>
        <p:nvSpPr>
          <p:cNvPr id="8" name="Espace réservé du numéro de diapositive 7">
            <a:extLst>
              <a:ext uri="{FF2B5EF4-FFF2-40B4-BE49-F238E27FC236}">
                <a16:creationId xmlns:a16="http://schemas.microsoft.com/office/drawing/2014/main" id="{EC198107-4009-CF4E-6247-63723326197C}"/>
              </a:ext>
            </a:extLst>
          </p:cNvPr>
          <p:cNvSpPr>
            <a:spLocks noGrp="1"/>
          </p:cNvSpPr>
          <p:nvPr>
            <p:ph type="sldNum" sz="quarter" idx="12"/>
            <p:custDataLst>
              <p:tags r:id="rId3"/>
            </p:custDataLst>
          </p:nvPr>
        </p:nvSpPr>
        <p:spPr/>
        <p:txBody>
          <a:bodyPr/>
          <a:lstStyle/>
          <a:p>
            <a:fld id="{E5E65B3F-39B9-4A9D-B649-5F1EA6B73C08}" type="slidenum">
              <a:rPr lang="fr-CA" smtClean="0"/>
              <a:t>13</a:t>
            </a:fld>
            <a:endParaRPr lang="fr-CA"/>
          </a:p>
        </p:txBody>
      </p:sp>
    </p:spTree>
    <p:extLst>
      <p:ext uri="{BB962C8B-B14F-4D97-AF65-F5344CB8AC3E}">
        <p14:creationId xmlns:p14="http://schemas.microsoft.com/office/powerpoint/2010/main" val="453355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5FE845-D733-C65B-F59B-56E4FA443A3E}"/>
              </a:ext>
            </a:extLst>
          </p:cNvPr>
          <p:cNvSpPr>
            <a:spLocks noGrp="1"/>
          </p:cNvSpPr>
          <p:nvPr>
            <p:ph type="title"/>
            <p:custDataLst>
              <p:tags r:id="rId1"/>
            </p:custDataLst>
          </p:nvPr>
        </p:nvSpPr>
        <p:spPr/>
        <p:txBody>
          <a:bodyPr/>
          <a:lstStyle/>
          <a:p>
            <a:r>
              <a:rPr lang="fr-CA" dirty="0">
                <a:solidFill>
                  <a:srgbClr val="2683C6"/>
                </a:solidFill>
              </a:rPr>
              <a:t>Personne salariée permanente</a:t>
            </a:r>
          </a:p>
        </p:txBody>
      </p:sp>
      <p:sp>
        <p:nvSpPr>
          <p:cNvPr id="3" name="Espace réservé du contenu 2">
            <a:extLst>
              <a:ext uri="{FF2B5EF4-FFF2-40B4-BE49-F238E27FC236}">
                <a16:creationId xmlns:a16="http://schemas.microsoft.com/office/drawing/2014/main" id="{066C78CC-E8D0-6ADF-61C0-244147EC77F9}"/>
              </a:ext>
            </a:extLst>
          </p:cNvPr>
          <p:cNvSpPr>
            <a:spLocks noGrp="1"/>
          </p:cNvSpPr>
          <p:nvPr>
            <p:ph idx="1"/>
            <p:custDataLst>
              <p:tags r:id="rId2"/>
            </p:custDataLst>
          </p:nvPr>
        </p:nvSpPr>
        <p:spPr>
          <a:xfrm>
            <a:off x="1097280" y="2225179"/>
            <a:ext cx="10058400" cy="2527213"/>
          </a:xfrm>
        </p:spPr>
        <p:txBody>
          <a:bodyPr/>
          <a:lstStyle/>
          <a:p>
            <a:pPr algn="just">
              <a:lnSpc>
                <a:spcPct val="105000"/>
              </a:lnSpc>
            </a:pPr>
            <a:r>
              <a:rPr lang="fr-CA" dirty="0">
                <a:effectLst/>
                <a:latin typeface="+mj-lt"/>
                <a:ea typeface="Calibri" panose="020F0502020204030204" pitchFamily="34" charset="0"/>
                <a:cs typeface="Times New Roman" panose="02020603050405020304" pitchFamily="18" charset="0"/>
              </a:rPr>
              <a:t>En tout temps, si une personne salariée permanente </a:t>
            </a:r>
            <a:r>
              <a:rPr lang="fr-CA" u="sng" dirty="0">
                <a:effectLst/>
                <a:latin typeface="+mj-lt"/>
                <a:ea typeface="Calibri" panose="020F0502020204030204" pitchFamily="34" charset="0"/>
                <a:cs typeface="Times New Roman" panose="02020603050405020304" pitchFamily="18" charset="0"/>
              </a:rPr>
              <a:t>choisit</a:t>
            </a:r>
            <a:r>
              <a:rPr lang="fr-CA" dirty="0">
                <a:effectLst/>
                <a:latin typeface="+mj-lt"/>
                <a:ea typeface="Calibri" panose="020F0502020204030204" pitchFamily="34" charset="0"/>
                <a:cs typeface="Times New Roman" panose="02020603050405020304" pitchFamily="18" charset="0"/>
              </a:rPr>
              <a:t> un poste de moins de 20 h alors </a:t>
            </a:r>
            <a:br>
              <a:rPr lang="fr-CA" dirty="0">
                <a:effectLst/>
                <a:latin typeface="+mj-lt"/>
                <a:ea typeface="Calibri" panose="020F0502020204030204" pitchFamily="34" charset="0"/>
                <a:cs typeface="Times New Roman" panose="02020603050405020304" pitchFamily="18" charset="0"/>
              </a:rPr>
            </a:br>
            <a:r>
              <a:rPr lang="fr-CA" i="1" u="sng" dirty="0">
                <a:effectLst/>
                <a:latin typeface="+mj-lt"/>
                <a:ea typeface="Calibri" panose="020F0502020204030204" pitchFamily="34" charset="0"/>
                <a:cs typeface="Times New Roman" panose="02020603050405020304" pitchFamily="18" charset="0"/>
              </a:rPr>
              <a:t>qu’au moins un</a:t>
            </a:r>
            <a:r>
              <a:rPr lang="fr-CA" dirty="0">
                <a:effectLst/>
                <a:latin typeface="+mj-lt"/>
                <a:ea typeface="Calibri" panose="020F0502020204030204" pitchFamily="34" charset="0"/>
                <a:cs typeface="Times New Roman" panose="02020603050405020304" pitchFamily="18" charset="0"/>
              </a:rPr>
              <a:t> poste de 20 h ou plus lui était accessible, elle perd sa permanence, c'est-à-dire, sa protection salariale, ainsi que l’accès aux avantages sociaux en nature, qu’elle aura désormais en majoration (%).</a:t>
            </a:r>
          </a:p>
          <a:p>
            <a:pPr marL="0" indent="0">
              <a:lnSpc>
                <a:spcPct val="105000"/>
              </a:lnSpc>
              <a:buNone/>
            </a:pPr>
            <a:endParaRPr lang="fr-CA" dirty="0"/>
          </a:p>
        </p:txBody>
      </p:sp>
      <p:sp>
        <p:nvSpPr>
          <p:cNvPr id="8" name="Espace réservé du numéro de diapositive 7">
            <a:extLst>
              <a:ext uri="{FF2B5EF4-FFF2-40B4-BE49-F238E27FC236}">
                <a16:creationId xmlns:a16="http://schemas.microsoft.com/office/drawing/2014/main" id="{1CB671BB-4F90-9585-C32A-3C7FEE57A6E4}"/>
              </a:ext>
            </a:extLst>
          </p:cNvPr>
          <p:cNvSpPr>
            <a:spLocks noGrp="1"/>
          </p:cNvSpPr>
          <p:nvPr>
            <p:ph type="sldNum" sz="quarter" idx="12"/>
            <p:custDataLst>
              <p:tags r:id="rId3"/>
            </p:custDataLst>
          </p:nvPr>
        </p:nvSpPr>
        <p:spPr/>
        <p:txBody>
          <a:bodyPr/>
          <a:lstStyle/>
          <a:p>
            <a:fld id="{E5E65B3F-39B9-4A9D-B649-5F1EA6B73C08}" type="slidenum">
              <a:rPr lang="fr-CA" smtClean="0"/>
              <a:t>14</a:t>
            </a:fld>
            <a:endParaRPr lang="fr-CA"/>
          </a:p>
        </p:txBody>
      </p:sp>
    </p:spTree>
    <p:extLst>
      <p:ext uri="{BB962C8B-B14F-4D97-AF65-F5344CB8AC3E}">
        <p14:creationId xmlns:p14="http://schemas.microsoft.com/office/powerpoint/2010/main" val="16901098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F562ED-F029-7EA7-1663-6D9A96317B73}"/>
              </a:ext>
            </a:extLst>
          </p:cNvPr>
          <p:cNvSpPr>
            <a:spLocks noGrp="1"/>
          </p:cNvSpPr>
          <p:nvPr>
            <p:ph type="title"/>
            <p:custDataLst>
              <p:tags r:id="rId1"/>
            </p:custDataLst>
          </p:nvPr>
        </p:nvSpPr>
        <p:spPr/>
        <p:txBody>
          <a:bodyPr/>
          <a:lstStyle/>
          <a:p>
            <a:r>
              <a:rPr lang="fr-CA" dirty="0">
                <a:solidFill>
                  <a:srgbClr val="2683C6"/>
                </a:solidFill>
              </a:rPr>
              <a:t>La 2</a:t>
            </a:r>
            <a:r>
              <a:rPr lang="fr-CA" baseline="30000" dirty="0">
                <a:solidFill>
                  <a:srgbClr val="2683C6"/>
                </a:solidFill>
              </a:rPr>
              <a:t>e</a:t>
            </a:r>
            <a:r>
              <a:rPr lang="fr-CA" dirty="0">
                <a:solidFill>
                  <a:srgbClr val="2683C6"/>
                </a:solidFill>
              </a:rPr>
              <a:t> étape de la séance concerne : </a:t>
            </a:r>
            <a:br>
              <a:rPr lang="fr-CA" dirty="0"/>
            </a:br>
            <a:r>
              <a:rPr lang="fr-CA" sz="1800" dirty="0"/>
              <a:t>(Dans cet ordre)</a:t>
            </a:r>
          </a:p>
        </p:txBody>
      </p:sp>
      <p:sp>
        <p:nvSpPr>
          <p:cNvPr id="3" name="Espace réservé du contenu 2">
            <a:extLst>
              <a:ext uri="{FF2B5EF4-FFF2-40B4-BE49-F238E27FC236}">
                <a16:creationId xmlns:a16="http://schemas.microsoft.com/office/drawing/2014/main" id="{6CB1740A-AD52-55A6-B70E-BB514FA5838E}"/>
              </a:ext>
            </a:extLst>
          </p:cNvPr>
          <p:cNvSpPr>
            <a:spLocks noGrp="1"/>
          </p:cNvSpPr>
          <p:nvPr>
            <p:ph idx="1"/>
            <p:custDataLst>
              <p:tags r:id="rId2"/>
            </p:custDataLst>
          </p:nvPr>
        </p:nvSpPr>
        <p:spPr>
          <a:xfrm>
            <a:off x="1097280" y="1845733"/>
            <a:ext cx="10058400" cy="4514873"/>
          </a:xfrm>
        </p:spPr>
        <p:txBody>
          <a:bodyPr>
            <a:normAutofit fontScale="25000" lnSpcReduction="20000"/>
          </a:bodyPr>
          <a:lstStyle/>
          <a:p>
            <a:pPr algn="just">
              <a:lnSpc>
                <a:spcPct val="115000"/>
              </a:lnSpc>
              <a:buFont typeface="Arial" panose="020B0604020202020204" pitchFamily="34" charset="0"/>
              <a:buChar char="•"/>
            </a:pPr>
            <a:r>
              <a:rPr lang="fr-CA" sz="6400" dirty="0">
                <a:effectLst/>
                <a:latin typeface="+mj-lt"/>
                <a:ea typeface="Calibri" panose="020F0502020204030204" pitchFamily="34" charset="0"/>
                <a:cs typeface="Times New Roman" panose="02020603050405020304" pitchFamily="18" charset="0"/>
              </a:rPr>
              <a:t> </a:t>
            </a:r>
            <a:r>
              <a:rPr lang="fr-CA" sz="6800" dirty="0">
                <a:effectLst/>
                <a:latin typeface="+mj-lt"/>
                <a:ea typeface="Calibri" panose="020F0502020204030204" pitchFamily="34" charset="0"/>
                <a:cs typeface="Times New Roman" panose="02020603050405020304" pitchFamily="18" charset="0"/>
              </a:rPr>
              <a:t>L’ensemble des personnes salariées régulières du secteur général. (Les personnes salarié</a:t>
            </a:r>
            <a:r>
              <a:rPr lang="fr-CA" sz="6800" dirty="0">
                <a:latin typeface="+mj-lt"/>
                <a:ea typeface="Calibri" panose="020F0502020204030204" pitchFamily="34" charset="0"/>
                <a:cs typeface="Times New Roman" panose="02020603050405020304" pitchFamily="18" charset="0"/>
              </a:rPr>
              <a:t>e</a:t>
            </a:r>
            <a:r>
              <a:rPr lang="fr-CA" sz="6800" dirty="0">
                <a:effectLst/>
                <a:latin typeface="+mj-lt"/>
                <a:ea typeface="Calibri" panose="020F0502020204030204" pitchFamily="34" charset="0"/>
                <a:cs typeface="Times New Roman" panose="02020603050405020304" pitchFamily="18" charset="0"/>
              </a:rPr>
              <a:t>s qui ont été considérées à l’étape précédente ne sont pas concerné</a:t>
            </a:r>
            <a:r>
              <a:rPr lang="fr-CA" sz="6800" dirty="0">
                <a:latin typeface="+mj-lt"/>
                <a:ea typeface="Calibri" panose="020F0502020204030204" pitchFamily="34" charset="0"/>
                <a:cs typeface="Times New Roman" panose="02020603050405020304" pitchFamily="18" charset="0"/>
              </a:rPr>
              <a:t>e</a:t>
            </a:r>
            <a:r>
              <a:rPr lang="fr-CA" sz="6800" dirty="0">
                <a:effectLst/>
                <a:latin typeface="+mj-lt"/>
                <a:ea typeface="Calibri" panose="020F0502020204030204" pitchFamily="34" charset="0"/>
                <a:cs typeface="Times New Roman" panose="02020603050405020304" pitchFamily="18" charset="0"/>
              </a:rPr>
              <a:t>s à la 2</a:t>
            </a:r>
            <a:r>
              <a:rPr lang="fr-CA" sz="6800" baseline="30000" dirty="0">
                <a:effectLst/>
                <a:latin typeface="+mj-lt"/>
                <a:ea typeface="Calibri" panose="020F0502020204030204" pitchFamily="34" charset="0"/>
                <a:cs typeface="Times New Roman" panose="02020603050405020304" pitchFamily="18" charset="0"/>
              </a:rPr>
              <a:t>e</a:t>
            </a:r>
            <a:r>
              <a:rPr lang="fr-CA" sz="6800" dirty="0">
                <a:effectLst/>
                <a:latin typeface="+mj-lt"/>
                <a:ea typeface="Calibri" panose="020F0502020204030204" pitchFamily="34" charset="0"/>
                <a:cs typeface="Times New Roman" panose="02020603050405020304" pitchFamily="18" charset="0"/>
              </a:rPr>
              <a:t> étape, puisque ces postes leur ont déjà été offerts);</a:t>
            </a:r>
          </a:p>
          <a:p>
            <a:pPr algn="just">
              <a:lnSpc>
                <a:spcPct val="115000"/>
              </a:lnSpc>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Les personnes salariées à l’essai;</a:t>
            </a:r>
          </a:p>
          <a:p>
            <a:pPr algn="just">
              <a:lnSpc>
                <a:spcPct val="115000"/>
              </a:lnSpc>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Les personnes salariées temporaires inscrit</a:t>
            </a:r>
            <a:r>
              <a:rPr lang="fr-CA" sz="6800" dirty="0">
                <a:latin typeface="+mj-lt"/>
                <a:ea typeface="Calibri" panose="020F0502020204030204" pitchFamily="34" charset="0"/>
                <a:cs typeface="Times New Roman" panose="02020603050405020304" pitchFamily="18" charset="0"/>
              </a:rPr>
              <a:t>e</a:t>
            </a:r>
            <a:r>
              <a:rPr lang="fr-CA" sz="6800" dirty="0">
                <a:effectLst/>
                <a:latin typeface="+mj-lt"/>
                <a:ea typeface="Calibri" panose="020F0502020204030204" pitchFamily="34" charset="0"/>
                <a:cs typeface="Times New Roman" panose="02020603050405020304" pitchFamily="18" charset="0"/>
              </a:rPr>
              <a:t>s sur la liste de priorité d’embauche </a:t>
            </a:r>
            <a:r>
              <a:rPr lang="fr-CA" sz="6800" b="1" dirty="0">
                <a:effectLst/>
                <a:latin typeface="+mj-lt"/>
                <a:ea typeface="Calibri" panose="020F0502020204030204" pitchFamily="34" charset="0"/>
                <a:cs typeface="Times New Roman" panose="02020603050405020304" pitchFamily="18" charset="0"/>
              </a:rPr>
              <a:t>ET</a:t>
            </a:r>
            <a:r>
              <a:rPr lang="fr-CA" sz="6800" dirty="0">
                <a:effectLst/>
                <a:latin typeface="+mj-lt"/>
                <a:ea typeface="Calibri" panose="020F0502020204030204" pitchFamily="34" charset="0"/>
                <a:cs typeface="Times New Roman" panose="02020603050405020304" pitchFamily="18" charset="0"/>
              </a:rPr>
              <a:t> qui ont complété l’équivalent d’une année de durée d’emploi reconnue sur cette liste, c'est-à-dire 1820 heures; (par date d’embauche) </a:t>
            </a:r>
          </a:p>
          <a:p>
            <a:pPr algn="just">
              <a:lnSpc>
                <a:spcPct val="115000"/>
              </a:lnSpc>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Les autres personnes salariées temporaires inscrit</a:t>
            </a:r>
            <a:r>
              <a:rPr lang="fr-CA" sz="6800" dirty="0">
                <a:latin typeface="+mj-lt"/>
                <a:ea typeface="Calibri" panose="020F0502020204030204" pitchFamily="34" charset="0"/>
                <a:cs typeface="Times New Roman" panose="02020603050405020304" pitchFamily="18" charset="0"/>
              </a:rPr>
              <a:t>e</a:t>
            </a:r>
            <a:r>
              <a:rPr lang="fr-CA" sz="6800" dirty="0">
                <a:effectLst/>
                <a:latin typeface="+mj-lt"/>
                <a:ea typeface="Calibri" panose="020F0502020204030204" pitchFamily="34" charset="0"/>
                <a:cs typeface="Times New Roman" panose="02020603050405020304" pitchFamily="18" charset="0"/>
              </a:rPr>
              <a:t>s sur la liste de priorité d’embauche sans tenir compte de l’ordre de durée d’emploi; (par date d’embauche)</a:t>
            </a:r>
          </a:p>
          <a:p>
            <a:pPr algn="just">
              <a:lnSpc>
                <a:spcPct val="115000"/>
              </a:lnSpc>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Les autres personnes salariées temporaires </a:t>
            </a:r>
            <a:r>
              <a:rPr lang="fr-CA" sz="6800" b="1" dirty="0">
                <a:effectLst/>
                <a:latin typeface="+mj-lt"/>
                <a:ea typeface="Calibri" panose="020F0502020204030204" pitchFamily="34" charset="0"/>
                <a:cs typeface="Times New Roman" panose="02020603050405020304" pitchFamily="18" charset="0"/>
              </a:rPr>
              <a:t>préqualifié</a:t>
            </a:r>
            <a:r>
              <a:rPr lang="fr-CA" sz="6800" b="1" dirty="0">
                <a:latin typeface="+mj-lt"/>
                <a:ea typeface="Calibri" panose="020F0502020204030204" pitchFamily="34" charset="0"/>
                <a:cs typeface="Times New Roman" panose="02020603050405020304" pitchFamily="18" charset="0"/>
              </a:rPr>
              <a:t>e</a:t>
            </a:r>
            <a:r>
              <a:rPr lang="fr-CA" sz="6800" b="1" dirty="0">
                <a:effectLst/>
                <a:latin typeface="+mj-lt"/>
                <a:ea typeface="Calibri" panose="020F0502020204030204" pitchFamily="34" charset="0"/>
                <a:cs typeface="Times New Roman" panose="02020603050405020304" pitchFamily="18" charset="0"/>
              </a:rPr>
              <a:t>s</a:t>
            </a:r>
            <a:r>
              <a:rPr lang="fr-CA" sz="6800" dirty="0">
                <a:effectLst/>
                <a:latin typeface="+mj-lt"/>
                <a:ea typeface="Calibri" panose="020F0502020204030204" pitchFamily="34" charset="0"/>
                <a:cs typeface="Times New Roman" panose="02020603050405020304" pitchFamily="18" charset="0"/>
              </a:rPr>
              <a:t> par date d’embauche; </a:t>
            </a:r>
          </a:p>
          <a:p>
            <a:pPr algn="just">
              <a:lnSpc>
                <a:spcPct val="115000"/>
              </a:lnSpc>
              <a:spcAft>
                <a:spcPts val="1000"/>
              </a:spcAft>
              <a:buFont typeface="Arial" panose="020B0604020202020204" pitchFamily="34" charset="0"/>
              <a:buChar char="•"/>
            </a:pPr>
            <a:r>
              <a:rPr lang="fr-CA" sz="6800" dirty="0">
                <a:effectLst/>
                <a:latin typeface="+mj-lt"/>
                <a:ea typeface="Calibri" panose="020F0502020204030204" pitchFamily="34" charset="0"/>
                <a:cs typeface="Times New Roman" panose="02020603050405020304" pitchFamily="18" charset="0"/>
              </a:rPr>
              <a:t> Les autres personnes salariées à qui le Centre de services scolaire permet de prendre un poste selon les critères qu’il détermine</a:t>
            </a:r>
            <a:r>
              <a:rPr lang="fr-CA" sz="6800" dirty="0">
                <a:latin typeface="+mj-lt"/>
                <a:ea typeface="Calibri" panose="020F0502020204030204" pitchFamily="34" charset="0"/>
                <a:cs typeface="Times New Roman" panose="02020603050405020304" pitchFamily="18" charset="0"/>
              </a:rPr>
              <a:t> </a:t>
            </a:r>
            <a:r>
              <a:rPr lang="fr-CA" sz="6800" dirty="0">
                <a:effectLst/>
                <a:latin typeface="+mj-lt"/>
                <a:ea typeface="Calibri" panose="020F0502020204030204" pitchFamily="34" charset="0"/>
                <a:cs typeface="Times New Roman" panose="02020603050405020304" pitchFamily="18" charset="0"/>
              </a:rPr>
              <a:t>(ex. : une personne salariée qui détient une AEC en éducation spécialisée et qui souhaite obtenir un poste de TES).</a:t>
            </a:r>
          </a:p>
          <a:p>
            <a:pPr marL="0" indent="0" algn="just">
              <a:lnSpc>
                <a:spcPct val="115000"/>
              </a:lnSpc>
              <a:spcAft>
                <a:spcPts val="1000"/>
              </a:spcAft>
              <a:buNone/>
            </a:pPr>
            <a:r>
              <a:rPr lang="fr-CA" sz="6000" b="1" dirty="0">
                <a:effectLst/>
                <a:latin typeface="+mj-lt"/>
                <a:ea typeface="Calibri" panose="020F0502020204030204" pitchFamily="34" charset="0"/>
                <a:cs typeface="Times New Roman" panose="02020603050405020304" pitchFamily="18" charset="0"/>
              </a:rPr>
              <a:t>Les postes qui resteront vacants seront comblés temporairement jusqu’au prochain mouvement de personnel.</a:t>
            </a:r>
          </a:p>
        </p:txBody>
      </p:sp>
      <p:sp>
        <p:nvSpPr>
          <p:cNvPr id="8" name="Espace réservé du numéro de diapositive 7">
            <a:extLst>
              <a:ext uri="{FF2B5EF4-FFF2-40B4-BE49-F238E27FC236}">
                <a16:creationId xmlns:a16="http://schemas.microsoft.com/office/drawing/2014/main" id="{8C29A793-BF02-CA8C-C64C-E7EBE4F9A1CC}"/>
              </a:ext>
            </a:extLst>
          </p:cNvPr>
          <p:cNvSpPr>
            <a:spLocks noGrp="1"/>
          </p:cNvSpPr>
          <p:nvPr>
            <p:ph type="sldNum" sz="quarter" idx="12"/>
            <p:custDataLst>
              <p:tags r:id="rId3"/>
            </p:custDataLst>
          </p:nvPr>
        </p:nvSpPr>
        <p:spPr/>
        <p:txBody>
          <a:bodyPr/>
          <a:lstStyle/>
          <a:p>
            <a:fld id="{E5E65B3F-39B9-4A9D-B649-5F1EA6B73C08}" type="slidenum">
              <a:rPr lang="fr-CA" smtClean="0"/>
              <a:t>15</a:t>
            </a:fld>
            <a:endParaRPr lang="fr-CA"/>
          </a:p>
        </p:txBody>
      </p:sp>
    </p:spTree>
    <p:extLst>
      <p:ext uri="{BB962C8B-B14F-4D97-AF65-F5344CB8AC3E}">
        <p14:creationId xmlns:p14="http://schemas.microsoft.com/office/powerpoint/2010/main" val="4256002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D34BB45-AEFA-FBA2-90E2-DC9729AAEFF2}"/>
              </a:ext>
            </a:extLst>
          </p:cNvPr>
          <p:cNvSpPr>
            <a:spLocks noGrp="1"/>
          </p:cNvSpPr>
          <p:nvPr>
            <p:ph type="title"/>
            <p:custDataLst>
              <p:tags r:id="rId1"/>
            </p:custDataLst>
          </p:nvPr>
        </p:nvSpPr>
        <p:spPr/>
        <p:txBody>
          <a:bodyPr/>
          <a:lstStyle/>
          <a:p>
            <a:r>
              <a:rPr lang="fr-CA" dirty="0">
                <a:solidFill>
                  <a:srgbClr val="2683C6"/>
                </a:solidFill>
              </a:rPr>
              <a:t>Personne salariée à l’essai</a:t>
            </a:r>
          </a:p>
        </p:txBody>
      </p:sp>
      <p:sp>
        <p:nvSpPr>
          <p:cNvPr id="3" name="Espace réservé du contenu 2">
            <a:extLst>
              <a:ext uri="{FF2B5EF4-FFF2-40B4-BE49-F238E27FC236}">
                <a16:creationId xmlns:a16="http://schemas.microsoft.com/office/drawing/2014/main" id="{44A4A000-A356-443F-58F6-30026690E307}"/>
              </a:ext>
            </a:extLst>
          </p:cNvPr>
          <p:cNvSpPr>
            <a:spLocks noGrp="1"/>
          </p:cNvSpPr>
          <p:nvPr>
            <p:ph idx="1"/>
            <p:custDataLst>
              <p:tags r:id="rId2"/>
            </p:custDataLst>
          </p:nvPr>
        </p:nvSpPr>
        <p:spPr>
          <a:xfrm>
            <a:off x="1097280" y="1891156"/>
            <a:ext cx="10058400" cy="3893310"/>
          </a:xfrm>
        </p:spPr>
        <p:txBody>
          <a:bodyPr>
            <a:normAutofit/>
          </a:bodyPr>
          <a:lstStyle/>
          <a:p>
            <a:pPr algn="just">
              <a:lnSpc>
                <a:spcPct val="105000"/>
              </a:lnSpc>
              <a:spcAft>
                <a:spcPts val="1000"/>
              </a:spcAft>
              <a:buFont typeface="Wingdings" panose="05000000000000000000" pitchFamily="2" charset="2"/>
              <a:buChar char="Ø"/>
            </a:pPr>
            <a:r>
              <a:rPr lang="fr-CA" sz="2200" dirty="0">
                <a:effectLst/>
                <a:latin typeface="+mj-lt"/>
                <a:ea typeface="Calibri" panose="020F0502020204030204" pitchFamily="34" charset="0"/>
                <a:cs typeface="Times New Roman" panose="02020603050405020304" pitchFamily="18" charset="0"/>
              </a:rPr>
              <a:t>La personne salarié</a:t>
            </a:r>
            <a:r>
              <a:rPr lang="fr-CA" sz="2200" dirty="0">
                <a:latin typeface="+mj-lt"/>
                <a:ea typeface="Calibri" panose="020F0502020204030204" pitchFamily="34" charset="0"/>
                <a:cs typeface="Times New Roman" panose="02020603050405020304" pitchFamily="18" charset="0"/>
              </a:rPr>
              <a:t>e</a:t>
            </a:r>
            <a:r>
              <a:rPr lang="fr-CA" sz="2200" dirty="0">
                <a:effectLst/>
                <a:latin typeface="+mj-lt"/>
                <a:ea typeface="Calibri" panose="020F0502020204030204" pitchFamily="34" charset="0"/>
                <a:cs typeface="Times New Roman" panose="02020603050405020304" pitchFamily="18" charset="0"/>
              </a:rPr>
              <a:t> à l’essai dont le poste est maintenu peut :</a:t>
            </a:r>
          </a:p>
          <a:p>
            <a:pPr lvl="1" algn="just">
              <a:lnSpc>
                <a:spcPct val="105000"/>
              </a:lnSpc>
              <a:spcAft>
                <a:spcPts val="1000"/>
              </a:spcAft>
              <a:buFont typeface="Arial" panose="020B0604020202020204" pitchFamily="34" charset="0"/>
              <a:buChar char="•"/>
            </a:pPr>
            <a:r>
              <a:rPr lang="fr-CA" dirty="0">
                <a:latin typeface="+mj-lt"/>
                <a:ea typeface="Calibri" panose="020F0502020204030204" pitchFamily="34" charset="0"/>
                <a:cs typeface="Times New Roman" panose="02020603050405020304" pitchFamily="18" charset="0"/>
              </a:rPr>
              <a:t>Maintenir son poste et poursuivre sa période d’essai.</a:t>
            </a:r>
          </a:p>
          <a:p>
            <a:pPr lvl="1" algn="just">
              <a:lnSpc>
                <a:spcPct val="105000"/>
              </a:lnSpc>
              <a:spcAft>
                <a:spcPts val="1000"/>
              </a:spcAft>
              <a:buFont typeface="Arial" panose="020B0604020202020204" pitchFamily="34" charset="0"/>
              <a:buChar char="•"/>
            </a:pPr>
            <a:r>
              <a:rPr lang="fr-CA" dirty="0">
                <a:latin typeface="+mj-lt"/>
                <a:ea typeface="Calibri" panose="020F0502020204030204" pitchFamily="34" charset="0"/>
                <a:cs typeface="Times New Roman" panose="02020603050405020304" pitchFamily="18" charset="0"/>
              </a:rPr>
              <a:t>Choisir un poste en promotion ou un poste en mutation qui implique un changement de quart de travail ou une augmentation d’au moins 5 h par semaine.</a:t>
            </a:r>
          </a:p>
          <a:p>
            <a:pPr marL="201168" lvl="1" indent="0" algn="just">
              <a:lnSpc>
                <a:spcPct val="105000"/>
              </a:lnSpc>
              <a:spcAft>
                <a:spcPts val="1000"/>
              </a:spcAft>
              <a:buNone/>
            </a:pPr>
            <a:endParaRPr lang="fr-CA" dirty="0">
              <a:latin typeface="+mj-lt"/>
              <a:ea typeface="Calibri" panose="020F0502020204030204" pitchFamily="34" charset="0"/>
              <a:cs typeface="Times New Roman" panose="02020603050405020304" pitchFamily="18" charset="0"/>
            </a:endParaRPr>
          </a:p>
          <a:p>
            <a:pPr marL="182563" lvl="1" indent="-182563" algn="just">
              <a:lnSpc>
                <a:spcPct val="105000"/>
              </a:lnSpc>
              <a:spcAft>
                <a:spcPts val="1000"/>
              </a:spcAft>
              <a:buFont typeface="Wingdings" panose="05000000000000000000" pitchFamily="2" charset="2"/>
              <a:buChar char="Ø"/>
            </a:pPr>
            <a:r>
              <a:rPr lang="fr-CA" sz="2200" dirty="0">
                <a:effectLst/>
                <a:latin typeface="+mj-lt"/>
                <a:ea typeface="Calibri" panose="020F0502020204030204" pitchFamily="34" charset="0"/>
                <a:cs typeface="Times New Roman" panose="02020603050405020304" pitchFamily="18" charset="0"/>
              </a:rPr>
              <a:t>La personne salariée à l’essai dont le poste est aboli ou qui est supplantée</a:t>
            </a:r>
            <a:r>
              <a:rPr lang="fr-CA" sz="2200" dirty="0">
                <a:latin typeface="+mj-lt"/>
                <a:ea typeface="Calibri" panose="020F0502020204030204" pitchFamily="34" charset="0"/>
                <a:cs typeface="Times New Roman" panose="02020603050405020304" pitchFamily="18" charset="0"/>
              </a:rPr>
              <a:t>,</a:t>
            </a:r>
            <a:r>
              <a:rPr lang="fr-CA" sz="2200" dirty="0">
                <a:effectLst/>
                <a:latin typeface="+mj-lt"/>
                <a:ea typeface="Calibri" panose="020F0502020204030204" pitchFamily="34" charset="0"/>
                <a:cs typeface="Times New Roman" panose="02020603050405020304" pitchFamily="18" charset="0"/>
              </a:rPr>
              <a:t> retourne sur la liste de priorité d’embauche et fera un choix à son tour de parole, selon sa date d’embauche.</a:t>
            </a:r>
          </a:p>
          <a:p>
            <a:pPr marL="201168" lvl="1" indent="0" algn="just">
              <a:lnSpc>
                <a:spcPct val="105000"/>
              </a:lnSpc>
              <a:spcAft>
                <a:spcPts val="1000"/>
              </a:spcAft>
              <a:buNone/>
            </a:pPr>
            <a:endParaRPr lang="fr-CA" dirty="0">
              <a:latin typeface="+mj-lt"/>
              <a:ea typeface="Calibri" panose="020F0502020204030204" pitchFamily="34" charset="0"/>
              <a:cs typeface="Times New Roman" panose="02020603050405020304" pitchFamily="18" charset="0"/>
            </a:endParaRPr>
          </a:p>
        </p:txBody>
      </p:sp>
      <p:sp>
        <p:nvSpPr>
          <p:cNvPr id="8" name="Espace réservé du numéro de diapositive 7">
            <a:extLst>
              <a:ext uri="{FF2B5EF4-FFF2-40B4-BE49-F238E27FC236}">
                <a16:creationId xmlns:a16="http://schemas.microsoft.com/office/drawing/2014/main" id="{497DF184-7520-0345-1856-0886642AED2E}"/>
              </a:ext>
            </a:extLst>
          </p:cNvPr>
          <p:cNvSpPr>
            <a:spLocks noGrp="1"/>
          </p:cNvSpPr>
          <p:nvPr>
            <p:ph type="sldNum" sz="quarter" idx="12"/>
            <p:custDataLst>
              <p:tags r:id="rId3"/>
            </p:custDataLst>
          </p:nvPr>
        </p:nvSpPr>
        <p:spPr/>
        <p:txBody>
          <a:bodyPr/>
          <a:lstStyle/>
          <a:p>
            <a:fld id="{E5E65B3F-39B9-4A9D-B649-5F1EA6B73C08}" type="slidenum">
              <a:rPr lang="fr-CA" smtClean="0"/>
              <a:t>16</a:t>
            </a:fld>
            <a:endParaRPr lang="fr-CA"/>
          </a:p>
        </p:txBody>
      </p:sp>
    </p:spTree>
    <p:extLst>
      <p:ext uri="{BB962C8B-B14F-4D97-AF65-F5344CB8AC3E}">
        <p14:creationId xmlns:p14="http://schemas.microsoft.com/office/powerpoint/2010/main" val="33111474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9A7EBFF-6851-AA9C-3D5E-28C3223499CB}"/>
              </a:ext>
            </a:extLst>
          </p:cNvPr>
          <p:cNvSpPr>
            <a:spLocks noGrp="1"/>
          </p:cNvSpPr>
          <p:nvPr>
            <p:ph type="title"/>
            <p:custDataLst>
              <p:tags r:id="rId1"/>
            </p:custDataLst>
          </p:nvPr>
        </p:nvSpPr>
        <p:spPr/>
        <p:txBody>
          <a:bodyPr/>
          <a:lstStyle/>
          <a:p>
            <a:r>
              <a:rPr lang="fr-CA" dirty="0">
                <a:solidFill>
                  <a:srgbClr val="2683C6"/>
                </a:solidFill>
              </a:rPr>
              <a:t>Comblement des remplacements prévus pour l’année scolaire</a:t>
            </a:r>
          </a:p>
        </p:txBody>
      </p:sp>
      <p:sp>
        <p:nvSpPr>
          <p:cNvPr id="3" name="Espace réservé du contenu 2">
            <a:extLst>
              <a:ext uri="{FF2B5EF4-FFF2-40B4-BE49-F238E27FC236}">
                <a16:creationId xmlns:a16="http://schemas.microsoft.com/office/drawing/2014/main" id="{89531247-DE02-1C47-FC51-4BBEBD37DF2C}"/>
              </a:ext>
            </a:extLst>
          </p:cNvPr>
          <p:cNvSpPr>
            <a:spLocks noGrp="1"/>
          </p:cNvSpPr>
          <p:nvPr>
            <p:ph idx="1"/>
            <p:custDataLst>
              <p:tags r:id="rId2"/>
            </p:custDataLst>
          </p:nvPr>
        </p:nvSpPr>
        <p:spPr>
          <a:xfrm>
            <a:off x="1097280" y="1984916"/>
            <a:ext cx="10058400" cy="3360748"/>
          </a:xfrm>
        </p:spPr>
        <p:txBody>
          <a:bodyPr/>
          <a:lstStyle/>
          <a:p>
            <a:pPr algn="just">
              <a:lnSpc>
                <a:spcPct val="105000"/>
              </a:lnSpc>
              <a:spcAft>
                <a:spcPts val="1000"/>
              </a:spcAft>
            </a:pPr>
            <a:r>
              <a:rPr lang="fr-CA" dirty="0">
                <a:effectLst/>
                <a:latin typeface="+mj-lt"/>
                <a:ea typeface="Calibri" panose="020F0502020204030204" pitchFamily="34" charset="0"/>
                <a:cs typeface="Times New Roman" panose="02020603050405020304" pitchFamily="18" charset="0"/>
              </a:rPr>
              <a:t>Le Centre de service</a:t>
            </a:r>
            <a:r>
              <a:rPr lang="fr-CA" dirty="0">
                <a:latin typeface="+mj-lt"/>
                <a:ea typeface="Calibri" panose="020F0502020204030204" pitchFamily="34" charset="0"/>
                <a:cs typeface="Times New Roman" panose="02020603050405020304" pitchFamily="18" charset="0"/>
              </a:rPr>
              <a:t>s </a:t>
            </a:r>
            <a:r>
              <a:rPr lang="fr-CA" dirty="0">
                <a:effectLst/>
                <a:latin typeface="+mj-lt"/>
                <a:ea typeface="Calibri" panose="020F0502020204030204" pitchFamily="34" charset="0"/>
                <a:cs typeface="Times New Roman" panose="02020603050405020304" pitchFamily="18" charset="0"/>
              </a:rPr>
              <a:t>offrira aux personnes salariées régulières, par ancienneté, les remplacements qui </a:t>
            </a:r>
            <a:r>
              <a:rPr lang="fr-CA" u="sng" dirty="0">
                <a:effectLst/>
                <a:latin typeface="+mj-lt"/>
                <a:ea typeface="Calibri" panose="020F0502020204030204" pitchFamily="34" charset="0"/>
                <a:cs typeface="Times New Roman" panose="02020603050405020304" pitchFamily="18" charset="0"/>
              </a:rPr>
              <a:t>sont prévus</a:t>
            </a:r>
            <a:r>
              <a:rPr lang="fr-CA" dirty="0">
                <a:effectLst/>
                <a:latin typeface="+mj-lt"/>
                <a:ea typeface="Calibri" panose="020F0502020204030204" pitchFamily="34" charset="0"/>
                <a:cs typeface="Times New Roman" panose="02020603050405020304" pitchFamily="18" charset="0"/>
              </a:rPr>
              <a:t> pour la durée de l’année scolaire au complet. </a:t>
            </a:r>
            <a:r>
              <a:rPr lang="fr-CA" b="1" dirty="0">
                <a:effectLst/>
                <a:latin typeface="+mj-lt"/>
                <a:ea typeface="Calibri" panose="020F0502020204030204" pitchFamily="34" charset="0"/>
                <a:cs typeface="Times New Roman" panose="02020603050405020304" pitchFamily="18" charset="0"/>
              </a:rPr>
              <a:t>Il est possible d’obtenir une promotion à cette occasion.</a:t>
            </a:r>
            <a:endParaRPr lang="fr-CA" dirty="0">
              <a:effectLst/>
              <a:latin typeface="+mj-lt"/>
              <a:ea typeface="Calibri" panose="020F0502020204030204" pitchFamily="34" charset="0"/>
              <a:cs typeface="Times New Roman" panose="02020603050405020304" pitchFamily="18" charset="0"/>
            </a:endParaRPr>
          </a:p>
          <a:p>
            <a:pPr algn="just">
              <a:lnSpc>
                <a:spcPct val="105000"/>
              </a:lnSpc>
              <a:spcAft>
                <a:spcPts val="1000"/>
              </a:spcAft>
            </a:pPr>
            <a:r>
              <a:rPr lang="fr-CA" dirty="0">
                <a:effectLst/>
                <a:latin typeface="+mj-lt"/>
                <a:ea typeface="Calibri" panose="020F0502020204030204" pitchFamily="34" charset="0"/>
                <a:cs typeface="Times New Roman" panose="02020603050405020304" pitchFamily="18" charset="0"/>
              </a:rPr>
              <a:t>Il est à préciser, qu’en cas de retour au travail de la personne titulaire, le Centre de services pourra décider de réaffecter la titulaire à d’autres tâches ou de retourner la personne affectée temporairement.</a:t>
            </a:r>
          </a:p>
          <a:p>
            <a:pPr>
              <a:lnSpc>
                <a:spcPct val="105000"/>
              </a:lnSpc>
            </a:pPr>
            <a:endParaRPr lang="fr-CA" dirty="0"/>
          </a:p>
        </p:txBody>
      </p:sp>
      <p:sp>
        <p:nvSpPr>
          <p:cNvPr id="8" name="Espace réservé du numéro de diapositive 7">
            <a:extLst>
              <a:ext uri="{FF2B5EF4-FFF2-40B4-BE49-F238E27FC236}">
                <a16:creationId xmlns:a16="http://schemas.microsoft.com/office/drawing/2014/main" id="{D8A2F18F-6F17-8EE4-44D1-0BEEFF85FAB5}"/>
              </a:ext>
            </a:extLst>
          </p:cNvPr>
          <p:cNvSpPr>
            <a:spLocks noGrp="1"/>
          </p:cNvSpPr>
          <p:nvPr>
            <p:ph type="sldNum" sz="quarter" idx="12"/>
            <p:custDataLst>
              <p:tags r:id="rId3"/>
            </p:custDataLst>
          </p:nvPr>
        </p:nvSpPr>
        <p:spPr/>
        <p:txBody>
          <a:bodyPr/>
          <a:lstStyle/>
          <a:p>
            <a:fld id="{E5E65B3F-39B9-4A9D-B649-5F1EA6B73C08}" type="slidenum">
              <a:rPr lang="fr-CA" smtClean="0"/>
              <a:t>17</a:t>
            </a:fld>
            <a:endParaRPr lang="fr-CA"/>
          </a:p>
        </p:txBody>
      </p:sp>
    </p:spTree>
    <p:extLst>
      <p:ext uri="{BB962C8B-B14F-4D97-AF65-F5344CB8AC3E}">
        <p14:creationId xmlns:p14="http://schemas.microsoft.com/office/powerpoint/2010/main" val="30131633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4" name="Rectangle 33">
            <a:extLst>
              <a:ext uri="{FF2B5EF4-FFF2-40B4-BE49-F238E27FC236}">
                <a16:creationId xmlns:a16="http://schemas.microsoft.com/office/drawing/2014/main" id="{13BCCAE5-A35B-4B66-A4A7-E23C34A403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1"/>
            </p:custDataLst>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re 1">
            <a:extLst>
              <a:ext uri="{FF2B5EF4-FFF2-40B4-BE49-F238E27FC236}">
                <a16:creationId xmlns:a16="http://schemas.microsoft.com/office/drawing/2014/main" id="{CE2B5C37-F09B-F942-B8A2-E71F56BBDCC8}"/>
              </a:ext>
            </a:extLst>
          </p:cNvPr>
          <p:cNvSpPr>
            <a:spLocks noGrp="1"/>
          </p:cNvSpPr>
          <p:nvPr>
            <p:ph type="title"/>
            <p:custDataLst>
              <p:tags r:id="rId2"/>
            </p:custDataLst>
          </p:nvPr>
        </p:nvSpPr>
        <p:spPr>
          <a:xfrm>
            <a:off x="1097280" y="286603"/>
            <a:ext cx="10058400" cy="1450757"/>
          </a:xfrm>
        </p:spPr>
        <p:txBody>
          <a:bodyPr>
            <a:normAutofit/>
          </a:bodyPr>
          <a:lstStyle/>
          <a:p>
            <a:r>
              <a:rPr lang="fr-CA" dirty="0"/>
              <a:t>Procuration</a:t>
            </a:r>
          </a:p>
        </p:txBody>
      </p:sp>
      <p:cxnSp>
        <p:nvCxnSpPr>
          <p:cNvPr id="36" name="Straight Connector 35">
            <a:extLst>
              <a:ext uri="{FF2B5EF4-FFF2-40B4-BE49-F238E27FC236}">
                <a16:creationId xmlns:a16="http://schemas.microsoft.com/office/drawing/2014/main" id="{6987BDFB-DE64-4B56-B44F-45FAE19FA9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custDataLst>
              <p:tags r:id="rId3"/>
            </p:custDataLst>
            <p:extLst>
              <p:ext uri="{386F3935-93C4-4BCD-93E2-E3B085C9AB24}">
                <p16:designElem xmlns:p16="http://schemas.microsoft.com/office/powerpoint/2015/main" val="1"/>
              </p:ext>
            </p:extLst>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3" name="Espace réservé du contenu 2">
            <a:extLst>
              <a:ext uri="{FF2B5EF4-FFF2-40B4-BE49-F238E27FC236}">
                <a16:creationId xmlns:a16="http://schemas.microsoft.com/office/drawing/2014/main" id="{2F930476-600E-A4C5-51AA-345DEEE97229}"/>
              </a:ext>
            </a:extLst>
          </p:cNvPr>
          <p:cNvSpPr>
            <a:spLocks noGrp="1"/>
          </p:cNvSpPr>
          <p:nvPr>
            <p:ph idx="1"/>
            <p:custDataLst>
              <p:tags r:id="rId4"/>
            </p:custDataLst>
          </p:nvPr>
        </p:nvSpPr>
        <p:spPr>
          <a:xfrm>
            <a:off x="1097279" y="1845734"/>
            <a:ext cx="6454987" cy="4023360"/>
          </a:xfrm>
        </p:spPr>
        <p:txBody>
          <a:bodyPr>
            <a:normAutofit/>
          </a:bodyPr>
          <a:lstStyle/>
          <a:p>
            <a:pPr algn="just"/>
            <a:r>
              <a:rPr lang="fr-CA" dirty="0">
                <a:latin typeface="+mj-lt"/>
              </a:rPr>
              <a:t>Vous trouverez un </a:t>
            </a:r>
            <a:r>
              <a:rPr lang="fr-CA" b="1" dirty="0">
                <a:latin typeface="+mj-lt"/>
                <a:hlinkClick r:id="rId11">
                  <a:extLst>
                    <a:ext uri="{A12FA001-AC4F-418D-AE19-62706E023703}">
                      <ahyp:hlinkClr xmlns:ahyp="http://schemas.microsoft.com/office/drawing/2018/hyperlinkcolor" val="tx"/>
                    </a:ext>
                  </a:extLst>
                </a:hlinkClick>
              </a:rPr>
              <a:t>modèle de procuration</a:t>
            </a:r>
            <a:r>
              <a:rPr lang="fr-CA" b="1" dirty="0">
                <a:latin typeface="+mj-lt"/>
              </a:rPr>
              <a:t> </a:t>
            </a:r>
            <a:r>
              <a:rPr lang="fr-CA" dirty="0">
                <a:latin typeface="+mj-lt"/>
              </a:rPr>
              <a:t>sur le site Internet du Syndicat dans l’onglet </a:t>
            </a:r>
            <a:r>
              <a:rPr lang="fr-CA" i="1" dirty="0">
                <a:latin typeface="+mj-lt"/>
              </a:rPr>
              <a:t>Mouvements de personnel</a:t>
            </a:r>
            <a:r>
              <a:rPr lang="fr-CA" dirty="0">
                <a:latin typeface="+mj-lt"/>
              </a:rPr>
              <a:t> de la section Des Patriotes soutien.  </a:t>
            </a:r>
          </a:p>
          <a:p>
            <a:pPr algn="just"/>
            <a:r>
              <a:rPr lang="fr-CA" dirty="0">
                <a:latin typeface="+mj-lt"/>
              </a:rPr>
              <a:t>Vous devez la faire parvenir à Julie Larochelle à l’adresse </a:t>
            </a:r>
            <a:r>
              <a:rPr lang="fr-CA" dirty="0">
                <a:latin typeface="+mj-lt"/>
                <a:hlinkClick r:id="rId12"/>
              </a:rPr>
              <a:t>jlarochelle@syndicatdechamplain.com</a:t>
            </a:r>
            <a:r>
              <a:rPr lang="fr-CA" dirty="0">
                <a:latin typeface="+mj-lt"/>
              </a:rPr>
              <a:t>, pour les postes en service de garde;</a:t>
            </a:r>
          </a:p>
          <a:p>
            <a:pPr algn="just"/>
            <a:r>
              <a:rPr lang="fr-CA" dirty="0">
                <a:latin typeface="+mj-lt"/>
              </a:rPr>
              <a:t>et à Mariève Charest, </a:t>
            </a:r>
            <a:r>
              <a:rPr lang="fr-CA" dirty="0">
                <a:latin typeface="+mj-lt"/>
                <a:hlinkClick r:id="rId13"/>
              </a:rPr>
              <a:t>mcharest@syndicatdechamplain.com</a:t>
            </a:r>
            <a:r>
              <a:rPr lang="fr-CA" dirty="0">
                <a:latin typeface="+mj-lt"/>
              </a:rPr>
              <a:t>, pour les postes en adaptation scolaire.</a:t>
            </a:r>
          </a:p>
        </p:txBody>
      </p:sp>
      <p:pic>
        <p:nvPicPr>
          <p:cNvPr id="5" name="Image 4">
            <a:extLst>
              <a:ext uri="{FF2B5EF4-FFF2-40B4-BE49-F238E27FC236}">
                <a16:creationId xmlns:a16="http://schemas.microsoft.com/office/drawing/2014/main" id="{A7B9D952-D266-91B2-F1F2-4CF435873DAB}"/>
              </a:ext>
            </a:extLst>
          </p:cNvPr>
          <p:cNvPicPr>
            <a:picLocks noChangeAspect="1"/>
          </p:cNvPicPr>
          <p:nvPr>
            <p:custDataLst>
              <p:tags r:id="rId5"/>
            </p:custDataLst>
          </p:nvPr>
        </p:nvPicPr>
        <p:blipFill>
          <a:blip r:embed="rId14"/>
          <a:stretch>
            <a:fillRect/>
          </a:stretch>
        </p:blipFill>
        <p:spPr>
          <a:xfrm>
            <a:off x="7916322" y="1908360"/>
            <a:ext cx="3239358" cy="4193345"/>
          </a:xfrm>
          <a:prstGeom prst="rect">
            <a:avLst/>
          </a:prstGeom>
          <a:ln>
            <a:solidFill>
              <a:schemeClr val="tx1"/>
            </a:solidFill>
          </a:ln>
        </p:spPr>
      </p:pic>
      <p:sp>
        <p:nvSpPr>
          <p:cNvPr id="38" name="Rectangle 37">
            <a:extLst>
              <a:ext uri="{FF2B5EF4-FFF2-40B4-BE49-F238E27FC236}">
                <a16:creationId xmlns:a16="http://schemas.microsoft.com/office/drawing/2014/main" id="{BD7A74B5-8367-4A83-ABEC-0FCDDE97B1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6"/>
            </p:custDataLst>
            <p:extLst>
              <p:ext uri="{386F3935-93C4-4BCD-93E2-E3B085C9AB24}">
                <p16:designElem xmlns:p16="http://schemas.microsoft.com/office/powerpoint/2015/main" val="1"/>
              </p:ext>
            </p:extLst>
          </p:nvPr>
        </p:nvSpPr>
        <p:spPr>
          <a:xfrm>
            <a:off x="15" y="6334316"/>
            <a:ext cx="12191985" cy="66484"/>
          </a:xfrm>
          <a:prstGeom prst="rect">
            <a:avLst/>
          </a:prstGeom>
          <a:solidFill>
            <a:srgbClr val="8DB2CA"/>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40" name="Rectangle 39">
            <a:extLst>
              <a:ext uri="{FF2B5EF4-FFF2-40B4-BE49-F238E27FC236}">
                <a16:creationId xmlns:a16="http://schemas.microsoft.com/office/drawing/2014/main" id="{2CC184B0-C2C6-4BF0-B078-816C7AF959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custDataLst>
              <p:tags r:id="rId7"/>
            </p:custDataLst>
            <p:extLst>
              <p:ext uri="{386F3935-93C4-4BCD-93E2-E3B085C9AB24}">
                <p16:designElem xmlns:p16="http://schemas.microsoft.com/office/powerpoint/2015/main" val="1"/>
              </p:ext>
            </p:extLst>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fr-CA"/>
          </a:p>
        </p:txBody>
      </p:sp>
      <p:sp>
        <p:nvSpPr>
          <p:cNvPr id="9" name="Espace réservé du numéro de diapositive 8">
            <a:extLst>
              <a:ext uri="{FF2B5EF4-FFF2-40B4-BE49-F238E27FC236}">
                <a16:creationId xmlns:a16="http://schemas.microsoft.com/office/drawing/2014/main" id="{619DC966-F183-6D8D-1C20-F847DB2606F6}"/>
              </a:ext>
            </a:extLst>
          </p:cNvPr>
          <p:cNvSpPr>
            <a:spLocks noGrp="1"/>
          </p:cNvSpPr>
          <p:nvPr>
            <p:ph type="sldNum" sz="quarter" idx="12"/>
            <p:custDataLst>
              <p:tags r:id="rId8"/>
            </p:custDataLst>
          </p:nvPr>
        </p:nvSpPr>
        <p:spPr>
          <a:xfrm>
            <a:off x="9900458" y="6459785"/>
            <a:ext cx="1312025" cy="365125"/>
          </a:xfrm>
        </p:spPr>
        <p:txBody>
          <a:bodyPr>
            <a:normAutofit/>
          </a:bodyPr>
          <a:lstStyle/>
          <a:p>
            <a:pPr>
              <a:spcAft>
                <a:spcPts val="600"/>
              </a:spcAft>
            </a:pPr>
            <a:fld id="{E5E65B3F-39B9-4A9D-B649-5F1EA6B73C08}" type="slidenum">
              <a:rPr lang="fr-CA" smtClean="0"/>
              <a:pPr>
                <a:spcAft>
                  <a:spcPts val="600"/>
                </a:spcAft>
              </a:pPr>
              <a:t>18</a:t>
            </a:fld>
            <a:endParaRPr lang="fr-CA"/>
          </a:p>
        </p:txBody>
      </p:sp>
    </p:spTree>
    <p:extLst>
      <p:ext uri="{BB962C8B-B14F-4D97-AF65-F5344CB8AC3E}">
        <p14:creationId xmlns:p14="http://schemas.microsoft.com/office/powerpoint/2010/main" val="122887736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custDataLst>
              <p:tags r:id="rId1"/>
            </p:custDataLst>
          </p:nvPr>
        </p:nvSpPr>
        <p:spPr/>
        <p:txBody>
          <a:bodyPr/>
          <a:lstStyle/>
          <a:p>
            <a:r>
              <a:rPr lang="fr-CA" dirty="0">
                <a:solidFill>
                  <a:srgbClr val="2683C6"/>
                </a:solidFill>
              </a:rPr>
              <a:t>Quand tout ça prend effet?</a:t>
            </a:r>
          </a:p>
        </p:txBody>
      </p:sp>
      <p:sp>
        <p:nvSpPr>
          <p:cNvPr id="111619" name="Rectangle 3"/>
          <p:cNvSpPr>
            <a:spLocks noGrp="1" noChangeArrowheads="1"/>
          </p:cNvSpPr>
          <p:nvPr>
            <p:ph idx="1"/>
            <p:custDataLst>
              <p:tags r:id="rId2"/>
            </p:custDataLst>
          </p:nvPr>
        </p:nvSpPr>
        <p:spPr>
          <a:xfrm>
            <a:off x="1097280" y="2229897"/>
            <a:ext cx="10058400" cy="2209800"/>
          </a:xfrm>
        </p:spPr>
        <p:txBody>
          <a:bodyPr>
            <a:normAutofit/>
          </a:bodyPr>
          <a:lstStyle/>
          <a:p>
            <a:pPr>
              <a:lnSpc>
                <a:spcPct val="105000"/>
              </a:lnSpc>
            </a:pPr>
            <a:r>
              <a:rPr lang="fr-CA" dirty="0">
                <a:latin typeface="+mj-lt"/>
              </a:rPr>
              <a:t>Tous les changements de poste résultant du mouvement de personnel prennent effet à la rentrée scolaire. </a:t>
            </a:r>
          </a:p>
        </p:txBody>
      </p:sp>
      <p:sp>
        <p:nvSpPr>
          <p:cNvPr id="6" name="Espace réservé du numéro de diapositive 5">
            <a:extLst>
              <a:ext uri="{FF2B5EF4-FFF2-40B4-BE49-F238E27FC236}">
                <a16:creationId xmlns:a16="http://schemas.microsoft.com/office/drawing/2014/main" id="{421627ED-A74A-EE0E-7143-D354A8298DC4}"/>
              </a:ext>
            </a:extLst>
          </p:cNvPr>
          <p:cNvSpPr>
            <a:spLocks noGrp="1"/>
          </p:cNvSpPr>
          <p:nvPr>
            <p:ph type="sldNum" sz="quarter" idx="12"/>
            <p:custDataLst>
              <p:tags r:id="rId3"/>
            </p:custDataLst>
          </p:nvPr>
        </p:nvSpPr>
        <p:spPr/>
        <p:txBody>
          <a:bodyPr/>
          <a:lstStyle/>
          <a:p>
            <a:fld id="{E5E65B3F-39B9-4A9D-B649-5F1EA6B73C08}" type="slidenum">
              <a:rPr lang="fr-CA" smtClean="0"/>
              <a:t>19</a:t>
            </a:fld>
            <a:endParaRPr lang="fr-CA"/>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EA5AEF-66B1-B3B2-C42C-DA5CD30A4CF6}"/>
              </a:ext>
            </a:extLst>
          </p:cNvPr>
          <p:cNvSpPr>
            <a:spLocks noGrp="1"/>
          </p:cNvSpPr>
          <p:nvPr>
            <p:ph type="title"/>
            <p:custDataLst>
              <p:tags r:id="rId1"/>
            </p:custDataLst>
          </p:nvPr>
        </p:nvSpPr>
        <p:spPr/>
        <p:txBody>
          <a:bodyPr/>
          <a:lstStyle/>
          <a:p>
            <a:r>
              <a:rPr lang="fr-CA" dirty="0">
                <a:solidFill>
                  <a:srgbClr val="2683C6"/>
                </a:solidFill>
              </a:rPr>
              <a:t>Introduction</a:t>
            </a:r>
          </a:p>
        </p:txBody>
      </p:sp>
      <p:sp>
        <p:nvSpPr>
          <p:cNvPr id="3" name="Espace réservé du contenu 2">
            <a:extLst>
              <a:ext uri="{FF2B5EF4-FFF2-40B4-BE49-F238E27FC236}">
                <a16:creationId xmlns:a16="http://schemas.microsoft.com/office/drawing/2014/main" id="{0603B681-A4A4-89A7-B206-B279B0B1C93F}"/>
              </a:ext>
            </a:extLst>
          </p:cNvPr>
          <p:cNvSpPr>
            <a:spLocks noGrp="1"/>
          </p:cNvSpPr>
          <p:nvPr>
            <p:ph idx="1"/>
            <p:custDataLst>
              <p:tags r:id="rId2"/>
            </p:custDataLst>
          </p:nvPr>
        </p:nvSpPr>
        <p:spPr>
          <a:xfrm>
            <a:off x="1097280" y="2355808"/>
            <a:ext cx="10058400" cy="3265063"/>
          </a:xfrm>
        </p:spPr>
        <p:txBody>
          <a:bodyPr>
            <a:normAutofit fontScale="92500" lnSpcReduction="20000"/>
          </a:bodyPr>
          <a:lstStyle/>
          <a:p>
            <a:pPr algn="just">
              <a:lnSpc>
                <a:spcPct val="105000"/>
              </a:lnSpc>
            </a:pPr>
            <a:r>
              <a:rPr lang="fr-FR" sz="2200" dirty="0">
                <a:latin typeface="+mj-lt"/>
              </a:rPr>
              <a:t>L’affectation annuelle est un événement qui peut être stressant. Nous allons partager le plus d’informations possible pour que vous puissiez en connaître le déroulement.</a:t>
            </a:r>
          </a:p>
          <a:p>
            <a:pPr>
              <a:lnSpc>
                <a:spcPct val="105000"/>
              </a:lnSpc>
              <a:buFont typeface="Wingdings" pitchFamily="2" charset="2"/>
              <a:buNone/>
            </a:pPr>
            <a:endParaRPr lang="fr-FR" sz="2200" dirty="0">
              <a:latin typeface="+mj-lt"/>
            </a:endParaRPr>
          </a:p>
          <a:p>
            <a:pPr algn="just">
              <a:lnSpc>
                <a:spcPct val="105000"/>
              </a:lnSpc>
            </a:pPr>
            <a:r>
              <a:rPr lang="fr-FR" sz="2200" dirty="0">
                <a:latin typeface="+mj-lt"/>
              </a:rPr>
              <a:t>Plus précisément, l’objectif est de vous transmettre des connaissances minimales des clauses qui concernent le mouvement de personnel du secteur des services directs aux élèves ou qui ont un impact sur celui-ci.</a:t>
            </a:r>
          </a:p>
          <a:p>
            <a:pPr algn="just">
              <a:lnSpc>
                <a:spcPct val="105000"/>
              </a:lnSpc>
            </a:pPr>
            <a:endParaRPr lang="fr-FR" sz="2200" dirty="0">
              <a:latin typeface="+mj-lt"/>
            </a:endParaRPr>
          </a:p>
          <a:p>
            <a:pPr algn="just">
              <a:lnSpc>
                <a:spcPct val="105000"/>
              </a:lnSpc>
            </a:pPr>
            <a:r>
              <a:rPr lang="fr-FR" sz="2200" dirty="0">
                <a:latin typeface="+mj-lt"/>
              </a:rPr>
              <a:t>Toute question relative à une situation personnelle devra être traitée individuellement avec votre conseillère.</a:t>
            </a:r>
          </a:p>
          <a:p>
            <a:pPr marL="0" indent="0">
              <a:lnSpc>
                <a:spcPct val="105000"/>
              </a:lnSpc>
              <a:buNone/>
            </a:pPr>
            <a:endParaRPr lang="fr-CA" dirty="0"/>
          </a:p>
        </p:txBody>
      </p:sp>
      <p:sp>
        <p:nvSpPr>
          <p:cNvPr id="8" name="Espace réservé du numéro de diapositive 7">
            <a:extLst>
              <a:ext uri="{FF2B5EF4-FFF2-40B4-BE49-F238E27FC236}">
                <a16:creationId xmlns:a16="http://schemas.microsoft.com/office/drawing/2014/main" id="{C01C80E1-E9F4-B901-D791-84903CBF37EF}"/>
              </a:ext>
            </a:extLst>
          </p:cNvPr>
          <p:cNvSpPr>
            <a:spLocks noGrp="1"/>
          </p:cNvSpPr>
          <p:nvPr>
            <p:ph type="sldNum" sz="quarter" idx="12"/>
            <p:custDataLst>
              <p:tags r:id="rId3"/>
            </p:custDataLst>
          </p:nvPr>
        </p:nvSpPr>
        <p:spPr/>
        <p:txBody>
          <a:bodyPr/>
          <a:lstStyle/>
          <a:p>
            <a:fld id="{E5E65B3F-39B9-4A9D-B649-5F1EA6B73C08}" type="slidenum">
              <a:rPr lang="fr-CA" smtClean="0"/>
              <a:t>2</a:t>
            </a:fld>
            <a:endParaRPr lang="fr-CA"/>
          </a:p>
        </p:txBody>
      </p:sp>
    </p:spTree>
    <p:extLst>
      <p:ext uri="{BB962C8B-B14F-4D97-AF65-F5344CB8AC3E}">
        <p14:creationId xmlns:p14="http://schemas.microsoft.com/office/powerpoint/2010/main" val="37197872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custDataLst>
              <p:tags r:id="rId1"/>
            </p:custDataLst>
          </p:nvPr>
        </p:nvSpPr>
        <p:spPr>
          <a:xfrm>
            <a:off x="1124873" y="829559"/>
            <a:ext cx="7772400" cy="1143000"/>
          </a:xfrm>
          <a:noFill/>
          <a:ln/>
        </p:spPr>
        <p:txBody>
          <a:bodyPr vert="horz" lIns="92075" tIns="46038" rIns="92075" bIns="46038" rtlCol="0" anchor="ctr">
            <a:normAutofit/>
          </a:bodyPr>
          <a:lstStyle/>
          <a:p>
            <a:r>
              <a:rPr lang="fr-FR" dirty="0">
                <a:solidFill>
                  <a:srgbClr val="2683C6"/>
                </a:solidFill>
              </a:rPr>
              <a:t>Conclusion</a:t>
            </a:r>
          </a:p>
        </p:txBody>
      </p:sp>
      <p:sp>
        <p:nvSpPr>
          <p:cNvPr id="11267" name="Rectangle 3"/>
          <p:cNvSpPr>
            <a:spLocks noGrp="1" noChangeArrowheads="1"/>
          </p:cNvSpPr>
          <p:nvPr>
            <p:ph idx="1"/>
            <p:custDataLst>
              <p:tags r:id="rId2"/>
            </p:custDataLst>
          </p:nvPr>
        </p:nvSpPr>
        <p:spPr>
          <a:xfrm>
            <a:off x="1052195" y="1972559"/>
            <a:ext cx="10087610" cy="4055882"/>
          </a:xfrm>
          <a:noFill/>
          <a:ln/>
        </p:spPr>
        <p:txBody>
          <a:bodyPr vert="horz" lIns="92075" tIns="46038" rIns="92075" bIns="46038" rtlCol="0" anchor="t">
            <a:normAutofit/>
          </a:bodyPr>
          <a:lstStyle/>
          <a:p>
            <a:pPr algn="just">
              <a:lnSpc>
                <a:spcPct val="105000"/>
              </a:lnSpc>
            </a:pPr>
            <a:r>
              <a:rPr lang="fr-FR" dirty="0">
                <a:latin typeface="+mj-lt"/>
              </a:rPr>
              <a:t>Chaque année, pour la plupart d’entre nous, la période de mouvement de personnel sera difficile.</a:t>
            </a:r>
          </a:p>
          <a:p>
            <a:pPr>
              <a:lnSpc>
                <a:spcPct val="105000"/>
              </a:lnSpc>
            </a:pPr>
            <a:endParaRPr lang="fr-FR" dirty="0">
              <a:latin typeface="+mj-lt"/>
            </a:endParaRPr>
          </a:p>
          <a:p>
            <a:pPr algn="just">
              <a:lnSpc>
                <a:spcPct val="105000"/>
              </a:lnSpc>
            </a:pPr>
            <a:r>
              <a:rPr lang="fr-FR" dirty="0">
                <a:latin typeface="+mj-lt"/>
              </a:rPr>
              <a:t>Pour beaucoup d’entre nous, cela peut représenter un déplacement et un deuil du poste que nous détenions.</a:t>
            </a:r>
          </a:p>
          <a:p>
            <a:pPr>
              <a:lnSpc>
                <a:spcPct val="105000"/>
              </a:lnSpc>
              <a:buFont typeface="Wingdings" pitchFamily="2" charset="2"/>
              <a:buNone/>
            </a:pPr>
            <a:endParaRPr lang="fr-FR" dirty="0">
              <a:latin typeface="+mj-lt"/>
            </a:endParaRPr>
          </a:p>
          <a:p>
            <a:pPr algn="just">
              <a:lnSpc>
                <a:spcPct val="105000"/>
              </a:lnSpc>
            </a:pPr>
            <a:r>
              <a:rPr lang="fr-FR" dirty="0">
                <a:latin typeface="+mj-lt"/>
              </a:rPr>
              <a:t>Il est important de se soutenir dans ce processus et de bien comprendre nos droits! En cas de doute, n’hésitez pas à communiquer avec nous.</a:t>
            </a:r>
          </a:p>
        </p:txBody>
      </p:sp>
      <p:sp>
        <p:nvSpPr>
          <p:cNvPr id="6" name="Espace réservé du numéro de diapositive 5">
            <a:extLst>
              <a:ext uri="{FF2B5EF4-FFF2-40B4-BE49-F238E27FC236}">
                <a16:creationId xmlns:a16="http://schemas.microsoft.com/office/drawing/2014/main" id="{46E454B7-44AA-DD91-CA5D-C0AEE40FE351}"/>
              </a:ext>
            </a:extLst>
          </p:cNvPr>
          <p:cNvSpPr>
            <a:spLocks noGrp="1"/>
          </p:cNvSpPr>
          <p:nvPr>
            <p:ph type="sldNum" sz="quarter" idx="12"/>
            <p:custDataLst>
              <p:tags r:id="rId3"/>
            </p:custDataLst>
          </p:nvPr>
        </p:nvSpPr>
        <p:spPr/>
        <p:txBody>
          <a:bodyPr/>
          <a:lstStyle/>
          <a:p>
            <a:fld id="{E5E65B3F-39B9-4A9D-B649-5F1EA6B73C08}" type="slidenum">
              <a:rPr lang="fr-CA" smtClean="0"/>
              <a:t>20</a:t>
            </a:fld>
            <a:endParaRPr lang="fr-CA"/>
          </a:p>
        </p:txBody>
      </p:sp>
    </p:spTree>
  </p:cSld>
  <p:clrMapOvr>
    <a:masterClrMapping/>
  </p:clrMapOvr>
  <p:transition>
    <p:cu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a:extLst>
              <a:ext uri="{FF2B5EF4-FFF2-40B4-BE49-F238E27FC236}">
                <a16:creationId xmlns:a16="http://schemas.microsoft.com/office/drawing/2014/main" id="{7A440B29-CF29-1D34-3BB4-C173459B912A}"/>
              </a:ext>
            </a:extLst>
          </p:cNvPr>
          <p:cNvSpPr txBox="1">
            <a:spLocks/>
          </p:cNvSpPr>
          <p:nvPr/>
        </p:nvSpPr>
        <p:spPr>
          <a:xfrm>
            <a:off x="1097280" y="1845734"/>
            <a:ext cx="10058400" cy="4023360"/>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400" kern="1200" cap="all" spc="200" baseline="0">
                <a:solidFill>
                  <a:schemeClr val="tx2"/>
                </a:solidFill>
                <a:latin typeface="+mj-lt"/>
                <a:ea typeface="+mn-ea"/>
                <a:cs typeface="+mn-cs"/>
              </a:defRPr>
            </a:lvl1pPr>
            <a:lvl2pPr marL="4572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2pPr>
            <a:lvl3pPr marL="914400" indent="0" algn="ctr" defTabSz="914400" rtl="0" eaLnBrk="1" latinLnBrk="0" hangingPunct="1">
              <a:lnSpc>
                <a:spcPct val="90000"/>
              </a:lnSpc>
              <a:spcBef>
                <a:spcPts val="200"/>
              </a:spcBef>
              <a:spcAft>
                <a:spcPts val="400"/>
              </a:spcAft>
              <a:buClr>
                <a:schemeClr val="accent1"/>
              </a:buClr>
              <a:buFont typeface="Calibri" pitchFamily="34" charset="0"/>
              <a:buNone/>
              <a:defRPr sz="2400" kern="1200">
                <a:solidFill>
                  <a:schemeClr val="tx1">
                    <a:lumMod val="75000"/>
                    <a:lumOff val="25000"/>
                  </a:schemeClr>
                </a:solidFill>
                <a:latin typeface="+mn-lt"/>
                <a:ea typeface="+mn-ea"/>
                <a:cs typeface="+mn-cs"/>
              </a:defRPr>
            </a:lvl3pPr>
            <a:lvl4pPr marL="1371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4pPr>
            <a:lvl5pPr marL="18288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5pPr>
            <a:lvl6pPr marL="22860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6pPr>
            <a:lvl7pPr marL="27432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7pPr>
            <a:lvl8pPr marL="32004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8pPr>
            <a:lvl9pPr marL="3657600" indent="0" algn="ctr" defTabSz="914400" rtl="0" eaLnBrk="1" latinLnBrk="0" hangingPunct="1">
              <a:lnSpc>
                <a:spcPct val="90000"/>
              </a:lnSpc>
              <a:spcBef>
                <a:spcPts val="200"/>
              </a:spcBef>
              <a:spcAft>
                <a:spcPts val="400"/>
              </a:spcAft>
              <a:buClr>
                <a:schemeClr val="accent1"/>
              </a:buClr>
              <a:buFont typeface="Calibri" pitchFamily="34" charset="0"/>
              <a:buNone/>
              <a:defRPr sz="2000" kern="1200">
                <a:solidFill>
                  <a:schemeClr val="tx1">
                    <a:lumMod val="75000"/>
                    <a:lumOff val="25000"/>
                  </a:schemeClr>
                </a:solidFill>
                <a:latin typeface="+mn-lt"/>
                <a:ea typeface="+mn-ea"/>
                <a:cs typeface="+mn-cs"/>
              </a:defRPr>
            </a:lvl9pPr>
          </a:lstStyle>
          <a:p>
            <a:pPr algn="ctr" fontAlgn="base">
              <a:lnSpc>
                <a:spcPct val="100000"/>
              </a:lnSpc>
              <a:spcBef>
                <a:spcPct val="0"/>
              </a:spcBef>
              <a:spcAft>
                <a:spcPct val="0"/>
              </a:spcAft>
              <a:buClrTx/>
              <a:buSzTx/>
              <a:buFontTx/>
              <a:buNone/>
              <a:defRPr/>
            </a:pPr>
            <a:r>
              <a:rPr kumimoji="1" lang="fr-FR" sz="4400" b="1">
                <a:ln w="22225">
                  <a:solidFill>
                    <a:schemeClr val="accent2"/>
                  </a:solidFill>
                  <a:prstDash val="solid"/>
                </a:ln>
                <a:solidFill>
                  <a:schemeClr val="accent2">
                    <a:lumMod val="40000"/>
                    <a:lumOff val="60000"/>
                  </a:schemeClr>
                </a:solidFill>
                <a:latin typeface="Bookman Old Style"/>
              </a:rPr>
              <a:t>Merci pour votre écoute, </a:t>
            </a:r>
          </a:p>
          <a:p>
            <a:pPr algn="ctr" fontAlgn="base">
              <a:lnSpc>
                <a:spcPct val="100000"/>
              </a:lnSpc>
              <a:spcBef>
                <a:spcPct val="0"/>
              </a:spcBef>
              <a:spcAft>
                <a:spcPct val="0"/>
              </a:spcAft>
              <a:buClrTx/>
              <a:buSzTx/>
              <a:buFontTx/>
              <a:buNone/>
              <a:defRPr/>
            </a:pPr>
            <a:r>
              <a:rPr kumimoji="1" lang="fr-FR" sz="4400" b="1">
                <a:ln w="22225">
                  <a:solidFill>
                    <a:schemeClr val="accent2"/>
                  </a:solidFill>
                  <a:prstDash val="solid"/>
                </a:ln>
                <a:solidFill>
                  <a:schemeClr val="accent2">
                    <a:lumMod val="40000"/>
                    <a:lumOff val="60000"/>
                  </a:schemeClr>
                </a:solidFill>
                <a:latin typeface="Bookman Old Style"/>
              </a:rPr>
              <a:t>avez-vous des questions ? </a:t>
            </a:r>
          </a:p>
          <a:p>
            <a:endParaRPr lang="fr-CA" dirty="0"/>
          </a:p>
        </p:txBody>
      </p:sp>
    </p:spTree>
    <p:extLst>
      <p:ext uri="{BB962C8B-B14F-4D97-AF65-F5344CB8AC3E}">
        <p14:creationId xmlns:p14="http://schemas.microsoft.com/office/powerpoint/2010/main" val="3106976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63D3BE-C989-5085-F4D7-42C669ECE862}"/>
              </a:ext>
            </a:extLst>
          </p:cNvPr>
          <p:cNvSpPr>
            <a:spLocks noGrp="1"/>
          </p:cNvSpPr>
          <p:nvPr>
            <p:ph type="title"/>
            <p:custDataLst>
              <p:tags r:id="rId1"/>
            </p:custDataLst>
          </p:nvPr>
        </p:nvSpPr>
        <p:spPr>
          <a:xfrm>
            <a:off x="1097280" y="718674"/>
            <a:ext cx="9704698" cy="1057005"/>
          </a:xfrm>
        </p:spPr>
        <p:txBody>
          <a:bodyPr>
            <a:noAutofit/>
          </a:bodyPr>
          <a:lstStyle/>
          <a:p>
            <a:r>
              <a:rPr lang="fr-CA" dirty="0">
                <a:solidFill>
                  <a:srgbClr val="2683C6"/>
                </a:solidFill>
              </a:rPr>
              <a:t>Quelles classes d’emplois sont concernées ?</a:t>
            </a:r>
          </a:p>
        </p:txBody>
      </p:sp>
      <p:sp>
        <p:nvSpPr>
          <p:cNvPr id="3" name="Espace réservé du contenu 2">
            <a:extLst>
              <a:ext uri="{FF2B5EF4-FFF2-40B4-BE49-F238E27FC236}">
                <a16:creationId xmlns:a16="http://schemas.microsoft.com/office/drawing/2014/main" id="{6093DA7E-1417-77E5-6DAB-918A88EA4AF9}"/>
              </a:ext>
            </a:extLst>
          </p:cNvPr>
          <p:cNvSpPr>
            <a:spLocks noGrp="1"/>
          </p:cNvSpPr>
          <p:nvPr>
            <p:ph idx="1"/>
            <p:custDataLst>
              <p:tags r:id="rId2"/>
            </p:custDataLst>
          </p:nvPr>
        </p:nvSpPr>
        <p:spPr>
          <a:xfrm>
            <a:off x="1097280" y="1845733"/>
            <a:ext cx="10058400" cy="4494777"/>
          </a:xfrm>
        </p:spPr>
        <p:txBody>
          <a:bodyPr>
            <a:noAutofit/>
          </a:bodyPr>
          <a:lstStyle/>
          <a:p>
            <a:pPr marL="0" indent="0" algn="just">
              <a:lnSpc>
                <a:spcPct val="125000"/>
              </a:lnSpc>
              <a:spcBef>
                <a:spcPct val="50000"/>
              </a:spcBef>
              <a:buClrTx/>
              <a:buSzTx/>
              <a:buFont typeface="Wingdings" pitchFamily="2" charset="2"/>
              <a:buNone/>
            </a:pPr>
            <a:r>
              <a:rPr lang="fr-CA" dirty="0">
                <a:latin typeface="+mj-lt"/>
              </a:rPr>
              <a:t>Les personnes salariées régulières ou à l’essai détenant un poste, autre qu’un poste au secteur général.</a:t>
            </a:r>
          </a:p>
          <a:p>
            <a:pPr algn="just">
              <a:lnSpc>
                <a:spcPct val="125000"/>
              </a:lnSpc>
              <a:spcBef>
                <a:spcPct val="50000"/>
              </a:spcBef>
              <a:buClrTx/>
              <a:buSzTx/>
              <a:buFont typeface="Wingdings" pitchFamily="2" charset="2"/>
              <a:buNone/>
            </a:pPr>
            <a:r>
              <a:rPr lang="fr-CA" dirty="0">
                <a:latin typeface="+mj-lt"/>
              </a:rPr>
              <a:t>C’est-à-dire les classes d’emplois suivantes : </a:t>
            </a:r>
          </a:p>
          <a:p>
            <a:pPr marL="342900" lvl="0" indent="-342900" algn="just">
              <a:lnSpc>
                <a:spcPct val="125000"/>
              </a:lnSpc>
              <a:spcBef>
                <a:spcPts val="800"/>
              </a:spcBef>
              <a:buFont typeface="+mj-lt"/>
              <a:buAutoNum type="arabicPeriod"/>
            </a:pPr>
            <a:r>
              <a:rPr lang="fr-CA" sz="1600" dirty="0">
                <a:effectLst/>
                <a:latin typeface="+mj-lt"/>
                <a:ea typeface="Calibri" panose="020F0502020204030204" pitchFamily="34" charset="0"/>
                <a:cs typeface="Times New Roman" panose="02020603050405020304" pitchFamily="18" charset="0"/>
              </a:rPr>
              <a:t>Technicien(ne)-interprète (TI)</a:t>
            </a:r>
          </a:p>
          <a:p>
            <a:pPr marL="342900" lvl="0" indent="-342900" algn="just">
              <a:lnSpc>
                <a:spcPct val="125000"/>
              </a:lnSpc>
              <a:spcBef>
                <a:spcPts val="800"/>
              </a:spcBef>
              <a:buFont typeface="+mj-lt"/>
              <a:buAutoNum type="arabicPeriod"/>
            </a:pPr>
            <a:r>
              <a:rPr lang="fr-CA" sz="1600" dirty="0">
                <a:effectLst/>
                <a:latin typeface="+mj-lt"/>
                <a:ea typeface="Calibri" panose="020F0502020204030204" pitchFamily="34" charset="0"/>
                <a:cs typeface="Times New Roman" panose="02020603050405020304" pitchFamily="18" charset="0"/>
              </a:rPr>
              <a:t>Technicien(ne) en éducation spécialisée (TES) et Technicien(ne) </a:t>
            </a:r>
            <a:r>
              <a:rPr lang="fr-CA" sz="1600" dirty="0">
                <a:latin typeface="+mj-lt"/>
                <a:ea typeface="Calibri" panose="020F0502020204030204" pitchFamily="34" charset="0"/>
                <a:cs typeface="Times New Roman" panose="02020603050405020304" pitchFamily="18" charset="0"/>
              </a:rPr>
              <a:t>de</a:t>
            </a:r>
            <a:r>
              <a:rPr lang="fr-CA" sz="1600" dirty="0">
                <a:effectLst/>
                <a:latin typeface="+mj-lt"/>
                <a:ea typeface="Calibri" panose="020F0502020204030204" pitchFamily="34" charset="0"/>
                <a:cs typeface="Times New Roman" panose="02020603050405020304" pitchFamily="18" charset="0"/>
              </a:rPr>
              <a:t> travail social (TTS)</a:t>
            </a:r>
          </a:p>
          <a:p>
            <a:pPr marL="342900" lvl="0" indent="-342900" algn="just">
              <a:lnSpc>
                <a:spcPct val="125000"/>
              </a:lnSpc>
              <a:spcBef>
                <a:spcPts val="800"/>
              </a:spcBef>
              <a:buFont typeface="+mj-lt"/>
              <a:buAutoNum type="arabicPeriod"/>
            </a:pPr>
            <a:r>
              <a:rPr lang="fr-CA" sz="1600" dirty="0">
                <a:effectLst/>
                <a:latin typeface="+mj-lt"/>
                <a:ea typeface="Calibri" panose="020F0502020204030204" pitchFamily="34" charset="0"/>
                <a:cs typeface="Times New Roman" panose="02020603050405020304" pitchFamily="18" charset="0"/>
              </a:rPr>
              <a:t>Technicien(ne) en service de garde et en milieu scolaire (TSGMS)</a:t>
            </a:r>
            <a:endParaRPr lang="fr-CA" sz="1600" dirty="0">
              <a:solidFill>
                <a:srgbClr val="FF0000"/>
              </a:solidFill>
              <a:effectLst/>
              <a:latin typeface="+mj-lt"/>
              <a:ea typeface="Calibri" panose="020F0502020204030204" pitchFamily="34" charset="0"/>
              <a:cs typeface="Times New Roman" panose="02020603050405020304" pitchFamily="18" charset="0"/>
            </a:endParaRPr>
          </a:p>
          <a:p>
            <a:pPr marL="342900" lvl="0" indent="-342900" algn="just">
              <a:lnSpc>
                <a:spcPct val="125000"/>
              </a:lnSpc>
              <a:spcBef>
                <a:spcPts val="800"/>
              </a:spcBef>
              <a:buFont typeface="+mj-lt"/>
              <a:buAutoNum type="arabicPeriod"/>
            </a:pPr>
            <a:r>
              <a:rPr lang="fr-CA" sz="1600" dirty="0">
                <a:effectLst/>
                <a:latin typeface="+mj-lt"/>
                <a:ea typeface="Calibri" panose="020F0502020204030204" pitchFamily="34" charset="0"/>
                <a:cs typeface="Times New Roman" panose="02020603050405020304" pitchFamily="18" charset="0"/>
              </a:rPr>
              <a:t>Éducateur(</a:t>
            </a:r>
            <a:r>
              <a:rPr lang="fr-CA" sz="1600" dirty="0" err="1">
                <a:effectLst/>
                <a:latin typeface="+mj-lt"/>
                <a:ea typeface="Calibri" panose="020F0502020204030204" pitchFamily="34" charset="0"/>
                <a:cs typeface="Times New Roman" panose="02020603050405020304" pitchFamily="18" charset="0"/>
              </a:rPr>
              <a:t>trice</a:t>
            </a:r>
            <a:r>
              <a:rPr lang="fr-CA" sz="1600" dirty="0">
                <a:effectLst/>
                <a:latin typeface="+mj-lt"/>
                <a:ea typeface="Calibri" panose="020F0502020204030204" pitchFamily="34" charset="0"/>
                <a:cs typeface="Times New Roman" panose="02020603050405020304" pitchFamily="18" charset="0"/>
              </a:rPr>
              <a:t>) en milieu scolaire, classe principale</a:t>
            </a:r>
            <a:endParaRPr lang="fr-CA" sz="1600" dirty="0">
              <a:solidFill>
                <a:srgbClr val="FF0000"/>
              </a:solidFill>
              <a:effectLst/>
              <a:latin typeface="+mj-lt"/>
              <a:ea typeface="Calibri" panose="020F0502020204030204" pitchFamily="34" charset="0"/>
              <a:cs typeface="Times New Roman" panose="02020603050405020304" pitchFamily="18" charset="0"/>
            </a:endParaRPr>
          </a:p>
          <a:p>
            <a:pPr marL="342900" lvl="0" indent="-342900" algn="just">
              <a:lnSpc>
                <a:spcPct val="125000"/>
              </a:lnSpc>
              <a:spcBef>
                <a:spcPts val="800"/>
              </a:spcBef>
              <a:buFont typeface="+mj-lt"/>
              <a:buAutoNum type="arabicPeriod"/>
            </a:pPr>
            <a:r>
              <a:rPr lang="fr-CA" sz="1600" dirty="0">
                <a:effectLst/>
                <a:latin typeface="+mj-lt"/>
                <a:ea typeface="Calibri" panose="020F0502020204030204" pitchFamily="34" charset="0"/>
                <a:cs typeface="Times New Roman" panose="02020603050405020304" pitchFamily="18" charset="0"/>
              </a:rPr>
              <a:t>Éducateur(</a:t>
            </a:r>
            <a:r>
              <a:rPr lang="fr-CA" sz="1600" dirty="0" err="1">
                <a:effectLst/>
                <a:latin typeface="+mj-lt"/>
                <a:ea typeface="Calibri" panose="020F0502020204030204" pitchFamily="34" charset="0"/>
                <a:cs typeface="Times New Roman" panose="02020603050405020304" pitchFamily="18" charset="0"/>
              </a:rPr>
              <a:t>trice</a:t>
            </a:r>
            <a:r>
              <a:rPr lang="fr-CA" sz="1600" dirty="0">
                <a:effectLst/>
                <a:latin typeface="+mj-lt"/>
                <a:ea typeface="Calibri" panose="020F0502020204030204" pitchFamily="34" charset="0"/>
                <a:cs typeface="Times New Roman" panose="02020603050405020304" pitchFamily="18" charset="0"/>
              </a:rPr>
              <a:t>) en milieu scolaire (EMS)</a:t>
            </a:r>
            <a:endParaRPr lang="fr-CA" sz="1600" dirty="0">
              <a:solidFill>
                <a:srgbClr val="FF0000"/>
              </a:solidFill>
              <a:effectLst/>
              <a:latin typeface="+mj-lt"/>
              <a:ea typeface="Calibri" panose="020F0502020204030204" pitchFamily="34" charset="0"/>
              <a:cs typeface="Times New Roman" panose="02020603050405020304" pitchFamily="18" charset="0"/>
            </a:endParaRPr>
          </a:p>
          <a:p>
            <a:pPr marL="342900" lvl="0" indent="-342900" algn="just">
              <a:lnSpc>
                <a:spcPct val="125000"/>
              </a:lnSpc>
              <a:spcBef>
                <a:spcPts val="800"/>
              </a:spcBef>
              <a:spcAft>
                <a:spcPts val="1000"/>
              </a:spcAft>
              <a:buFont typeface="+mj-lt"/>
              <a:buAutoNum type="arabicPeriod"/>
            </a:pPr>
            <a:r>
              <a:rPr lang="fr-CA" sz="1600" dirty="0">
                <a:effectLst/>
                <a:latin typeface="+mj-lt"/>
                <a:ea typeface="Calibri" panose="020F0502020204030204" pitchFamily="34" charset="0"/>
                <a:cs typeface="Times New Roman" panose="02020603050405020304" pitchFamily="18" charset="0"/>
              </a:rPr>
              <a:t>Préposé(e) aux élèves handicapés (PEH)</a:t>
            </a:r>
          </a:p>
        </p:txBody>
      </p:sp>
      <p:sp>
        <p:nvSpPr>
          <p:cNvPr id="8" name="Espace réservé du numéro de diapositive 7">
            <a:extLst>
              <a:ext uri="{FF2B5EF4-FFF2-40B4-BE49-F238E27FC236}">
                <a16:creationId xmlns:a16="http://schemas.microsoft.com/office/drawing/2014/main" id="{FA0F9187-01ED-2D14-3E10-67AF671BF440}"/>
              </a:ext>
            </a:extLst>
          </p:cNvPr>
          <p:cNvSpPr>
            <a:spLocks noGrp="1"/>
          </p:cNvSpPr>
          <p:nvPr>
            <p:ph type="sldNum" sz="quarter" idx="12"/>
            <p:custDataLst>
              <p:tags r:id="rId3"/>
            </p:custDataLst>
          </p:nvPr>
        </p:nvSpPr>
        <p:spPr/>
        <p:txBody>
          <a:bodyPr/>
          <a:lstStyle/>
          <a:p>
            <a:fld id="{E5E65B3F-39B9-4A9D-B649-5F1EA6B73C08}" type="slidenum">
              <a:rPr lang="fr-CA" smtClean="0"/>
              <a:t>3</a:t>
            </a:fld>
            <a:endParaRPr lang="fr-CA"/>
          </a:p>
        </p:txBody>
      </p:sp>
    </p:spTree>
    <p:extLst>
      <p:ext uri="{BB962C8B-B14F-4D97-AF65-F5344CB8AC3E}">
        <p14:creationId xmlns:p14="http://schemas.microsoft.com/office/powerpoint/2010/main" val="1187782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DBD16B-5028-DA59-A14D-CAD271F239BB}"/>
              </a:ext>
            </a:extLst>
          </p:cNvPr>
          <p:cNvSpPr>
            <a:spLocks noGrp="1"/>
          </p:cNvSpPr>
          <p:nvPr>
            <p:ph type="title"/>
            <p:custDataLst>
              <p:tags r:id="rId1"/>
            </p:custDataLst>
          </p:nvPr>
        </p:nvSpPr>
        <p:spPr/>
        <p:txBody>
          <a:bodyPr/>
          <a:lstStyle/>
          <a:p>
            <a:r>
              <a:rPr lang="fr-CA" dirty="0">
                <a:solidFill>
                  <a:srgbClr val="2683C6"/>
                </a:solidFill>
              </a:rPr>
              <a:t>Dans vos milieux</a:t>
            </a:r>
          </a:p>
        </p:txBody>
      </p:sp>
      <p:sp>
        <p:nvSpPr>
          <p:cNvPr id="3" name="Espace réservé du contenu 2">
            <a:extLst>
              <a:ext uri="{FF2B5EF4-FFF2-40B4-BE49-F238E27FC236}">
                <a16:creationId xmlns:a16="http://schemas.microsoft.com/office/drawing/2014/main" id="{14DF2445-FDE0-68EF-812F-4D39D63042A3}"/>
              </a:ext>
            </a:extLst>
          </p:cNvPr>
          <p:cNvSpPr>
            <a:spLocks noGrp="1"/>
          </p:cNvSpPr>
          <p:nvPr>
            <p:ph idx="1"/>
            <p:custDataLst>
              <p:tags r:id="rId2"/>
            </p:custDataLst>
          </p:nvPr>
        </p:nvSpPr>
        <p:spPr>
          <a:xfrm>
            <a:off x="1097280" y="2113212"/>
            <a:ext cx="10058400" cy="2726266"/>
          </a:xfrm>
        </p:spPr>
        <p:txBody>
          <a:bodyPr/>
          <a:lstStyle/>
          <a:p>
            <a:pPr algn="just">
              <a:lnSpc>
                <a:spcPct val="105000"/>
              </a:lnSpc>
            </a:pPr>
            <a:r>
              <a:rPr lang="fr-CA" sz="2000" dirty="0">
                <a:latin typeface="+mj-lt"/>
              </a:rPr>
              <a:t>Préparation, par les directions d’école et</a:t>
            </a:r>
            <a:r>
              <a:rPr lang="fr-CA" sz="2000" dirty="0">
                <a:solidFill>
                  <a:srgbClr val="FF0000"/>
                </a:solidFill>
                <a:latin typeface="+mj-lt"/>
              </a:rPr>
              <a:t> </a:t>
            </a:r>
            <a:r>
              <a:rPr lang="fr-CA" sz="2000" dirty="0">
                <a:latin typeface="+mj-lt"/>
              </a:rPr>
              <a:t>de centre, du plan d’effectifs de l’année suivante :</a:t>
            </a:r>
          </a:p>
          <a:p>
            <a:pPr algn="just">
              <a:lnSpc>
                <a:spcPct val="105000"/>
              </a:lnSpc>
              <a:buFont typeface="Wingdings" pitchFamily="2" charset="2"/>
              <a:buNone/>
            </a:pPr>
            <a:r>
              <a:rPr lang="fr-CA" sz="2000" dirty="0">
                <a:latin typeface="+mj-lt"/>
              </a:rPr>
              <a:t>	Les articles 96.20 et 110.13 de la LIP mentionnent que la direction doit consulter le personnel concernant le plan d’effectifs de l’année suivante.</a:t>
            </a:r>
          </a:p>
          <a:p>
            <a:pPr algn="just">
              <a:lnSpc>
                <a:spcPct val="105000"/>
              </a:lnSpc>
              <a:buFont typeface="Wingdings" pitchFamily="2" charset="2"/>
              <a:buNone/>
            </a:pPr>
            <a:r>
              <a:rPr lang="fr-CA" sz="2000" dirty="0">
                <a:latin typeface="+mj-lt"/>
              </a:rPr>
              <a:t>	La consultation peut prendre diverses formes, l’important</a:t>
            </a:r>
            <a:r>
              <a:rPr lang="fr-CA" dirty="0">
                <a:latin typeface="+mj-lt"/>
              </a:rPr>
              <a:t> </a:t>
            </a:r>
            <a:r>
              <a:rPr lang="fr-CA" sz="2000" dirty="0">
                <a:latin typeface="+mj-lt"/>
              </a:rPr>
              <a:t>est d’avoir une place pour émettre des commentaires et des recommandations.</a:t>
            </a:r>
          </a:p>
          <a:p>
            <a:pPr algn="just">
              <a:lnSpc>
                <a:spcPct val="105000"/>
              </a:lnSpc>
              <a:buFont typeface="Wingdings" pitchFamily="2" charset="2"/>
              <a:buNone/>
            </a:pPr>
            <a:endParaRPr lang="fr-CA" sz="2000" dirty="0">
              <a:latin typeface="+mj-lt"/>
            </a:endParaRPr>
          </a:p>
          <a:p>
            <a:pPr marL="0" indent="0">
              <a:lnSpc>
                <a:spcPct val="105000"/>
              </a:lnSpc>
              <a:buNone/>
            </a:pPr>
            <a:endParaRPr lang="fr-CA" dirty="0"/>
          </a:p>
        </p:txBody>
      </p:sp>
      <p:sp>
        <p:nvSpPr>
          <p:cNvPr id="8" name="Espace réservé du numéro de diapositive 7">
            <a:extLst>
              <a:ext uri="{FF2B5EF4-FFF2-40B4-BE49-F238E27FC236}">
                <a16:creationId xmlns:a16="http://schemas.microsoft.com/office/drawing/2014/main" id="{0030829B-2E7A-FDFE-04B9-2FEA7612EFD8}"/>
              </a:ext>
            </a:extLst>
          </p:cNvPr>
          <p:cNvSpPr>
            <a:spLocks noGrp="1"/>
          </p:cNvSpPr>
          <p:nvPr>
            <p:ph type="sldNum" sz="quarter" idx="12"/>
            <p:custDataLst>
              <p:tags r:id="rId3"/>
            </p:custDataLst>
          </p:nvPr>
        </p:nvSpPr>
        <p:spPr/>
        <p:txBody>
          <a:bodyPr/>
          <a:lstStyle/>
          <a:p>
            <a:fld id="{E5E65B3F-39B9-4A9D-B649-5F1EA6B73C08}" type="slidenum">
              <a:rPr lang="fr-CA" smtClean="0"/>
              <a:t>4</a:t>
            </a:fld>
            <a:endParaRPr lang="fr-CA"/>
          </a:p>
        </p:txBody>
      </p:sp>
    </p:spTree>
    <p:extLst>
      <p:ext uri="{BB962C8B-B14F-4D97-AF65-F5344CB8AC3E}">
        <p14:creationId xmlns:p14="http://schemas.microsoft.com/office/powerpoint/2010/main" val="271452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A8F436-77C9-0A14-1EB6-A095B8709F8F}"/>
              </a:ext>
            </a:extLst>
          </p:cNvPr>
          <p:cNvSpPr>
            <a:spLocks noGrp="1"/>
          </p:cNvSpPr>
          <p:nvPr>
            <p:ph type="title"/>
            <p:custDataLst>
              <p:tags r:id="rId1"/>
            </p:custDataLst>
          </p:nvPr>
        </p:nvSpPr>
        <p:spPr/>
        <p:txBody>
          <a:bodyPr/>
          <a:lstStyle/>
          <a:p>
            <a:r>
              <a:rPr lang="fr-CA" dirty="0">
                <a:solidFill>
                  <a:srgbClr val="2683C6"/>
                </a:solidFill>
              </a:rPr>
              <a:t>Au Centre de services scolaire</a:t>
            </a:r>
          </a:p>
        </p:txBody>
      </p:sp>
      <p:sp>
        <p:nvSpPr>
          <p:cNvPr id="3" name="Espace réservé du contenu 2">
            <a:extLst>
              <a:ext uri="{FF2B5EF4-FFF2-40B4-BE49-F238E27FC236}">
                <a16:creationId xmlns:a16="http://schemas.microsoft.com/office/drawing/2014/main" id="{281F378E-3AE5-28D5-C954-240E571715B1}"/>
              </a:ext>
            </a:extLst>
          </p:cNvPr>
          <p:cNvSpPr>
            <a:spLocks noGrp="1"/>
          </p:cNvSpPr>
          <p:nvPr>
            <p:ph idx="1"/>
            <p:custDataLst>
              <p:tags r:id="rId2"/>
            </p:custDataLst>
          </p:nvPr>
        </p:nvSpPr>
        <p:spPr>
          <a:xfrm>
            <a:off x="1097280" y="1845734"/>
            <a:ext cx="10058400" cy="4444534"/>
          </a:xfrm>
        </p:spPr>
        <p:txBody>
          <a:bodyPr>
            <a:normAutofit/>
          </a:bodyPr>
          <a:lstStyle/>
          <a:p>
            <a:pPr algn="just">
              <a:lnSpc>
                <a:spcPct val="105000"/>
              </a:lnSpc>
              <a:spcAft>
                <a:spcPts val="1000"/>
              </a:spcAft>
              <a:buFont typeface="Wingdings" panose="05000000000000000000" pitchFamily="2" charset="2"/>
              <a:buChar char="§"/>
            </a:pPr>
            <a:r>
              <a:rPr lang="fr-CA" dirty="0">
                <a:effectLst/>
                <a:latin typeface="+mj-lt"/>
                <a:ea typeface="Calibri" panose="020F0502020204030204" pitchFamily="34" charset="0"/>
                <a:cs typeface="Times New Roman" panose="02020603050405020304" pitchFamily="18" charset="0"/>
              </a:rPr>
              <a:t> Répondre aux questions des directions.  </a:t>
            </a:r>
          </a:p>
          <a:p>
            <a:pPr algn="just">
              <a:lnSpc>
                <a:spcPct val="105000"/>
              </a:lnSpc>
              <a:spcAft>
                <a:spcPts val="1000"/>
              </a:spcAft>
              <a:buFont typeface="Wingdings" panose="05000000000000000000" pitchFamily="2" charset="2"/>
              <a:buChar char="§"/>
            </a:pPr>
            <a:r>
              <a:rPr lang="fr-CA" dirty="0">
                <a:latin typeface="+mj-lt"/>
                <a:ea typeface="Calibri" panose="020F0502020204030204" pitchFamily="34" charset="0"/>
                <a:cs typeface="Times New Roman" panose="02020603050405020304" pitchFamily="18" charset="0"/>
              </a:rPr>
              <a:t> Mise en place du processus de préqualification préalable.</a:t>
            </a:r>
          </a:p>
          <a:p>
            <a:pPr algn="just">
              <a:lnSpc>
                <a:spcPct val="105000"/>
              </a:lnSpc>
              <a:spcAft>
                <a:spcPts val="1000"/>
              </a:spcAft>
              <a:buFont typeface="Wingdings" panose="05000000000000000000" pitchFamily="2" charset="2"/>
              <a:buChar char="§"/>
            </a:pPr>
            <a:r>
              <a:rPr lang="fr-CA" dirty="0">
                <a:effectLst/>
                <a:latin typeface="+mj-lt"/>
                <a:ea typeface="Calibri" panose="020F0502020204030204" pitchFamily="34" charset="0"/>
                <a:cs typeface="Times New Roman" panose="02020603050405020304" pitchFamily="18" charset="0"/>
              </a:rPr>
              <a:t> Consulter le Syndicat sur les intentions d’abolitions et de créations de postes, c’est-à-dire le plan d’effectifs, et ce, 15 jours avant la date d’abolition des postes (habituellement le 1</a:t>
            </a:r>
            <a:r>
              <a:rPr lang="fr-CA" baseline="30000" dirty="0">
                <a:effectLst/>
                <a:latin typeface="+mj-lt"/>
                <a:ea typeface="Calibri" panose="020F0502020204030204" pitchFamily="34" charset="0"/>
                <a:cs typeface="Times New Roman" panose="02020603050405020304" pitchFamily="18" charset="0"/>
              </a:rPr>
              <a:t>er</a:t>
            </a:r>
            <a:r>
              <a:rPr lang="fr-CA" dirty="0">
                <a:effectLst/>
                <a:latin typeface="+mj-lt"/>
                <a:ea typeface="Calibri" panose="020F0502020204030204" pitchFamily="34" charset="0"/>
                <a:cs typeface="Times New Roman" panose="02020603050405020304" pitchFamily="18" charset="0"/>
              </a:rPr>
              <a:t> juillet).  </a:t>
            </a:r>
          </a:p>
          <a:p>
            <a:pPr algn="just">
              <a:lnSpc>
                <a:spcPct val="105000"/>
              </a:lnSpc>
              <a:spcAft>
                <a:spcPts val="1000"/>
              </a:spcAft>
              <a:buFont typeface="Wingdings" panose="05000000000000000000" pitchFamily="2" charset="2"/>
              <a:buChar char="§"/>
            </a:pPr>
            <a:r>
              <a:rPr lang="fr-CA" dirty="0">
                <a:effectLst/>
                <a:latin typeface="+mj-lt"/>
                <a:ea typeface="Calibri" panose="020F0502020204030204" pitchFamily="34" charset="0"/>
                <a:cs typeface="Times New Roman" panose="02020603050405020304" pitchFamily="18" charset="0"/>
              </a:rPr>
              <a:t> Envoyer une lettre par courriel à chaque personne salariée visée par une abolition au moins </a:t>
            </a:r>
            <a:br>
              <a:rPr lang="fr-CA" dirty="0">
                <a:effectLst/>
                <a:latin typeface="+mj-lt"/>
                <a:ea typeface="Calibri" panose="020F0502020204030204" pitchFamily="34" charset="0"/>
                <a:cs typeface="Times New Roman" panose="02020603050405020304" pitchFamily="18" charset="0"/>
              </a:rPr>
            </a:br>
            <a:r>
              <a:rPr lang="fr-CA" dirty="0">
                <a:effectLst/>
                <a:latin typeface="+mj-lt"/>
                <a:ea typeface="Calibri" panose="020F0502020204030204" pitchFamily="34" charset="0"/>
                <a:cs typeface="Times New Roman" panose="02020603050405020304" pitchFamily="18" charset="0"/>
              </a:rPr>
              <a:t>5 jours avant la date d’abolition (habituellement le 1</a:t>
            </a:r>
            <a:r>
              <a:rPr lang="fr-CA" baseline="30000" dirty="0">
                <a:effectLst/>
                <a:latin typeface="+mj-lt"/>
                <a:ea typeface="Calibri" panose="020F0502020204030204" pitchFamily="34" charset="0"/>
                <a:cs typeface="Times New Roman" panose="02020603050405020304" pitchFamily="18" charset="0"/>
              </a:rPr>
              <a:t>er</a:t>
            </a:r>
            <a:r>
              <a:rPr lang="fr-CA" dirty="0">
                <a:effectLst/>
                <a:latin typeface="+mj-lt"/>
                <a:ea typeface="Calibri" panose="020F0502020204030204" pitchFamily="34" charset="0"/>
                <a:cs typeface="Times New Roman" panose="02020603050405020304" pitchFamily="18" charset="0"/>
              </a:rPr>
              <a:t> juillet).  </a:t>
            </a:r>
          </a:p>
          <a:p>
            <a:pPr algn="just">
              <a:lnSpc>
                <a:spcPct val="105000"/>
              </a:lnSpc>
              <a:spcAft>
                <a:spcPts val="1000"/>
              </a:spcAft>
              <a:buFont typeface="Wingdings" panose="05000000000000000000" pitchFamily="2" charset="2"/>
              <a:buChar char="§"/>
            </a:pPr>
            <a:r>
              <a:rPr lang="fr-CA" dirty="0">
                <a:effectLst/>
                <a:latin typeface="+mj-lt"/>
                <a:ea typeface="Calibri" panose="020F0502020204030204" pitchFamily="34" charset="0"/>
                <a:cs typeface="Times New Roman" panose="02020603050405020304" pitchFamily="18" charset="0"/>
              </a:rPr>
              <a:t> Informer, au moins 5 jours avant la date des séances, de la date et du lieu des séances, ainsi que </a:t>
            </a:r>
            <a:r>
              <a:rPr lang="fr-CA" dirty="0">
                <a:latin typeface="+mj-lt"/>
                <a:ea typeface="Calibri" panose="020F0502020204030204" pitchFamily="34" charset="0"/>
                <a:cs typeface="Times New Roman" panose="02020603050405020304" pitchFamily="18" charset="0"/>
              </a:rPr>
              <a:t>d</a:t>
            </a:r>
            <a:r>
              <a:rPr lang="fr-CA" dirty="0">
                <a:effectLst/>
                <a:latin typeface="+mj-lt"/>
                <a:ea typeface="Calibri" panose="020F0502020204030204" pitchFamily="34" charset="0"/>
                <a:cs typeface="Times New Roman" panose="02020603050405020304" pitchFamily="18" charset="0"/>
              </a:rPr>
              <a:t>es postes maintenus et vacants.</a:t>
            </a:r>
          </a:p>
          <a:p>
            <a:pPr algn="just">
              <a:lnSpc>
                <a:spcPct val="105000"/>
              </a:lnSpc>
              <a:spcAft>
                <a:spcPts val="1000"/>
              </a:spcAft>
              <a:buFont typeface="Wingdings" panose="05000000000000000000" pitchFamily="2" charset="2"/>
              <a:buChar char="§"/>
            </a:pPr>
            <a:r>
              <a:rPr lang="fr-CA" dirty="0">
                <a:latin typeface="+mj-lt"/>
                <a:ea typeface="Calibri" panose="020F0502020204030204" pitchFamily="34" charset="0"/>
                <a:cs typeface="Times New Roman" panose="02020603050405020304" pitchFamily="18" charset="0"/>
              </a:rPr>
              <a:t> Pour la personne salariée à l’essai, l’informer au moins 14 jours avant l’abolition de son poste. </a:t>
            </a:r>
            <a:endParaRPr lang="fr-CA" dirty="0">
              <a:effectLst/>
              <a:latin typeface="+mj-lt"/>
              <a:ea typeface="Calibri" panose="020F0502020204030204" pitchFamily="34" charset="0"/>
              <a:cs typeface="Times New Roman" panose="02020603050405020304" pitchFamily="18" charset="0"/>
            </a:endParaRPr>
          </a:p>
        </p:txBody>
      </p:sp>
      <p:sp>
        <p:nvSpPr>
          <p:cNvPr id="8" name="Espace réservé du numéro de diapositive 7">
            <a:extLst>
              <a:ext uri="{FF2B5EF4-FFF2-40B4-BE49-F238E27FC236}">
                <a16:creationId xmlns:a16="http://schemas.microsoft.com/office/drawing/2014/main" id="{A433423F-DE71-373D-1E41-40820F7860EF}"/>
              </a:ext>
            </a:extLst>
          </p:cNvPr>
          <p:cNvSpPr>
            <a:spLocks noGrp="1"/>
          </p:cNvSpPr>
          <p:nvPr>
            <p:ph type="sldNum" sz="quarter" idx="12"/>
            <p:custDataLst>
              <p:tags r:id="rId3"/>
            </p:custDataLst>
          </p:nvPr>
        </p:nvSpPr>
        <p:spPr/>
        <p:txBody>
          <a:bodyPr/>
          <a:lstStyle/>
          <a:p>
            <a:fld id="{E5E65B3F-39B9-4A9D-B649-5F1EA6B73C08}" type="slidenum">
              <a:rPr lang="fr-CA" smtClean="0"/>
              <a:t>5</a:t>
            </a:fld>
            <a:endParaRPr lang="fr-CA"/>
          </a:p>
        </p:txBody>
      </p:sp>
    </p:spTree>
    <p:extLst>
      <p:ext uri="{BB962C8B-B14F-4D97-AF65-F5344CB8AC3E}">
        <p14:creationId xmlns:p14="http://schemas.microsoft.com/office/powerpoint/2010/main" val="29468920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4E9091-8CC4-7509-51E3-C034825DE1EB}"/>
              </a:ext>
            </a:extLst>
          </p:cNvPr>
          <p:cNvSpPr>
            <a:spLocks noGrp="1"/>
          </p:cNvSpPr>
          <p:nvPr>
            <p:ph type="title"/>
            <p:custDataLst>
              <p:tags r:id="rId1"/>
            </p:custDataLst>
          </p:nvPr>
        </p:nvSpPr>
        <p:spPr/>
        <p:txBody>
          <a:bodyPr/>
          <a:lstStyle/>
          <a:p>
            <a:r>
              <a:rPr lang="fr-CA" dirty="0">
                <a:solidFill>
                  <a:srgbClr val="2683C6"/>
                </a:solidFill>
              </a:rPr>
              <a:t>Au Syndicat</a:t>
            </a:r>
          </a:p>
        </p:txBody>
      </p:sp>
      <p:sp>
        <p:nvSpPr>
          <p:cNvPr id="3" name="Espace réservé du contenu 2">
            <a:extLst>
              <a:ext uri="{FF2B5EF4-FFF2-40B4-BE49-F238E27FC236}">
                <a16:creationId xmlns:a16="http://schemas.microsoft.com/office/drawing/2014/main" id="{2C534D06-F496-2E7F-0285-8370A0E7357F}"/>
              </a:ext>
            </a:extLst>
          </p:cNvPr>
          <p:cNvSpPr>
            <a:spLocks noGrp="1"/>
          </p:cNvSpPr>
          <p:nvPr>
            <p:ph idx="1"/>
            <p:custDataLst>
              <p:tags r:id="rId2"/>
            </p:custDataLst>
          </p:nvPr>
        </p:nvSpPr>
        <p:spPr>
          <a:xfrm>
            <a:off x="1097280" y="2138092"/>
            <a:ext cx="10058400" cy="3099490"/>
          </a:xfrm>
        </p:spPr>
        <p:txBody>
          <a:bodyPr/>
          <a:lstStyle/>
          <a:p>
            <a:pPr>
              <a:lnSpc>
                <a:spcPct val="105000"/>
              </a:lnSpc>
              <a:buFont typeface="Wingdings" panose="05000000000000000000" pitchFamily="2" charset="2"/>
              <a:buChar char="§"/>
            </a:pPr>
            <a:r>
              <a:rPr lang="fr-CA" dirty="0">
                <a:effectLst/>
                <a:latin typeface="+mj-lt"/>
                <a:ea typeface="Calibri" panose="020F0502020204030204" pitchFamily="34" charset="0"/>
                <a:cs typeface="Times New Roman" panose="02020603050405020304" pitchFamily="18" charset="0"/>
              </a:rPr>
              <a:t> Répondre aux appels des membres qui se questionnent.</a:t>
            </a:r>
          </a:p>
          <a:p>
            <a:pPr>
              <a:lnSpc>
                <a:spcPct val="105000"/>
              </a:lnSpc>
              <a:buFont typeface="Wingdings" panose="05000000000000000000" pitchFamily="2" charset="2"/>
              <a:buChar char="§"/>
            </a:pPr>
            <a:r>
              <a:rPr lang="fr-CA" dirty="0">
                <a:effectLst/>
                <a:latin typeface="+mj-lt"/>
                <a:ea typeface="Calibri" panose="020F0502020204030204" pitchFamily="34" charset="0"/>
                <a:cs typeface="Times New Roman" panose="02020603050405020304" pitchFamily="18" charset="0"/>
              </a:rPr>
              <a:t> Vérifier les plans d’effectifs déposés par le CSSP.</a:t>
            </a:r>
          </a:p>
          <a:p>
            <a:pPr>
              <a:lnSpc>
                <a:spcPct val="105000"/>
              </a:lnSpc>
              <a:buFont typeface="Wingdings" panose="05000000000000000000" pitchFamily="2" charset="2"/>
              <a:buChar char="§"/>
            </a:pPr>
            <a:r>
              <a:rPr lang="fr-CA" dirty="0">
                <a:effectLst/>
                <a:latin typeface="+mj-lt"/>
                <a:ea typeface="Calibri" panose="020F0502020204030204" pitchFamily="34" charset="0"/>
                <a:cs typeface="Times New Roman" panose="02020603050405020304" pitchFamily="18" charset="0"/>
              </a:rPr>
              <a:t> Conseiller les membres qui sont abolis ou supplantés sur les choix qu’ils doivent faire.</a:t>
            </a:r>
          </a:p>
          <a:p>
            <a:pPr>
              <a:lnSpc>
                <a:spcPct val="105000"/>
              </a:lnSpc>
            </a:pPr>
            <a:endParaRPr lang="fr-CA" dirty="0"/>
          </a:p>
        </p:txBody>
      </p:sp>
      <p:sp>
        <p:nvSpPr>
          <p:cNvPr id="8" name="Espace réservé du numéro de diapositive 7">
            <a:extLst>
              <a:ext uri="{FF2B5EF4-FFF2-40B4-BE49-F238E27FC236}">
                <a16:creationId xmlns:a16="http://schemas.microsoft.com/office/drawing/2014/main" id="{585E1C36-13F7-9063-21DC-15AC59B53B79}"/>
              </a:ext>
            </a:extLst>
          </p:cNvPr>
          <p:cNvSpPr>
            <a:spLocks noGrp="1"/>
          </p:cNvSpPr>
          <p:nvPr>
            <p:ph type="sldNum" sz="quarter" idx="12"/>
            <p:custDataLst>
              <p:tags r:id="rId3"/>
            </p:custDataLst>
          </p:nvPr>
        </p:nvSpPr>
        <p:spPr/>
        <p:txBody>
          <a:bodyPr/>
          <a:lstStyle/>
          <a:p>
            <a:fld id="{E5E65B3F-39B9-4A9D-B649-5F1EA6B73C08}" type="slidenum">
              <a:rPr lang="fr-CA" smtClean="0"/>
              <a:t>6</a:t>
            </a:fld>
            <a:endParaRPr lang="fr-CA"/>
          </a:p>
        </p:txBody>
      </p:sp>
    </p:spTree>
    <p:extLst>
      <p:ext uri="{BB962C8B-B14F-4D97-AF65-F5344CB8AC3E}">
        <p14:creationId xmlns:p14="http://schemas.microsoft.com/office/powerpoint/2010/main" val="2265142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ABC93B4-430B-7860-06C7-54CE4505DF50}"/>
              </a:ext>
            </a:extLst>
          </p:cNvPr>
          <p:cNvSpPr>
            <a:spLocks noGrp="1"/>
          </p:cNvSpPr>
          <p:nvPr>
            <p:ph type="title"/>
            <p:custDataLst>
              <p:tags r:id="rId1"/>
            </p:custDataLst>
          </p:nvPr>
        </p:nvSpPr>
        <p:spPr/>
        <p:txBody>
          <a:bodyPr/>
          <a:lstStyle/>
          <a:p>
            <a:r>
              <a:rPr lang="fr-CA" dirty="0">
                <a:solidFill>
                  <a:srgbClr val="2683C6"/>
                </a:solidFill>
              </a:rPr>
              <a:t>Informations importantes</a:t>
            </a:r>
          </a:p>
        </p:txBody>
      </p:sp>
      <p:sp>
        <p:nvSpPr>
          <p:cNvPr id="3" name="Espace réservé du contenu 2">
            <a:extLst>
              <a:ext uri="{FF2B5EF4-FFF2-40B4-BE49-F238E27FC236}">
                <a16:creationId xmlns:a16="http://schemas.microsoft.com/office/drawing/2014/main" id="{A676DDD6-659F-E2D3-1A64-48B1D73778B8}"/>
              </a:ext>
            </a:extLst>
          </p:cNvPr>
          <p:cNvSpPr>
            <a:spLocks noGrp="1"/>
          </p:cNvSpPr>
          <p:nvPr>
            <p:ph idx="1"/>
            <p:custDataLst>
              <p:tags r:id="rId2"/>
            </p:custDataLst>
          </p:nvPr>
        </p:nvSpPr>
        <p:spPr>
          <a:xfrm>
            <a:off x="1183340" y="1845734"/>
            <a:ext cx="9972339" cy="4023360"/>
          </a:xfrm>
        </p:spPr>
        <p:txBody>
          <a:bodyPr>
            <a:normAutofit fontScale="70000" lnSpcReduction="20000"/>
          </a:bodyPr>
          <a:lstStyle/>
          <a:p>
            <a:pPr marL="0" indent="0" algn="just">
              <a:lnSpc>
                <a:spcPct val="105000"/>
              </a:lnSpc>
              <a:spcAft>
                <a:spcPts val="1000"/>
              </a:spcAft>
              <a:buNone/>
            </a:pPr>
            <a:r>
              <a:rPr lang="fr-CA" sz="2600" b="1" dirty="0">
                <a:latin typeface="+mj-lt"/>
              </a:rPr>
              <a:t>Nouveau fonctionnement cette année</a:t>
            </a:r>
          </a:p>
          <a:p>
            <a:pPr marL="0" indent="0" algn="just">
              <a:lnSpc>
                <a:spcPct val="105000"/>
              </a:lnSpc>
              <a:spcAft>
                <a:spcPts val="1000"/>
              </a:spcAft>
              <a:buNone/>
            </a:pPr>
            <a:r>
              <a:rPr lang="fr-CA" sz="2600" dirty="0">
                <a:solidFill>
                  <a:schemeClr val="tx1"/>
                </a:solidFill>
                <a:latin typeface="+mj-lt"/>
              </a:rPr>
              <a:t>Vous serez invités à remplir vos choix de postes via une équipe Teams et/ou FORMS selon votre tour de parole. Il est important de s’assurer que vos accès professionnels soient à jour puisqu’il faudra vous connecter avec ces accès.</a:t>
            </a:r>
          </a:p>
          <a:p>
            <a:pPr marL="0" indent="0" algn="just">
              <a:lnSpc>
                <a:spcPct val="105000"/>
              </a:lnSpc>
              <a:spcAft>
                <a:spcPts val="1000"/>
              </a:spcAft>
              <a:buNone/>
            </a:pPr>
            <a:r>
              <a:rPr lang="fr-CA" sz="2600" dirty="0">
                <a:latin typeface="+mj-lt"/>
              </a:rPr>
              <a:t>Vous aurez 48 h pour faire vos choix et recevrez un courriel de confirmation lorsque le formulaire sera soumis. Vous devrez faire vos choix en ordre de priorité et selon toutes les possibilités (maintenu, aboli, supplanté, poste libéré en séance…).</a:t>
            </a:r>
          </a:p>
          <a:p>
            <a:pPr marL="0" indent="0" algn="just">
              <a:lnSpc>
                <a:spcPct val="105000"/>
              </a:lnSpc>
              <a:spcAft>
                <a:spcPts val="1000"/>
              </a:spcAft>
              <a:buNone/>
            </a:pPr>
            <a:r>
              <a:rPr lang="fr-CA" sz="2600" dirty="0">
                <a:latin typeface="+mj-lt"/>
              </a:rPr>
              <a:t>Si vous prévoyez être à l’extérieur du pays à ces dates, vous devez faire une </a:t>
            </a:r>
            <a:r>
              <a:rPr lang="fr-CA" sz="2600" dirty="0">
                <a:latin typeface="+mj-lt"/>
                <a:hlinkClick r:id="rId6"/>
              </a:rPr>
              <a:t>demande de dérogation </a:t>
            </a:r>
            <a:r>
              <a:rPr lang="fr-CA" sz="2600" dirty="0">
                <a:latin typeface="+mj-lt"/>
              </a:rPr>
              <a:t>au 1015 pour avoir accès à vos courriels et applications du CSSP.</a:t>
            </a:r>
          </a:p>
          <a:p>
            <a:pPr marL="0" indent="0" algn="just">
              <a:lnSpc>
                <a:spcPct val="105000"/>
              </a:lnSpc>
              <a:spcAft>
                <a:spcPts val="1000"/>
              </a:spcAft>
              <a:buNone/>
            </a:pPr>
            <a:r>
              <a:rPr lang="fr-CA" sz="2600" dirty="0">
                <a:latin typeface="+mj-lt"/>
              </a:rPr>
              <a:t>Nous serons disponibles par téléphone et courriel pour répondre à vos questions durant cette période de </a:t>
            </a:r>
            <a:br>
              <a:rPr lang="fr-CA" sz="2600" dirty="0">
                <a:latin typeface="+mj-lt"/>
              </a:rPr>
            </a:br>
            <a:r>
              <a:rPr lang="fr-CA" sz="2600" dirty="0">
                <a:latin typeface="+mj-lt"/>
              </a:rPr>
              <a:t>48 h.</a:t>
            </a:r>
          </a:p>
          <a:p>
            <a:pPr algn="just">
              <a:lnSpc>
                <a:spcPct val="105000"/>
              </a:lnSpc>
              <a:spcAft>
                <a:spcPts val="1000"/>
              </a:spcAft>
            </a:pPr>
            <a:endParaRPr lang="fr-CA" dirty="0">
              <a:latin typeface="+mj-lt"/>
            </a:endParaRPr>
          </a:p>
        </p:txBody>
      </p:sp>
      <p:sp>
        <p:nvSpPr>
          <p:cNvPr id="4" name="Espace réservé du numéro de diapositive 3">
            <a:extLst>
              <a:ext uri="{FF2B5EF4-FFF2-40B4-BE49-F238E27FC236}">
                <a16:creationId xmlns:a16="http://schemas.microsoft.com/office/drawing/2014/main" id="{8AE4D835-C168-92D2-57C1-45080DE161B1}"/>
              </a:ext>
            </a:extLst>
          </p:cNvPr>
          <p:cNvSpPr>
            <a:spLocks noGrp="1"/>
          </p:cNvSpPr>
          <p:nvPr>
            <p:ph type="sldNum" sz="quarter" idx="12"/>
            <p:custDataLst>
              <p:tags r:id="rId3"/>
            </p:custDataLst>
          </p:nvPr>
        </p:nvSpPr>
        <p:spPr/>
        <p:txBody>
          <a:bodyPr/>
          <a:lstStyle/>
          <a:p>
            <a:fld id="{E5E65B3F-39B9-4A9D-B649-5F1EA6B73C08}" type="slidenum">
              <a:rPr lang="fr-CA" smtClean="0"/>
              <a:t>7</a:t>
            </a:fld>
            <a:endParaRPr lang="fr-CA"/>
          </a:p>
        </p:txBody>
      </p:sp>
    </p:spTree>
    <p:extLst>
      <p:ext uri="{BB962C8B-B14F-4D97-AF65-F5344CB8AC3E}">
        <p14:creationId xmlns:p14="http://schemas.microsoft.com/office/powerpoint/2010/main" val="2396418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D7F042D-4152-8634-3B22-113664340739}"/>
              </a:ext>
            </a:extLst>
          </p:cNvPr>
          <p:cNvSpPr>
            <a:spLocks noGrp="1"/>
          </p:cNvSpPr>
          <p:nvPr>
            <p:ph type="title"/>
            <p:custDataLst>
              <p:tags r:id="rId1"/>
            </p:custDataLst>
          </p:nvPr>
        </p:nvSpPr>
        <p:spPr/>
        <p:txBody>
          <a:bodyPr/>
          <a:lstStyle/>
          <a:p>
            <a:r>
              <a:rPr lang="fr-CA" dirty="0">
                <a:solidFill>
                  <a:srgbClr val="2683C6"/>
                </a:solidFill>
              </a:rPr>
              <a:t>Modalités du mouvement de personnel</a:t>
            </a:r>
            <a:endParaRPr lang="fr-CA" dirty="0"/>
          </a:p>
        </p:txBody>
      </p:sp>
      <p:sp>
        <p:nvSpPr>
          <p:cNvPr id="3" name="Espace réservé du contenu 2">
            <a:extLst>
              <a:ext uri="{FF2B5EF4-FFF2-40B4-BE49-F238E27FC236}">
                <a16:creationId xmlns:a16="http://schemas.microsoft.com/office/drawing/2014/main" id="{239D520D-E139-8CE2-BBF7-B817404A087F}"/>
              </a:ext>
            </a:extLst>
          </p:cNvPr>
          <p:cNvSpPr>
            <a:spLocks noGrp="1"/>
          </p:cNvSpPr>
          <p:nvPr>
            <p:ph idx="1"/>
            <p:custDataLst>
              <p:tags r:id="rId2"/>
            </p:custDataLst>
          </p:nvPr>
        </p:nvSpPr>
        <p:spPr>
          <a:xfrm>
            <a:off x="1097280" y="1845734"/>
            <a:ext cx="10058400" cy="4274650"/>
          </a:xfrm>
        </p:spPr>
        <p:txBody>
          <a:bodyPr>
            <a:noAutofit/>
          </a:bodyPr>
          <a:lstStyle/>
          <a:p>
            <a:pPr algn="just"/>
            <a:r>
              <a:rPr lang="fr-CA" sz="1700" dirty="0">
                <a:latin typeface="+mj-lt"/>
              </a:rPr>
              <a:t>Les postes n’ont pas à être abolis : </a:t>
            </a:r>
          </a:p>
          <a:p>
            <a:pPr lvl="1" algn="just"/>
            <a:r>
              <a:rPr lang="fr-CA" sz="1700" spc="-20" dirty="0">
                <a:latin typeface="+mj-lt"/>
              </a:rPr>
              <a:t>Si la personne salariée choisit de conserver son poste malgré une réduction d’heures, sauf si cette réduction d’heures a pour effet d’en faire un poste de moins de 20 h;</a:t>
            </a:r>
          </a:p>
          <a:p>
            <a:pPr lvl="1" algn="just"/>
            <a:r>
              <a:rPr lang="fr-CA" sz="1700" dirty="0">
                <a:latin typeface="+mj-lt"/>
              </a:rPr>
              <a:t>S’ils sont transférés à une distance de moins de 10 km du lieu de travail;</a:t>
            </a:r>
          </a:p>
          <a:p>
            <a:pPr lvl="1" algn="just"/>
            <a:r>
              <a:rPr lang="fr-CA" sz="1700" dirty="0">
                <a:latin typeface="+mj-lt"/>
              </a:rPr>
              <a:t>Lorsque la répartition du temps de travail entre des unités administratives ou des lieux physiques se situant dans le rayon de 10 km est modifiée;</a:t>
            </a:r>
          </a:p>
          <a:p>
            <a:pPr lvl="1" algn="just"/>
            <a:r>
              <a:rPr lang="fr-CA" sz="1700" dirty="0">
                <a:latin typeface="+mj-lt"/>
              </a:rPr>
              <a:t>S’il y a augmentation du nombre d’heures de travail, jusqu’à concurrence de 10 %, sauf si cette augmentation a pour effet de passer d’un poste de moins de 20 h à un poste de 20 h et plus; </a:t>
            </a:r>
          </a:p>
          <a:p>
            <a:pPr algn="just"/>
            <a:r>
              <a:rPr lang="fr-CA" sz="1700" dirty="0">
                <a:latin typeface="+mj-lt"/>
              </a:rPr>
              <a:t>Pour les postes en adaptation scolaire, le CSSP indique pour tous les postes, à titre indicatif, le type de clientèle desservie majoritairement.</a:t>
            </a:r>
          </a:p>
          <a:p>
            <a:pPr algn="just"/>
            <a:r>
              <a:rPr lang="fr-CA" sz="1700" dirty="0">
                <a:latin typeface="+mj-lt"/>
              </a:rPr>
              <a:t>Le temps de planification doit être identifié pour chacun des postes, à l’exception des postes de PEH.</a:t>
            </a:r>
          </a:p>
          <a:p>
            <a:pPr algn="just"/>
            <a:r>
              <a:rPr lang="fr-CA" sz="1700" dirty="0">
                <a:latin typeface="+mj-lt"/>
              </a:rPr>
              <a:t>Lorsque le plan d’intervention établi au bénéfice d’un élève recommande le maintien d’une même personne intervenante auprès de ce dernier, le CSSP peut protéger un poste, ainsi il n’est pas disponible par supplantation et la personne doit conserver le poste.</a:t>
            </a:r>
          </a:p>
        </p:txBody>
      </p:sp>
      <p:sp>
        <p:nvSpPr>
          <p:cNvPr id="4" name="Espace réservé du numéro de diapositive 3">
            <a:extLst>
              <a:ext uri="{FF2B5EF4-FFF2-40B4-BE49-F238E27FC236}">
                <a16:creationId xmlns:a16="http://schemas.microsoft.com/office/drawing/2014/main" id="{2DC46EBE-333F-6012-ECD7-0E1E949E6244}"/>
              </a:ext>
            </a:extLst>
          </p:cNvPr>
          <p:cNvSpPr>
            <a:spLocks noGrp="1"/>
          </p:cNvSpPr>
          <p:nvPr>
            <p:ph type="sldNum" sz="quarter" idx="12"/>
            <p:custDataLst>
              <p:tags r:id="rId3"/>
            </p:custDataLst>
          </p:nvPr>
        </p:nvSpPr>
        <p:spPr/>
        <p:txBody>
          <a:bodyPr/>
          <a:lstStyle/>
          <a:p>
            <a:fld id="{E5E65B3F-39B9-4A9D-B649-5F1EA6B73C08}" type="slidenum">
              <a:rPr lang="fr-CA" smtClean="0"/>
              <a:t>8</a:t>
            </a:fld>
            <a:endParaRPr lang="fr-CA"/>
          </a:p>
        </p:txBody>
      </p:sp>
    </p:spTree>
    <p:extLst>
      <p:ext uri="{BB962C8B-B14F-4D97-AF65-F5344CB8AC3E}">
        <p14:creationId xmlns:p14="http://schemas.microsoft.com/office/powerpoint/2010/main" val="11180786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1B49A9-0A43-32AD-AAD1-257C6C438C83}"/>
              </a:ext>
            </a:extLst>
          </p:cNvPr>
          <p:cNvSpPr>
            <a:spLocks noGrp="1"/>
          </p:cNvSpPr>
          <p:nvPr>
            <p:ph type="title"/>
            <p:custDataLst>
              <p:tags r:id="rId1"/>
            </p:custDataLst>
          </p:nvPr>
        </p:nvSpPr>
        <p:spPr>
          <a:xfrm>
            <a:off x="1097280" y="1095923"/>
            <a:ext cx="10058400" cy="669718"/>
          </a:xfrm>
        </p:spPr>
        <p:txBody>
          <a:bodyPr>
            <a:noAutofit/>
          </a:bodyPr>
          <a:lstStyle/>
          <a:p>
            <a:r>
              <a:rPr lang="fr-CA" dirty="0">
                <a:solidFill>
                  <a:srgbClr val="2683C6"/>
                </a:solidFill>
              </a:rPr>
              <a:t>Modalités du mouvement de personnel (suite)</a:t>
            </a:r>
          </a:p>
        </p:txBody>
      </p:sp>
      <p:sp>
        <p:nvSpPr>
          <p:cNvPr id="3" name="Espace réservé du contenu 2">
            <a:extLst>
              <a:ext uri="{FF2B5EF4-FFF2-40B4-BE49-F238E27FC236}">
                <a16:creationId xmlns:a16="http://schemas.microsoft.com/office/drawing/2014/main" id="{754B6091-292E-7378-CD8D-3BBA96CFEE6B}"/>
              </a:ext>
            </a:extLst>
          </p:cNvPr>
          <p:cNvSpPr>
            <a:spLocks noGrp="1"/>
          </p:cNvSpPr>
          <p:nvPr>
            <p:ph idx="1"/>
            <p:custDataLst>
              <p:tags r:id="rId2"/>
            </p:custDataLst>
          </p:nvPr>
        </p:nvSpPr>
        <p:spPr/>
        <p:txBody>
          <a:bodyPr>
            <a:normAutofit lnSpcReduction="10000"/>
          </a:bodyPr>
          <a:lstStyle/>
          <a:p>
            <a:pPr algn="just">
              <a:lnSpc>
                <a:spcPct val="115000"/>
              </a:lnSpc>
            </a:pPr>
            <a:r>
              <a:rPr lang="fr-CA" sz="1800" dirty="0">
                <a:effectLst/>
                <a:latin typeface="+mj-lt"/>
                <a:ea typeface="Calibri" panose="020F0502020204030204" pitchFamily="34" charset="0"/>
                <a:cs typeface="Times New Roman" panose="02020603050405020304" pitchFamily="18" charset="0"/>
              </a:rPr>
              <a:t>Les </a:t>
            </a:r>
            <a:r>
              <a:rPr lang="fr-CA" sz="1800" dirty="0">
                <a:latin typeface="+mj-lt"/>
                <a:ea typeface="Calibri" panose="020F0502020204030204" pitchFamily="34" charset="0"/>
                <a:cs typeface="Times New Roman" panose="02020603050405020304" pitchFamily="18" charset="0"/>
              </a:rPr>
              <a:t>séances se déroulent en d</a:t>
            </a:r>
            <a:r>
              <a:rPr lang="fr-CA" sz="1800" dirty="0">
                <a:effectLst/>
                <a:latin typeface="+mj-lt"/>
                <a:ea typeface="Calibri" panose="020F0502020204030204" pitchFamily="34" charset="0"/>
                <a:cs typeface="Times New Roman" panose="02020603050405020304" pitchFamily="18" charset="0"/>
              </a:rPr>
              <a:t>eux étapes. </a:t>
            </a:r>
            <a:r>
              <a:rPr lang="fr-CA" sz="1800" dirty="0">
                <a:latin typeface="+mj-lt"/>
                <a:ea typeface="Calibri" panose="020F0502020204030204" pitchFamily="34" charset="0"/>
                <a:cs typeface="Times New Roman" panose="02020603050405020304" pitchFamily="18" charset="0"/>
              </a:rPr>
              <a:t>L’utilisation de moyens technologiques est reconnue par la convention comme étant valable.</a:t>
            </a:r>
          </a:p>
          <a:p>
            <a:pPr lvl="1" algn="just">
              <a:lnSpc>
                <a:spcPct val="115000"/>
              </a:lnSpc>
            </a:pPr>
            <a:r>
              <a:rPr lang="fr-CA" dirty="0">
                <a:effectLst/>
                <a:latin typeface="+mj-lt"/>
                <a:ea typeface="Calibri" panose="020F0502020204030204" pitchFamily="34" charset="0"/>
                <a:cs typeface="Times New Roman" panose="02020603050405020304" pitchFamily="18" charset="0"/>
              </a:rPr>
              <a:t>Lors de la </a:t>
            </a:r>
            <a:r>
              <a:rPr lang="fr-CA" b="1" dirty="0">
                <a:effectLst/>
                <a:latin typeface="+mj-lt"/>
                <a:ea typeface="Calibri" panose="020F0502020204030204" pitchFamily="34" charset="0"/>
                <a:cs typeface="Times New Roman" panose="02020603050405020304" pitchFamily="18" charset="0"/>
              </a:rPr>
              <a:t>première étape</a:t>
            </a:r>
            <a:r>
              <a:rPr lang="fr-CA" dirty="0">
                <a:effectLst/>
                <a:latin typeface="+mj-lt"/>
                <a:ea typeface="Calibri" panose="020F0502020204030204" pitchFamily="34" charset="0"/>
                <a:cs typeface="Times New Roman" panose="02020603050405020304" pitchFamily="18" charset="0"/>
              </a:rPr>
              <a:t>, le CSSP offre les postes aux personnes salariées régulières du SDÉ. Cette année, la séance se déroulera possiblement </a:t>
            </a:r>
            <a:r>
              <a:rPr lang="fr-CA" b="1" dirty="0">
                <a:effectLst/>
                <a:latin typeface="+mj-lt"/>
                <a:ea typeface="Calibri" panose="020F0502020204030204" pitchFamily="34" charset="0"/>
                <a:cs typeface="Times New Roman" panose="02020603050405020304" pitchFamily="18" charset="0"/>
              </a:rPr>
              <a:t>les 25 et 26 juin.</a:t>
            </a:r>
            <a:r>
              <a:rPr lang="fr-CA" dirty="0">
                <a:effectLst/>
                <a:latin typeface="+mj-lt"/>
                <a:ea typeface="Calibri" panose="020F0502020204030204" pitchFamily="34" charset="0"/>
                <a:cs typeface="Times New Roman" panose="02020603050405020304" pitchFamily="18" charset="0"/>
              </a:rPr>
              <a:t> </a:t>
            </a:r>
            <a:endParaRPr lang="fr-CA" dirty="0">
              <a:solidFill>
                <a:srgbClr val="EE0000"/>
              </a:solidFill>
              <a:effectLst/>
              <a:latin typeface="+mj-lt"/>
              <a:ea typeface="Calibri" panose="020F0502020204030204" pitchFamily="34" charset="0"/>
              <a:cs typeface="Times New Roman" panose="02020603050405020304" pitchFamily="18" charset="0"/>
            </a:endParaRPr>
          </a:p>
          <a:p>
            <a:pPr lvl="1" algn="just">
              <a:lnSpc>
                <a:spcPct val="115000"/>
              </a:lnSpc>
            </a:pPr>
            <a:r>
              <a:rPr lang="fr-CA" dirty="0">
                <a:effectLst/>
                <a:latin typeface="+mj-lt"/>
                <a:ea typeface="Calibri" panose="020F0502020204030204" pitchFamily="34" charset="0"/>
                <a:cs typeface="Times New Roman" panose="02020603050405020304" pitchFamily="18" charset="0"/>
              </a:rPr>
              <a:t>Lors de la </a:t>
            </a:r>
            <a:r>
              <a:rPr lang="fr-CA" b="1" dirty="0">
                <a:effectLst/>
                <a:latin typeface="+mj-lt"/>
                <a:ea typeface="Calibri" panose="020F0502020204030204" pitchFamily="34" charset="0"/>
                <a:cs typeface="Times New Roman" panose="02020603050405020304" pitchFamily="18" charset="0"/>
              </a:rPr>
              <a:t>deuxième étape</a:t>
            </a:r>
            <a:r>
              <a:rPr lang="fr-CA" dirty="0">
                <a:effectLst/>
                <a:latin typeface="+mj-lt"/>
                <a:ea typeface="Calibri" panose="020F0502020204030204" pitchFamily="34" charset="0"/>
                <a:cs typeface="Times New Roman" panose="02020603050405020304" pitchFamily="18" charset="0"/>
              </a:rPr>
              <a:t>, le CSSP offre les postes aux personnes salariées régulières du secteur général et </a:t>
            </a:r>
            <a:r>
              <a:rPr lang="fr-CA" dirty="0">
                <a:latin typeface="+mj-lt"/>
                <a:ea typeface="Calibri" panose="020F0502020204030204" pitchFamily="34" charset="0"/>
                <a:cs typeface="Times New Roman" panose="02020603050405020304" pitchFamily="18" charset="0"/>
              </a:rPr>
              <a:t>aux</a:t>
            </a:r>
            <a:r>
              <a:rPr lang="fr-CA" dirty="0">
                <a:effectLst/>
                <a:latin typeface="+mj-lt"/>
                <a:ea typeface="Calibri" panose="020F0502020204030204" pitchFamily="34" charset="0"/>
                <a:cs typeface="Times New Roman" panose="02020603050405020304" pitchFamily="18" charset="0"/>
              </a:rPr>
              <a:t> personnes salariées temporaires. Cette séance se déroulera possiblement </a:t>
            </a:r>
            <a:r>
              <a:rPr lang="fr-CA" b="1" dirty="0">
                <a:effectLst/>
                <a:latin typeface="+mj-lt"/>
                <a:ea typeface="Calibri" panose="020F0502020204030204" pitchFamily="34" charset="0"/>
                <a:cs typeface="Times New Roman" panose="02020603050405020304" pitchFamily="18" charset="0"/>
              </a:rPr>
              <a:t>les 6 et 7 juillet</a:t>
            </a:r>
            <a:r>
              <a:rPr lang="fr-CA" dirty="0">
                <a:effectLst/>
                <a:latin typeface="+mj-lt"/>
                <a:ea typeface="Calibri" panose="020F0502020204030204" pitchFamily="34" charset="0"/>
                <a:cs typeface="Times New Roman" panose="02020603050405020304" pitchFamily="18" charset="0"/>
              </a:rPr>
              <a:t>. Une mise à jour des postes disponibles est faite pour cette </a:t>
            </a:r>
            <a:r>
              <a:rPr lang="fr-CA" dirty="0">
                <a:latin typeface="+mj-lt"/>
                <a:ea typeface="Calibri" panose="020F0502020204030204" pitchFamily="34" charset="0"/>
                <a:cs typeface="Times New Roman" panose="02020603050405020304" pitchFamily="18" charset="0"/>
              </a:rPr>
              <a:t>séance</a:t>
            </a:r>
            <a:r>
              <a:rPr lang="fr-CA" dirty="0">
                <a:effectLst/>
                <a:latin typeface="+mj-lt"/>
                <a:ea typeface="Calibri" panose="020F0502020204030204" pitchFamily="34" charset="0"/>
                <a:cs typeface="Times New Roman" panose="02020603050405020304" pitchFamily="18" charset="0"/>
              </a:rPr>
              <a:t>.</a:t>
            </a:r>
          </a:p>
          <a:p>
            <a:pPr algn="just">
              <a:lnSpc>
                <a:spcPct val="115000"/>
              </a:lnSpc>
            </a:pPr>
            <a:r>
              <a:rPr lang="fr-CA" sz="1800" dirty="0">
                <a:effectLst/>
                <a:latin typeface="+mj-lt"/>
                <a:ea typeface="Calibri" panose="020F0502020204030204" pitchFamily="34" charset="0"/>
                <a:cs typeface="Times New Roman" panose="02020603050405020304" pitchFamily="18" charset="0"/>
              </a:rPr>
              <a:t>Seules les personnes inscrites sur la liste de priorité d’embauche ainsi que celles s’étant préalablement préqualifiées sont considérées.</a:t>
            </a:r>
          </a:p>
          <a:p>
            <a:pPr algn="just">
              <a:lnSpc>
                <a:spcPct val="115000"/>
              </a:lnSpc>
            </a:pPr>
            <a:r>
              <a:rPr lang="fr-CA" sz="1800" dirty="0">
                <a:effectLst/>
                <a:latin typeface="+mj-lt"/>
                <a:ea typeface="Calibri" panose="020F0502020204030204" pitchFamily="34" charset="0"/>
                <a:cs typeface="Times New Roman" panose="02020603050405020304" pitchFamily="18" charset="0"/>
              </a:rPr>
              <a:t>Une personne salariée non permanente ne peut pas supplanter une personne salariée permanente, peu importe </a:t>
            </a:r>
            <a:r>
              <a:rPr lang="fr-CA" sz="1800" dirty="0">
                <a:latin typeface="+mj-lt"/>
                <a:ea typeface="Calibri" panose="020F0502020204030204" pitchFamily="34" charset="0"/>
                <a:cs typeface="Times New Roman" panose="02020603050405020304" pitchFamily="18" charset="0"/>
              </a:rPr>
              <a:t>son </a:t>
            </a:r>
            <a:r>
              <a:rPr lang="fr-CA" sz="1800" dirty="0">
                <a:effectLst/>
                <a:latin typeface="+mj-lt"/>
                <a:ea typeface="Calibri" panose="020F0502020204030204" pitchFamily="34" charset="0"/>
                <a:cs typeface="Times New Roman" panose="02020603050405020304" pitchFamily="18" charset="0"/>
              </a:rPr>
              <a:t>ancienneté.</a:t>
            </a:r>
          </a:p>
          <a:p>
            <a:pPr marL="0" indent="0">
              <a:buNone/>
            </a:pPr>
            <a:endParaRPr lang="fr-CA" dirty="0"/>
          </a:p>
        </p:txBody>
      </p:sp>
      <p:sp>
        <p:nvSpPr>
          <p:cNvPr id="8" name="Espace réservé du numéro de diapositive 7">
            <a:extLst>
              <a:ext uri="{FF2B5EF4-FFF2-40B4-BE49-F238E27FC236}">
                <a16:creationId xmlns:a16="http://schemas.microsoft.com/office/drawing/2014/main" id="{81536583-BCBB-F6FE-C458-0C0B8726835B}"/>
              </a:ext>
            </a:extLst>
          </p:cNvPr>
          <p:cNvSpPr>
            <a:spLocks noGrp="1"/>
          </p:cNvSpPr>
          <p:nvPr>
            <p:ph type="sldNum" sz="quarter" idx="12"/>
            <p:custDataLst>
              <p:tags r:id="rId3"/>
            </p:custDataLst>
          </p:nvPr>
        </p:nvSpPr>
        <p:spPr/>
        <p:txBody>
          <a:bodyPr/>
          <a:lstStyle/>
          <a:p>
            <a:fld id="{E5E65B3F-39B9-4A9D-B649-5F1EA6B73C08}" type="slidenum">
              <a:rPr lang="fr-CA" smtClean="0"/>
              <a:t>9</a:t>
            </a:fld>
            <a:endParaRPr lang="fr-CA"/>
          </a:p>
        </p:txBody>
      </p:sp>
    </p:spTree>
    <p:extLst>
      <p:ext uri="{BB962C8B-B14F-4D97-AF65-F5344CB8AC3E}">
        <p14:creationId xmlns:p14="http://schemas.microsoft.com/office/powerpoint/2010/main" val="40023794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2"/>
</p:tagLst>
</file>

<file path=ppt/tags/tag11.xml><?xml version="1.0" encoding="utf-8"?>
<p:tagLst xmlns:a="http://schemas.openxmlformats.org/drawingml/2006/main" xmlns:r="http://schemas.openxmlformats.org/officeDocument/2006/relationships" xmlns:p="http://schemas.openxmlformats.org/presentationml/2006/main">
  <p:tag name="NUM" val="3"/>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3"/>
</p:tagLst>
</file>

<file path=ppt/tags/tag15.xml><?xml version="1.0" encoding="utf-8"?>
<p:tagLst xmlns:a="http://schemas.openxmlformats.org/drawingml/2006/main" xmlns:r="http://schemas.openxmlformats.org/officeDocument/2006/relationships" xmlns:p="http://schemas.openxmlformats.org/presentationml/2006/main">
  <p:tag name="NUM" val="1"/>
</p:tagLst>
</file>

<file path=ppt/tags/tag16.xml><?xml version="1.0" encoding="utf-8"?>
<p:tagLst xmlns:a="http://schemas.openxmlformats.org/drawingml/2006/main" xmlns:r="http://schemas.openxmlformats.org/officeDocument/2006/relationships" xmlns:p="http://schemas.openxmlformats.org/presentationml/2006/main">
  <p:tag name="NUM" val="2"/>
</p:tagLst>
</file>

<file path=ppt/tags/tag17.xml><?xml version="1.0" encoding="utf-8"?>
<p:tagLst xmlns:a="http://schemas.openxmlformats.org/drawingml/2006/main" xmlns:r="http://schemas.openxmlformats.org/officeDocument/2006/relationships" xmlns:p="http://schemas.openxmlformats.org/presentationml/2006/main">
  <p:tag name="NUM" val="3"/>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3"/>
</p:tagLst>
</file>

<file path=ppt/tags/tag21.xml><?xml version="1.0" encoding="utf-8"?>
<p:tagLst xmlns:a="http://schemas.openxmlformats.org/drawingml/2006/main" xmlns:r="http://schemas.openxmlformats.org/officeDocument/2006/relationships" xmlns:p="http://schemas.openxmlformats.org/presentationml/2006/main">
  <p:tag name="NUM" val="1"/>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3"/>
</p:tagLst>
</file>

<file path=ppt/tags/tag27.xml><?xml version="1.0" encoding="utf-8"?>
<p:tagLst xmlns:a="http://schemas.openxmlformats.org/drawingml/2006/main" xmlns:r="http://schemas.openxmlformats.org/officeDocument/2006/relationships" xmlns:p="http://schemas.openxmlformats.org/presentationml/2006/main">
  <p:tag name="NUM" val="1"/>
</p:tagLst>
</file>

<file path=ppt/tags/tag28.xml><?xml version="1.0" encoding="utf-8"?>
<p:tagLst xmlns:a="http://schemas.openxmlformats.org/drawingml/2006/main" xmlns:r="http://schemas.openxmlformats.org/officeDocument/2006/relationships" xmlns:p="http://schemas.openxmlformats.org/presentationml/2006/main">
  <p:tag name="NUM" val="2"/>
</p:tagLst>
</file>

<file path=ppt/tags/tag29.xml><?xml version="1.0" encoding="utf-8"?>
<p:tagLst xmlns:a="http://schemas.openxmlformats.org/drawingml/2006/main" xmlns:r="http://schemas.openxmlformats.org/officeDocument/2006/relationships" xmlns:p="http://schemas.openxmlformats.org/presentationml/2006/main">
  <p:tag name="NUM" val="3"/>
</p:tagLst>
</file>

<file path=ppt/tags/tag3.xml><?xml version="1.0" encoding="utf-8"?>
<p:tagLst xmlns:a="http://schemas.openxmlformats.org/drawingml/2006/main" xmlns:r="http://schemas.openxmlformats.org/officeDocument/2006/relationships" xmlns:p="http://schemas.openxmlformats.org/presentationml/2006/main">
  <p:tag name="NUM" val="1"/>
</p:tagLst>
</file>

<file path=ppt/tags/tag30.xml><?xml version="1.0" encoding="utf-8"?>
<p:tagLst xmlns:a="http://schemas.openxmlformats.org/drawingml/2006/main" xmlns:r="http://schemas.openxmlformats.org/officeDocument/2006/relationships" xmlns:p="http://schemas.openxmlformats.org/presentationml/2006/main">
  <p:tag name="NUM" val="4"/>
</p:tagLst>
</file>

<file path=ppt/tags/tag31.xml><?xml version="1.0" encoding="utf-8"?>
<p:tagLst xmlns:a="http://schemas.openxmlformats.org/drawingml/2006/main" xmlns:r="http://schemas.openxmlformats.org/officeDocument/2006/relationships" xmlns:p="http://schemas.openxmlformats.org/presentationml/2006/main">
  <p:tag name="NUM" val="5"/>
</p:tagLst>
</file>

<file path=ppt/tags/tag32.xml><?xml version="1.0" encoding="utf-8"?>
<p:tagLst xmlns:a="http://schemas.openxmlformats.org/drawingml/2006/main" xmlns:r="http://schemas.openxmlformats.org/officeDocument/2006/relationships" xmlns:p="http://schemas.openxmlformats.org/presentationml/2006/main">
  <p:tag name="NUM" val="6"/>
</p:tagLst>
</file>

<file path=ppt/tags/tag33.xml><?xml version="1.0" encoding="utf-8"?>
<p:tagLst xmlns:a="http://schemas.openxmlformats.org/drawingml/2006/main" xmlns:r="http://schemas.openxmlformats.org/officeDocument/2006/relationships" xmlns:p="http://schemas.openxmlformats.org/presentationml/2006/main">
  <p:tag name="NUM" val="7"/>
</p:tagLst>
</file>

<file path=ppt/tags/tag34.xml><?xml version="1.0" encoding="utf-8"?>
<p:tagLst xmlns:a="http://schemas.openxmlformats.org/drawingml/2006/main" xmlns:r="http://schemas.openxmlformats.org/officeDocument/2006/relationships" xmlns:p="http://schemas.openxmlformats.org/presentationml/2006/main">
  <p:tag name="NUM" val="8"/>
</p:tagLst>
</file>

<file path=ppt/tags/tag35.xml><?xml version="1.0" encoding="utf-8"?>
<p:tagLst xmlns:a="http://schemas.openxmlformats.org/drawingml/2006/main" xmlns:r="http://schemas.openxmlformats.org/officeDocument/2006/relationships" xmlns:p="http://schemas.openxmlformats.org/presentationml/2006/main">
  <p:tag name="NUM" val="9"/>
</p:tagLst>
</file>

<file path=ppt/tags/tag36.xml><?xml version="1.0" encoding="utf-8"?>
<p:tagLst xmlns:a="http://schemas.openxmlformats.org/drawingml/2006/main" xmlns:r="http://schemas.openxmlformats.org/officeDocument/2006/relationships" xmlns:p="http://schemas.openxmlformats.org/presentationml/2006/main">
  <p:tag name="NUM" val="10"/>
</p:tagLst>
</file>

<file path=ppt/tags/tag37.xml><?xml version="1.0" encoding="utf-8"?>
<p:tagLst xmlns:a="http://schemas.openxmlformats.org/drawingml/2006/main" xmlns:r="http://schemas.openxmlformats.org/officeDocument/2006/relationships" xmlns:p="http://schemas.openxmlformats.org/presentationml/2006/main">
  <p:tag name="NUM" val="11"/>
</p:tagLst>
</file>

<file path=ppt/tags/tag38.xml><?xml version="1.0" encoding="utf-8"?>
<p:tagLst xmlns:a="http://schemas.openxmlformats.org/drawingml/2006/main" xmlns:r="http://schemas.openxmlformats.org/officeDocument/2006/relationships" xmlns:p="http://schemas.openxmlformats.org/presentationml/2006/main">
  <p:tag name="NUM" val="12"/>
</p:tagLst>
</file>

<file path=ppt/tags/tag39.xml><?xml version="1.0" encoding="utf-8"?>
<p:tagLst xmlns:a="http://schemas.openxmlformats.org/drawingml/2006/main" xmlns:r="http://schemas.openxmlformats.org/officeDocument/2006/relationships" xmlns:p="http://schemas.openxmlformats.org/presentationml/2006/main">
  <p:tag name="NUM" val="13"/>
</p:tagLst>
</file>

<file path=ppt/tags/tag4.xml><?xml version="1.0" encoding="utf-8"?>
<p:tagLst xmlns:a="http://schemas.openxmlformats.org/drawingml/2006/main" xmlns:r="http://schemas.openxmlformats.org/officeDocument/2006/relationships" xmlns:p="http://schemas.openxmlformats.org/presentationml/2006/main">
  <p:tag name="NUM" val="2"/>
</p:tagLst>
</file>

<file path=ppt/tags/tag40.xml><?xml version="1.0" encoding="utf-8"?>
<p:tagLst xmlns:a="http://schemas.openxmlformats.org/drawingml/2006/main" xmlns:r="http://schemas.openxmlformats.org/officeDocument/2006/relationships" xmlns:p="http://schemas.openxmlformats.org/presentationml/2006/main">
  <p:tag name="NUM" val="14"/>
</p:tagLst>
</file>

<file path=ppt/tags/tag41.xml><?xml version="1.0" encoding="utf-8"?>
<p:tagLst xmlns:a="http://schemas.openxmlformats.org/drawingml/2006/main" xmlns:r="http://schemas.openxmlformats.org/officeDocument/2006/relationships" xmlns:p="http://schemas.openxmlformats.org/presentationml/2006/main">
  <p:tag name="NUM" val="1"/>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3"/>
</p:tagLst>
</file>

<file path=ppt/tags/tag44.xml><?xml version="1.0" encoding="utf-8"?>
<p:tagLst xmlns:a="http://schemas.openxmlformats.org/drawingml/2006/main" xmlns:r="http://schemas.openxmlformats.org/officeDocument/2006/relationships" xmlns:p="http://schemas.openxmlformats.org/presentationml/2006/main">
  <p:tag name="NUM" val="1"/>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3"/>
</p:tagLst>
</file>

<file path=ppt/tags/tag47.xml><?xml version="1.0" encoding="utf-8"?>
<p:tagLst xmlns:a="http://schemas.openxmlformats.org/drawingml/2006/main" xmlns:r="http://schemas.openxmlformats.org/officeDocument/2006/relationships" xmlns:p="http://schemas.openxmlformats.org/presentationml/2006/main">
  <p:tag name="NUM" val="1"/>
</p:tagLst>
</file>

<file path=ppt/tags/tag48.xml><?xml version="1.0" encoding="utf-8"?>
<p:tagLst xmlns:a="http://schemas.openxmlformats.org/drawingml/2006/main" xmlns:r="http://schemas.openxmlformats.org/officeDocument/2006/relationships" xmlns:p="http://schemas.openxmlformats.org/presentationml/2006/main">
  <p:tag name="NUM" val="2"/>
</p:tagLst>
</file>

<file path=ppt/tags/tag49.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3"/>
</p:tagLst>
</file>

<file path=ppt/tags/tag50.xml><?xml version="1.0" encoding="utf-8"?>
<p:tagLst xmlns:a="http://schemas.openxmlformats.org/drawingml/2006/main" xmlns:r="http://schemas.openxmlformats.org/officeDocument/2006/relationships" xmlns:p="http://schemas.openxmlformats.org/presentationml/2006/main">
  <p:tag name="NUM" val="1"/>
</p:tagLst>
</file>

<file path=ppt/tags/tag51.xml><?xml version="1.0" encoding="utf-8"?>
<p:tagLst xmlns:a="http://schemas.openxmlformats.org/drawingml/2006/main" xmlns:r="http://schemas.openxmlformats.org/officeDocument/2006/relationships" xmlns:p="http://schemas.openxmlformats.org/presentationml/2006/main">
  <p:tag name="NUM" val="2"/>
</p:tagLst>
</file>

<file path=ppt/tags/tag52.xml><?xml version="1.0" encoding="utf-8"?>
<p:tagLst xmlns:a="http://schemas.openxmlformats.org/drawingml/2006/main" xmlns:r="http://schemas.openxmlformats.org/officeDocument/2006/relationships" xmlns:p="http://schemas.openxmlformats.org/presentationml/2006/main">
  <p:tag name="NUM" val="3"/>
</p:tagLst>
</file>

<file path=ppt/tags/tag53.xml><?xml version="1.0" encoding="utf-8"?>
<p:tagLst xmlns:a="http://schemas.openxmlformats.org/drawingml/2006/main" xmlns:r="http://schemas.openxmlformats.org/officeDocument/2006/relationships" xmlns:p="http://schemas.openxmlformats.org/presentationml/2006/main">
  <p:tag name="NUM" val="1"/>
</p:tagLst>
</file>

<file path=ppt/tags/tag54.xml><?xml version="1.0" encoding="utf-8"?>
<p:tagLst xmlns:a="http://schemas.openxmlformats.org/drawingml/2006/main" xmlns:r="http://schemas.openxmlformats.org/officeDocument/2006/relationships" xmlns:p="http://schemas.openxmlformats.org/presentationml/2006/main">
  <p:tag name="NUM" val="2"/>
</p:tagLst>
</file>

<file path=ppt/tags/tag55.xml><?xml version="1.0" encoding="utf-8"?>
<p:tagLst xmlns:a="http://schemas.openxmlformats.org/drawingml/2006/main" xmlns:r="http://schemas.openxmlformats.org/officeDocument/2006/relationships" xmlns:p="http://schemas.openxmlformats.org/presentationml/2006/main">
  <p:tag name="NUM" val="3"/>
</p:tagLst>
</file>

<file path=ppt/tags/tag56.xml><?xml version="1.0" encoding="utf-8"?>
<p:tagLst xmlns:a="http://schemas.openxmlformats.org/drawingml/2006/main" xmlns:r="http://schemas.openxmlformats.org/officeDocument/2006/relationships" xmlns:p="http://schemas.openxmlformats.org/presentationml/2006/main">
  <p:tag name="NUM" val="1"/>
</p:tagLst>
</file>

<file path=ppt/tags/tag57.xml><?xml version="1.0" encoding="utf-8"?>
<p:tagLst xmlns:a="http://schemas.openxmlformats.org/drawingml/2006/main" xmlns:r="http://schemas.openxmlformats.org/officeDocument/2006/relationships" xmlns:p="http://schemas.openxmlformats.org/presentationml/2006/main">
  <p:tag name="NUM" val="2"/>
</p:tagLst>
</file>

<file path=ppt/tags/tag58.xml><?xml version="1.0" encoding="utf-8"?>
<p:tagLst xmlns:a="http://schemas.openxmlformats.org/drawingml/2006/main" xmlns:r="http://schemas.openxmlformats.org/officeDocument/2006/relationships" xmlns:p="http://schemas.openxmlformats.org/presentationml/2006/main">
  <p:tag name="NUM" val="3"/>
</p:tagLst>
</file>

<file path=ppt/tags/tag59.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60.xml><?xml version="1.0" encoding="utf-8"?>
<p:tagLst xmlns:a="http://schemas.openxmlformats.org/drawingml/2006/main" xmlns:r="http://schemas.openxmlformats.org/officeDocument/2006/relationships" xmlns:p="http://schemas.openxmlformats.org/presentationml/2006/main">
  <p:tag name="NUM" val="2"/>
</p:tagLst>
</file>

<file path=ppt/tags/tag61.xml><?xml version="1.0" encoding="utf-8"?>
<p:tagLst xmlns:a="http://schemas.openxmlformats.org/drawingml/2006/main" xmlns:r="http://schemas.openxmlformats.org/officeDocument/2006/relationships" xmlns:p="http://schemas.openxmlformats.org/presentationml/2006/main">
  <p:tag name="NUM" val="3"/>
</p:tagLst>
</file>

<file path=ppt/tags/tag62.xml><?xml version="1.0" encoding="utf-8"?>
<p:tagLst xmlns:a="http://schemas.openxmlformats.org/drawingml/2006/main" xmlns:r="http://schemas.openxmlformats.org/officeDocument/2006/relationships" xmlns:p="http://schemas.openxmlformats.org/presentationml/2006/main">
  <p:tag name="NUM" val="1"/>
</p:tagLst>
</file>

<file path=ppt/tags/tag63.xml><?xml version="1.0" encoding="utf-8"?>
<p:tagLst xmlns:a="http://schemas.openxmlformats.org/drawingml/2006/main" xmlns:r="http://schemas.openxmlformats.org/officeDocument/2006/relationships" xmlns:p="http://schemas.openxmlformats.org/presentationml/2006/main">
  <p:tag name="NUM" val="2"/>
</p:tagLst>
</file>

<file path=ppt/tags/tag64.xml><?xml version="1.0" encoding="utf-8"?>
<p:tagLst xmlns:a="http://schemas.openxmlformats.org/drawingml/2006/main" xmlns:r="http://schemas.openxmlformats.org/officeDocument/2006/relationships" xmlns:p="http://schemas.openxmlformats.org/presentationml/2006/main">
  <p:tag name="NUM" val="3"/>
</p:tagLst>
</file>

<file path=ppt/tags/tag65.xml><?xml version="1.0" encoding="utf-8"?>
<p:tagLst xmlns:a="http://schemas.openxmlformats.org/drawingml/2006/main" xmlns:r="http://schemas.openxmlformats.org/officeDocument/2006/relationships" xmlns:p="http://schemas.openxmlformats.org/presentationml/2006/main">
  <p:tag name="NUM" val="4"/>
</p:tagLst>
</file>

<file path=ppt/tags/tag66.xml><?xml version="1.0" encoding="utf-8"?>
<p:tagLst xmlns:a="http://schemas.openxmlformats.org/drawingml/2006/main" xmlns:r="http://schemas.openxmlformats.org/officeDocument/2006/relationships" xmlns:p="http://schemas.openxmlformats.org/presentationml/2006/main">
  <p:tag name="NUM" val="5"/>
</p:tagLst>
</file>

<file path=ppt/tags/tag67.xml><?xml version="1.0" encoding="utf-8"?>
<p:tagLst xmlns:a="http://schemas.openxmlformats.org/drawingml/2006/main" xmlns:r="http://schemas.openxmlformats.org/officeDocument/2006/relationships" xmlns:p="http://schemas.openxmlformats.org/presentationml/2006/main">
  <p:tag name="NUM" val="6"/>
</p:tagLst>
</file>

<file path=ppt/tags/tag68.xml><?xml version="1.0" encoding="utf-8"?>
<p:tagLst xmlns:a="http://schemas.openxmlformats.org/drawingml/2006/main" xmlns:r="http://schemas.openxmlformats.org/officeDocument/2006/relationships" xmlns:p="http://schemas.openxmlformats.org/presentationml/2006/main">
  <p:tag name="NUM" val="7"/>
</p:tagLst>
</file>

<file path=ppt/tags/tag69.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70.xml><?xml version="1.0" encoding="utf-8"?>
<p:tagLst xmlns:a="http://schemas.openxmlformats.org/drawingml/2006/main" xmlns:r="http://schemas.openxmlformats.org/officeDocument/2006/relationships" xmlns:p="http://schemas.openxmlformats.org/presentationml/2006/main">
  <p:tag name="NUM" val="1"/>
</p:tagLst>
</file>

<file path=ppt/tags/tag71.xml><?xml version="1.0" encoding="utf-8"?>
<p:tagLst xmlns:a="http://schemas.openxmlformats.org/drawingml/2006/main" xmlns:r="http://schemas.openxmlformats.org/officeDocument/2006/relationships" xmlns:p="http://schemas.openxmlformats.org/presentationml/2006/main">
  <p:tag name="NUM" val="2"/>
</p:tagLst>
</file>

<file path=ppt/tags/tag72.xml><?xml version="1.0" encoding="utf-8"?>
<p:tagLst xmlns:a="http://schemas.openxmlformats.org/drawingml/2006/main" xmlns:r="http://schemas.openxmlformats.org/officeDocument/2006/relationships" xmlns:p="http://schemas.openxmlformats.org/presentationml/2006/main">
  <p:tag name="NUM" val="3"/>
</p:tagLst>
</file>

<file path=ppt/tags/tag73.xml><?xml version="1.0" encoding="utf-8"?>
<p:tagLst xmlns:a="http://schemas.openxmlformats.org/drawingml/2006/main" xmlns:r="http://schemas.openxmlformats.org/officeDocument/2006/relationships" xmlns:p="http://schemas.openxmlformats.org/presentationml/2006/main">
  <p:tag name="NUM" val="1"/>
</p:tagLst>
</file>

<file path=ppt/tags/tag74.xml><?xml version="1.0" encoding="utf-8"?>
<p:tagLst xmlns:a="http://schemas.openxmlformats.org/drawingml/2006/main" xmlns:r="http://schemas.openxmlformats.org/officeDocument/2006/relationships" xmlns:p="http://schemas.openxmlformats.org/presentationml/2006/main">
  <p:tag name="NUM" val="2"/>
</p:tagLst>
</file>

<file path=ppt/tags/tag75.xml><?xml version="1.0" encoding="utf-8"?>
<p:tagLst xmlns:a="http://schemas.openxmlformats.org/drawingml/2006/main" xmlns:r="http://schemas.openxmlformats.org/officeDocument/2006/relationships" xmlns:p="http://schemas.openxmlformats.org/presentationml/2006/main">
  <p:tag name="NUM" val="3"/>
</p:tagLst>
</file>

<file path=ppt/tags/tag8.xml><?xml version="1.0" encoding="utf-8"?>
<p:tagLst xmlns:a="http://schemas.openxmlformats.org/drawingml/2006/main" xmlns:r="http://schemas.openxmlformats.org/officeDocument/2006/relationships" xmlns:p="http://schemas.openxmlformats.org/presentationml/2006/main">
  <p:tag name="NUM" val="3"/>
</p:tagLst>
</file>

<file path=ppt/tags/tag9.xml><?xml version="1.0" encoding="utf-8"?>
<p:tagLst xmlns:a="http://schemas.openxmlformats.org/drawingml/2006/main" xmlns:r="http://schemas.openxmlformats.org/officeDocument/2006/relationships" xmlns:p="http://schemas.openxmlformats.org/presentationml/2006/main">
  <p:tag name="NUM" val="1"/>
</p:tagLst>
</file>

<file path=ppt/theme/theme1.xml><?xml version="1.0" encoding="utf-8"?>
<a:theme xmlns:a="http://schemas.openxmlformats.org/drawingml/2006/main" name="Rétrospective">
  <a:themeElements>
    <a:clrScheme name="Rétrospective">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1142</TotalTime>
  <Words>2621</Words>
  <Application>Microsoft Office PowerPoint</Application>
  <PresentationFormat>Grand écran</PresentationFormat>
  <Paragraphs>171</Paragraphs>
  <Slides>21</Slides>
  <Notes>14</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21</vt:i4>
      </vt:variant>
    </vt:vector>
  </HeadingPairs>
  <TitlesOfParts>
    <vt:vector size="28" baseType="lpstr">
      <vt:lpstr>Arial</vt:lpstr>
      <vt:lpstr>AvantGarde</vt:lpstr>
      <vt:lpstr>Bookman Old Style</vt:lpstr>
      <vt:lpstr>Calibri</vt:lpstr>
      <vt:lpstr>Calibri Light</vt:lpstr>
      <vt:lpstr>Wingdings</vt:lpstr>
      <vt:lpstr>Rétrospective</vt:lpstr>
      <vt:lpstr>Séance d’affectation pour les membres du secteur des services directs aux élèves</vt:lpstr>
      <vt:lpstr>Introduction</vt:lpstr>
      <vt:lpstr>Quelles classes d’emplois sont concernées ?</vt:lpstr>
      <vt:lpstr>Dans vos milieux</vt:lpstr>
      <vt:lpstr>Au Centre de services scolaire</vt:lpstr>
      <vt:lpstr>Au Syndicat</vt:lpstr>
      <vt:lpstr>Informations importantes</vt:lpstr>
      <vt:lpstr>Modalités du mouvement de personnel</vt:lpstr>
      <vt:lpstr>Modalités du mouvement de personnel (suite)</vt:lpstr>
      <vt:lpstr>Mouvement de personnel 1re étape de la séance</vt:lpstr>
      <vt:lpstr>Personne salariée régulière ou permanente  dont le poste est maintenu</vt:lpstr>
      <vt:lpstr>Personne salariée régulière ou permanente  dont le poste est aboli ou qui est supplantée</vt:lpstr>
      <vt:lpstr>Protection salariale</vt:lpstr>
      <vt:lpstr>Personne salariée permanente</vt:lpstr>
      <vt:lpstr>La 2e étape de la séance concerne :  (Dans cet ordre)</vt:lpstr>
      <vt:lpstr>Personne salariée à l’essai</vt:lpstr>
      <vt:lpstr>Comblement des remplacements prévus pour l’année scolaire</vt:lpstr>
      <vt:lpstr>Procuration</vt:lpstr>
      <vt:lpstr>Quand tout ça prend effet?</vt:lpstr>
      <vt:lpstr>Conclusion</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Séance d’affectation pour les services directs aux élèves</dc:title>
  <dc:creator>Caroline Trudeau</dc:creator>
  <cp:lastModifiedBy>Émilie Bourdages</cp:lastModifiedBy>
  <cp:revision>72</cp:revision>
  <cp:lastPrinted>2026-05-26T21:34:14Z</cp:lastPrinted>
  <dcterms:created xsi:type="dcterms:W3CDTF">2023-04-11T18:59:24Z</dcterms:created>
  <dcterms:modified xsi:type="dcterms:W3CDTF">2026-05-26T21:34:26Z</dcterms:modified>
</cp:coreProperties>
</file>